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6" r:id="rId1"/>
    <p:sldMasterId id="2147483693" r:id="rId2"/>
    <p:sldMasterId id="2147483681" r:id="rId3"/>
  </p:sldMasterIdLst>
  <p:notesMasterIdLst>
    <p:notesMasterId r:id="rId21"/>
  </p:notesMasterIdLst>
  <p:handoutMasterIdLst>
    <p:handoutMasterId r:id="rId22"/>
  </p:handoutMasterIdLst>
  <p:sldIdLst>
    <p:sldId id="501" r:id="rId4"/>
    <p:sldId id="482" r:id="rId5"/>
    <p:sldId id="502" r:id="rId6"/>
    <p:sldId id="503" r:id="rId7"/>
    <p:sldId id="484" r:id="rId8"/>
    <p:sldId id="485" r:id="rId9"/>
    <p:sldId id="510" r:id="rId10"/>
    <p:sldId id="486" r:id="rId11"/>
    <p:sldId id="504" r:id="rId12"/>
    <p:sldId id="487" r:id="rId13"/>
    <p:sldId id="509" r:id="rId14"/>
    <p:sldId id="508" r:id="rId15"/>
    <p:sldId id="499" r:id="rId16"/>
    <p:sldId id="507" r:id="rId17"/>
    <p:sldId id="492" r:id="rId18"/>
    <p:sldId id="494" r:id="rId19"/>
    <p:sldId id="500" r:id="rId20"/>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9">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619" autoAdjust="0"/>
    <p:restoredTop sz="82464" autoAdjust="0"/>
  </p:normalViewPr>
  <p:slideViewPr>
    <p:cSldViewPr>
      <p:cViewPr varScale="1">
        <p:scale>
          <a:sx n="91" d="100"/>
          <a:sy n="91" d="100"/>
        </p:scale>
        <p:origin x="147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9" d="100"/>
          <a:sy n="99" d="100"/>
        </p:scale>
        <p:origin x="-3576" y="-102"/>
      </p:cViewPr>
      <p:guideLst>
        <p:guide orient="horz" pos="292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5138"/>
          </a:xfrm>
          <a:prstGeom prst="rect">
            <a:avLst/>
          </a:prstGeom>
        </p:spPr>
        <p:txBody>
          <a:bodyPr vert="horz" lIns="93866" tIns="46934" rIns="93866" bIns="46934"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970339" y="1"/>
            <a:ext cx="3038475" cy="465138"/>
          </a:xfrm>
          <a:prstGeom prst="rect">
            <a:avLst/>
          </a:prstGeom>
        </p:spPr>
        <p:txBody>
          <a:bodyPr vert="horz" lIns="93866" tIns="46934" rIns="93866" bIns="46934" rtlCol="0"/>
          <a:lstStyle>
            <a:lvl1pPr algn="r" fontAlgn="auto">
              <a:spcBef>
                <a:spcPts val="0"/>
              </a:spcBef>
              <a:spcAft>
                <a:spcPts val="0"/>
              </a:spcAft>
              <a:defRPr sz="1200" smtClean="0">
                <a:latin typeface="+mn-lt"/>
              </a:defRPr>
            </a:lvl1pPr>
          </a:lstStyle>
          <a:p>
            <a:pPr>
              <a:defRPr/>
            </a:pPr>
            <a:fld id="{F547AA3D-9971-481C-85DE-655DF7EB6D2E}" type="datetimeFigureOut">
              <a:rPr lang="en-US"/>
              <a:pPr>
                <a:defRPr/>
              </a:pPr>
              <a:t>2/4/2016</a:t>
            </a:fld>
            <a:endParaRPr lang="en-US"/>
          </a:p>
        </p:txBody>
      </p:sp>
      <p:sp>
        <p:nvSpPr>
          <p:cNvPr id="4" name="Footer Placeholder 3"/>
          <p:cNvSpPr>
            <a:spLocks noGrp="1"/>
          </p:cNvSpPr>
          <p:nvPr>
            <p:ph type="ftr" sz="quarter" idx="2"/>
          </p:nvPr>
        </p:nvSpPr>
        <p:spPr>
          <a:xfrm>
            <a:off x="1" y="8829676"/>
            <a:ext cx="3038475" cy="465138"/>
          </a:xfrm>
          <a:prstGeom prst="rect">
            <a:avLst/>
          </a:prstGeom>
        </p:spPr>
        <p:txBody>
          <a:bodyPr vert="horz" lIns="93866" tIns="46934" rIns="93866" bIns="46934"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970339" y="8829676"/>
            <a:ext cx="3038475" cy="465138"/>
          </a:xfrm>
          <a:prstGeom prst="rect">
            <a:avLst/>
          </a:prstGeom>
        </p:spPr>
        <p:txBody>
          <a:bodyPr vert="horz" lIns="93866" tIns="46934" rIns="93866" bIns="46934" rtlCol="0" anchor="b"/>
          <a:lstStyle>
            <a:lvl1pPr algn="r" fontAlgn="auto">
              <a:spcBef>
                <a:spcPts val="0"/>
              </a:spcBef>
              <a:spcAft>
                <a:spcPts val="0"/>
              </a:spcAft>
              <a:defRPr sz="1200" smtClean="0">
                <a:latin typeface="+mn-lt"/>
              </a:defRPr>
            </a:lvl1pPr>
          </a:lstStyle>
          <a:p>
            <a:pPr>
              <a:defRPr/>
            </a:pPr>
            <a:fld id="{BF33FF6B-24A0-40C3-9107-DBD2329D3999}" type="slidenum">
              <a:rPr lang="en-US"/>
              <a:pPr>
                <a:defRPr/>
              </a:pPr>
              <a:t>‹#›</a:t>
            </a:fld>
            <a:endParaRPr lang="en-US"/>
          </a:p>
        </p:txBody>
      </p:sp>
    </p:spTree>
    <p:extLst>
      <p:ext uri="{BB962C8B-B14F-4D97-AF65-F5344CB8AC3E}">
        <p14:creationId xmlns:p14="http://schemas.microsoft.com/office/powerpoint/2010/main" val="337497054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5138"/>
          </a:xfrm>
          <a:prstGeom prst="rect">
            <a:avLst/>
          </a:prstGeom>
        </p:spPr>
        <p:txBody>
          <a:bodyPr vert="horz" lIns="93866" tIns="46934" rIns="93866" bIns="46934"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339" y="1"/>
            <a:ext cx="3038475" cy="465138"/>
          </a:xfrm>
          <a:prstGeom prst="rect">
            <a:avLst/>
          </a:prstGeom>
        </p:spPr>
        <p:txBody>
          <a:bodyPr vert="horz" lIns="93866" tIns="46934" rIns="93866" bIns="46934" rtlCol="0"/>
          <a:lstStyle>
            <a:lvl1pPr algn="r" fontAlgn="auto">
              <a:spcBef>
                <a:spcPts val="0"/>
              </a:spcBef>
              <a:spcAft>
                <a:spcPts val="0"/>
              </a:spcAft>
              <a:defRPr sz="1200" smtClean="0">
                <a:latin typeface="+mn-lt"/>
              </a:defRPr>
            </a:lvl1pPr>
          </a:lstStyle>
          <a:p>
            <a:pPr>
              <a:defRPr/>
            </a:pPr>
            <a:fld id="{E6C5162D-B8C5-4DF0-BC16-F72AFD6F9E73}" type="datetimeFigureOut">
              <a:rPr lang="en-US"/>
              <a:pPr>
                <a:defRPr/>
              </a:pPr>
              <a:t>2/4/2016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866" tIns="46934" rIns="93866" bIns="46934" rtlCol="0" anchor="ctr"/>
          <a:lstStyle/>
          <a:p>
            <a:pPr lvl="0"/>
            <a:endParaRPr lang="en-US" noProof="0"/>
          </a:p>
        </p:txBody>
      </p:sp>
      <p:sp>
        <p:nvSpPr>
          <p:cNvPr id="5" name="Notes Placeholder 4"/>
          <p:cNvSpPr>
            <a:spLocks noGrp="1"/>
          </p:cNvSpPr>
          <p:nvPr>
            <p:ph type="body" sz="quarter" idx="3"/>
          </p:nvPr>
        </p:nvSpPr>
        <p:spPr>
          <a:xfrm>
            <a:off x="701675" y="4416425"/>
            <a:ext cx="5607050" cy="4183064"/>
          </a:xfrm>
          <a:prstGeom prst="rect">
            <a:avLst/>
          </a:prstGeom>
        </p:spPr>
        <p:txBody>
          <a:bodyPr vert="horz" lIns="93866" tIns="46934" rIns="93866" bIns="46934"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1" y="8829676"/>
            <a:ext cx="3038475" cy="465138"/>
          </a:xfrm>
          <a:prstGeom prst="rect">
            <a:avLst/>
          </a:prstGeom>
        </p:spPr>
        <p:txBody>
          <a:bodyPr vert="horz" lIns="93866" tIns="46934" rIns="93866" bIns="46934"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339" y="8829676"/>
            <a:ext cx="3038475" cy="465138"/>
          </a:xfrm>
          <a:prstGeom prst="rect">
            <a:avLst/>
          </a:prstGeom>
        </p:spPr>
        <p:txBody>
          <a:bodyPr vert="horz" lIns="93866" tIns="46934" rIns="93866" bIns="46934" rtlCol="0" anchor="b"/>
          <a:lstStyle>
            <a:lvl1pPr algn="r" fontAlgn="auto">
              <a:spcBef>
                <a:spcPts val="0"/>
              </a:spcBef>
              <a:spcAft>
                <a:spcPts val="0"/>
              </a:spcAft>
              <a:defRPr sz="1200" smtClean="0">
                <a:latin typeface="+mn-lt"/>
              </a:defRPr>
            </a:lvl1pPr>
          </a:lstStyle>
          <a:p>
            <a:pPr>
              <a:defRPr/>
            </a:pPr>
            <a:fld id="{47510DE5-9130-4DB9-B397-2E8765F73A57}" type="slidenum">
              <a:rPr lang="en-US"/>
              <a:pPr>
                <a:defRPr/>
              </a:pPr>
              <a:t>‹#›</a:t>
            </a:fld>
            <a:endParaRPr lang="en-US"/>
          </a:p>
        </p:txBody>
      </p:sp>
    </p:spTree>
    <p:extLst>
      <p:ext uri="{BB962C8B-B14F-4D97-AF65-F5344CB8AC3E}">
        <p14:creationId xmlns:p14="http://schemas.microsoft.com/office/powerpoint/2010/main" val="3540004669"/>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Tree>
    <p:extLst>
      <p:ext uri="{BB962C8B-B14F-4D97-AF65-F5344CB8AC3E}">
        <p14:creationId xmlns:p14="http://schemas.microsoft.com/office/powerpoint/2010/main" val="11881828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47510DE5-9130-4DB9-B397-2E8765F73A57}" type="slidenum">
              <a:rPr lang="en-US" smtClean="0"/>
              <a:pPr>
                <a:defRPr/>
              </a:pPr>
              <a:t>10</a:t>
            </a:fld>
            <a:endParaRPr lang="en-US"/>
          </a:p>
        </p:txBody>
      </p:sp>
    </p:spTree>
    <p:extLst>
      <p:ext uri="{BB962C8B-B14F-4D97-AF65-F5344CB8AC3E}">
        <p14:creationId xmlns:p14="http://schemas.microsoft.com/office/powerpoint/2010/main" val="32660668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510DE5-9130-4DB9-B397-2E8765F73A57}" type="slidenum">
              <a:rPr lang="en-US" smtClean="0"/>
              <a:pPr>
                <a:defRPr/>
              </a:pPr>
              <a:t>11</a:t>
            </a:fld>
            <a:endParaRPr lang="en-US"/>
          </a:p>
        </p:txBody>
      </p:sp>
    </p:spTree>
    <p:extLst>
      <p:ext uri="{BB962C8B-B14F-4D97-AF65-F5344CB8AC3E}">
        <p14:creationId xmlns:p14="http://schemas.microsoft.com/office/powerpoint/2010/main" val="329869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510DE5-9130-4DB9-B397-2E8765F73A57}" type="slidenum">
              <a:rPr lang="en-US" smtClean="0"/>
              <a:pPr>
                <a:defRPr/>
              </a:pPr>
              <a:t>12</a:t>
            </a:fld>
            <a:endParaRPr lang="en-US"/>
          </a:p>
        </p:txBody>
      </p:sp>
    </p:spTree>
    <p:extLst>
      <p:ext uri="{BB962C8B-B14F-4D97-AF65-F5344CB8AC3E}">
        <p14:creationId xmlns:p14="http://schemas.microsoft.com/office/powerpoint/2010/main" val="19541975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47510DE5-9130-4DB9-B397-2E8765F73A57}" type="slidenum">
              <a:rPr lang="en-US" smtClean="0"/>
              <a:pPr>
                <a:defRPr/>
              </a:pPr>
              <a:t>13</a:t>
            </a:fld>
            <a:endParaRPr lang="en-US"/>
          </a:p>
        </p:txBody>
      </p:sp>
    </p:spTree>
    <p:extLst>
      <p:ext uri="{BB962C8B-B14F-4D97-AF65-F5344CB8AC3E}">
        <p14:creationId xmlns:p14="http://schemas.microsoft.com/office/powerpoint/2010/main" val="10685320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510DE5-9130-4DB9-B397-2E8765F73A57}" type="slidenum">
              <a:rPr lang="en-US" smtClean="0"/>
              <a:pPr>
                <a:defRPr/>
              </a:pPr>
              <a:t>14</a:t>
            </a:fld>
            <a:endParaRPr lang="en-US"/>
          </a:p>
        </p:txBody>
      </p:sp>
    </p:spTree>
    <p:extLst>
      <p:ext uri="{BB962C8B-B14F-4D97-AF65-F5344CB8AC3E}">
        <p14:creationId xmlns:p14="http://schemas.microsoft.com/office/powerpoint/2010/main" val="31440483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510DE5-9130-4DB9-B397-2E8765F73A57}" type="slidenum">
              <a:rPr lang="en-US" smtClean="0"/>
              <a:pPr>
                <a:defRPr/>
              </a:pPr>
              <a:t>15</a:t>
            </a:fld>
            <a:endParaRPr lang="en-US"/>
          </a:p>
        </p:txBody>
      </p:sp>
    </p:spTree>
    <p:extLst>
      <p:ext uri="{BB962C8B-B14F-4D97-AF65-F5344CB8AC3E}">
        <p14:creationId xmlns:p14="http://schemas.microsoft.com/office/powerpoint/2010/main" val="20675288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510DE5-9130-4DB9-B397-2E8765F73A57}" type="slidenum">
              <a:rPr lang="en-US" smtClean="0"/>
              <a:pPr>
                <a:defRPr/>
              </a:pPr>
              <a:t>16</a:t>
            </a:fld>
            <a:endParaRPr lang="en-US"/>
          </a:p>
        </p:txBody>
      </p:sp>
    </p:spTree>
    <p:extLst>
      <p:ext uri="{BB962C8B-B14F-4D97-AF65-F5344CB8AC3E}">
        <p14:creationId xmlns:p14="http://schemas.microsoft.com/office/powerpoint/2010/main" val="32820715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510DE5-9130-4DB9-B397-2E8765F73A57}" type="slidenum">
              <a:rPr lang="en-US" smtClean="0"/>
              <a:pPr>
                <a:defRPr/>
              </a:pPr>
              <a:t>17</a:t>
            </a:fld>
            <a:endParaRPr lang="en-US"/>
          </a:p>
        </p:txBody>
      </p:sp>
    </p:spTree>
    <p:extLst>
      <p:ext uri="{BB962C8B-B14F-4D97-AF65-F5344CB8AC3E}">
        <p14:creationId xmlns:p14="http://schemas.microsoft.com/office/powerpoint/2010/main" val="2548454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Tree>
    <p:extLst>
      <p:ext uri="{BB962C8B-B14F-4D97-AF65-F5344CB8AC3E}">
        <p14:creationId xmlns:p14="http://schemas.microsoft.com/office/powerpoint/2010/main" val="768990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Tree>
    <p:extLst>
      <p:ext uri="{BB962C8B-B14F-4D97-AF65-F5344CB8AC3E}">
        <p14:creationId xmlns:p14="http://schemas.microsoft.com/office/powerpoint/2010/main" val="1698228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Tree>
    <p:extLst>
      <p:ext uri="{BB962C8B-B14F-4D97-AF65-F5344CB8AC3E}">
        <p14:creationId xmlns:p14="http://schemas.microsoft.com/office/powerpoint/2010/main" val="2730955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510DE5-9130-4DB9-B397-2E8765F73A57}" type="slidenum">
              <a:rPr lang="en-US" smtClean="0"/>
              <a:pPr>
                <a:defRPr/>
              </a:pPr>
              <a:t>5</a:t>
            </a:fld>
            <a:endParaRPr lang="en-US"/>
          </a:p>
        </p:txBody>
      </p:sp>
    </p:spTree>
    <p:extLst>
      <p:ext uri="{BB962C8B-B14F-4D97-AF65-F5344CB8AC3E}">
        <p14:creationId xmlns:p14="http://schemas.microsoft.com/office/powerpoint/2010/main" val="20654144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510DE5-9130-4DB9-B397-2E8765F73A57}" type="slidenum">
              <a:rPr lang="en-US" smtClean="0"/>
              <a:pPr>
                <a:defRPr/>
              </a:pPr>
              <a:t>6</a:t>
            </a:fld>
            <a:endParaRPr lang="en-US"/>
          </a:p>
        </p:txBody>
      </p:sp>
    </p:spTree>
    <p:extLst>
      <p:ext uri="{BB962C8B-B14F-4D97-AF65-F5344CB8AC3E}">
        <p14:creationId xmlns:p14="http://schemas.microsoft.com/office/powerpoint/2010/main" val="1663609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510DE5-9130-4DB9-B397-2E8765F73A57}" type="slidenum">
              <a:rPr lang="en-US" smtClean="0"/>
              <a:pPr>
                <a:defRPr/>
              </a:pPr>
              <a:t>7</a:t>
            </a:fld>
            <a:endParaRPr lang="en-US"/>
          </a:p>
        </p:txBody>
      </p:sp>
    </p:spTree>
    <p:extLst>
      <p:ext uri="{BB962C8B-B14F-4D97-AF65-F5344CB8AC3E}">
        <p14:creationId xmlns:p14="http://schemas.microsoft.com/office/powerpoint/2010/main" val="3341227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510DE5-9130-4DB9-B397-2E8765F73A57}" type="slidenum">
              <a:rPr lang="en-US" smtClean="0"/>
              <a:pPr>
                <a:defRPr/>
              </a:pPr>
              <a:t>8</a:t>
            </a:fld>
            <a:endParaRPr lang="en-US"/>
          </a:p>
        </p:txBody>
      </p:sp>
    </p:spTree>
    <p:extLst>
      <p:ext uri="{BB962C8B-B14F-4D97-AF65-F5344CB8AC3E}">
        <p14:creationId xmlns:p14="http://schemas.microsoft.com/office/powerpoint/2010/main" val="30044048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Tree>
    <p:extLst>
      <p:ext uri="{BB962C8B-B14F-4D97-AF65-F5344CB8AC3E}">
        <p14:creationId xmlns:p14="http://schemas.microsoft.com/office/powerpoint/2010/main" val="20254964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2D41A1-EECC-4B1E-B337-EF4A10DB67F3}" type="datetimeFigureOut">
              <a:rPr lang="en-US" smtClean="0"/>
              <a:t>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6BEC70-098C-444A-B659-AAD04B2FEA87}" type="slidenum">
              <a:rPr lang="en-US" smtClean="0"/>
              <a:t>‹#›</a:t>
            </a:fld>
            <a:endParaRPr lang="en-US"/>
          </a:p>
        </p:txBody>
      </p:sp>
    </p:spTree>
    <p:extLst>
      <p:ext uri="{BB962C8B-B14F-4D97-AF65-F5344CB8AC3E}">
        <p14:creationId xmlns:p14="http://schemas.microsoft.com/office/powerpoint/2010/main" val="3242459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D41A1-EECC-4B1E-B337-EF4A10DB67F3}" type="datetimeFigureOut">
              <a:rPr lang="en-US" smtClean="0"/>
              <a:t>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6BEC70-098C-444A-B659-AAD04B2FEA87}" type="slidenum">
              <a:rPr lang="en-US" smtClean="0"/>
              <a:t>‹#›</a:t>
            </a:fld>
            <a:endParaRPr lang="en-US"/>
          </a:p>
        </p:txBody>
      </p:sp>
    </p:spTree>
    <p:extLst>
      <p:ext uri="{BB962C8B-B14F-4D97-AF65-F5344CB8AC3E}">
        <p14:creationId xmlns:p14="http://schemas.microsoft.com/office/powerpoint/2010/main" val="3015927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D41A1-EECC-4B1E-B337-EF4A10DB67F3}" type="datetimeFigureOut">
              <a:rPr lang="en-US" smtClean="0"/>
              <a:t>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6BEC70-098C-444A-B659-AAD04B2FEA87}" type="slidenum">
              <a:rPr lang="en-US" smtClean="0"/>
              <a:t>‹#›</a:t>
            </a:fld>
            <a:endParaRPr lang="en-US"/>
          </a:p>
        </p:txBody>
      </p:sp>
    </p:spTree>
    <p:extLst>
      <p:ext uri="{BB962C8B-B14F-4D97-AF65-F5344CB8AC3E}">
        <p14:creationId xmlns:p14="http://schemas.microsoft.com/office/powerpoint/2010/main" val="41792947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71E942-DCD4-4237-A5DF-3D61BC68841D}" type="datetimeFigureOut">
              <a:rPr lang="en-US" smtClean="0"/>
              <a:t>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57CB6D-6C0B-4CD6-9E9A-0FE833278264}" type="slidenum">
              <a:rPr lang="en-US" smtClean="0"/>
              <a:t>‹#›</a:t>
            </a:fld>
            <a:endParaRPr lang="en-US"/>
          </a:p>
        </p:txBody>
      </p:sp>
    </p:spTree>
    <p:extLst>
      <p:ext uri="{BB962C8B-B14F-4D97-AF65-F5344CB8AC3E}">
        <p14:creationId xmlns:p14="http://schemas.microsoft.com/office/powerpoint/2010/main" val="20702492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71E942-DCD4-4237-A5DF-3D61BC68841D}" type="datetimeFigureOut">
              <a:rPr lang="en-US" smtClean="0"/>
              <a:t>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57CB6D-6C0B-4CD6-9E9A-0FE833278264}" type="slidenum">
              <a:rPr lang="en-US" smtClean="0"/>
              <a:t>‹#›</a:t>
            </a:fld>
            <a:endParaRPr lang="en-US"/>
          </a:p>
        </p:txBody>
      </p:sp>
    </p:spTree>
    <p:extLst>
      <p:ext uri="{BB962C8B-B14F-4D97-AF65-F5344CB8AC3E}">
        <p14:creationId xmlns:p14="http://schemas.microsoft.com/office/powerpoint/2010/main" val="3377020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71E942-DCD4-4237-A5DF-3D61BC68841D}" type="datetimeFigureOut">
              <a:rPr lang="en-US" smtClean="0"/>
              <a:t>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57CB6D-6C0B-4CD6-9E9A-0FE833278264}" type="slidenum">
              <a:rPr lang="en-US" smtClean="0"/>
              <a:t>‹#›</a:t>
            </a:fld>
            <a:endParaRPr lang="en-US"/>
          </a:p>
        </p:txBody>
      </p:sp>
    </p:spTree>
    <p:extLst>
      <p:ext uri="{BB962C8B-B14F-4D97-AF65-F5344CB8AC3E}">
        <p14:creationId xmlns:p14="http://schemas.microsoft.com/office/powerpoint/2010/main" val="9455332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71E942-DCD4-4237-A5DF-3D61BC68841D}" type="datetimeFigureOut">
              <a:rPr lang="en-US" smtClean="0"/>
              <a:t>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57CB6D-6C0B-4CD6-9E9A-0FE833278264}" type="slidenum">
              <a:rPr lang="en-US" smtClean="0"/>
              <a:t>‹#›</a:t>
            </a:fld>
            <a:endParaRPr lang="en-US"/>
          </a:p>
        </p:txBody>
      </p:sp>
    </p:spTree>
    <p:extLst>
      <p:ext uri="{BB962C8B-B14F-4D97-AF65-F5344CB8AC3E}">
        <p14:creationId xmlns:p14="http://schemas.microsoft.com/office/powerpoint/2010/main" val="2045589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71E942-DCD4-4237-A5DF-3D61BC68841D}" type="datetimeFigureOut">
              <a:rPr lang="en-US" smtClean="0"/>
              <a:t>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57CB6D-6C0B-4CD6-9E9A-0FE833278264}" type="slidenum">
              <a:rPr lang="en-US" smtClean="0"/>
              <a:t>‹#›</a:t>
            </a:fld>
            <a:endParaRPr lang="en-US"/>
          </a:p>
        </p:txBody>
      </p:sp>
    </p:spTree>
    <p:extLst>
      <p:ext uri="{BB962C8B-B14F-4D97-AF65-F5344CB8AC3E}">
        <p14:creationId xmlns:p14="http://schemas.microsoft.com/office/powerpoint/2010/main" val="39663646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71E942-DCD4-4237-A5DF-3D61BC68841D}" type="datetimeFigureOut">
              <a:rPr lang="en-US" smtClean="0"/>
              <a:t>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57CB6D-6C0B-4CD6-9E9A-0FE833278264}" type="slidenum">
              <a:rPr lang="en-US" smtClean="0"/>
              <a:t>‹#›</a:t>
            </a:fld>
            <a:endParaRPr lang="en-US"/>
          </a:p>
        </p:txBody>
      </p:sp>
    </p:spTree>
    <p:extLst>
      <p:ext uri="{BB962C8B-B14F-4D97-AF65-F5344CB8AC3E}">
        <p14:creationId xmlns:p14="http://schemas.microsoft.com/office/powerpoint/2010/main" val="35425014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71E942-DCD4-4237-A5DF-3D61BC68841D}" type="datetimeFigureOut">
              <a:rPr lang="en-US" smtClean="0"/>
              <a:t>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57CB6D-6C0B-4CD6-9E9A-0FE833278264}" type="slidenum">
              <a:rPr lang="en-US" smtClean="0"/>
              <a:t>‹#›</a:t>
            </a:fld>
            <a:endParaRPr lang="en-US"/>
          </a:p>
        </p:txBody>
      </p:sp>
    </p:spTree>
    <p:extLst>
      <p:ext uri="{BB962C8B-B14F-4D97-AF65-F5344CB8AC3E}">
        <p14:creationId xmlns:p14="http://schemas.microsoft.com/office/powerpoint/2010/main" val="34354712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71E942-DCD4-4237-A5DF-3D61BC68841D}" type="datetimeFigureOut">
              <a:rPr lang="en-US" smtClean="0"/>
              <a:t>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57CB6D-6C0B-4CD6-9E9A-0FE833278264}" type="slidenum">
              <a:rPr lang="en-US" smtClean="0"/>
              <a:t>‹#›</a:t>
            </a:fld>
            <a:endParaRPr lang="en-US"/>
          </a:p>
        </p:txBody>
      </p:sp>
    </p:spTree>
    <p:extLst>
      <p:ext uri="{BB962C8B-B14F-4D97-AF65-F5344CB8AC3E}">
        <p14:creationId xmlns:p14="http://schemas.microsoft.com/office/powerpoint/2010/main" val="3200004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D41A1-EECC-4B1E-B337-EF4A10DB67F3}" type="datetimeFigureOut">
              <a:rPr lang="en-US" smtClean="0"/>
              <a:t>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6BEC70-098C-444A-B659-AAD04B2FEA87}" type="slidenum">
              <a:rPr lang="en-US" smtClean="0"/>
              <a:t>‹#›</a:t>
            </a:fld>
            <a:endParaRPr lang="en-US"/>
          </a:p>
        </p:txBody>
      </p:sp>
    </p:spTree>
    <p:extLst>
      <p:ext uri="{BB962C8B-B14F-4D97-AF65-F5344CB8AC3E}">
        <p14:creationId xmlns:p14="http://schemas.microsoft.com/office/powerpoint/2010/main" val="38363590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71E942-DCD4-4237-A5DF-3D61BC68841D}" type="datetimeFigureOut">
              <a:rPr lang="en-US" smtClean="0"/>
              <a:t>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57CB6D-6C0B-4CD6-9E9A-0FE833278264}" type="slidenum">
              <a:rPr lang="en-US" smtClean="0"/>
              <a:t>‹#›</a:t>
            </a:fld>
            <a:endParaRPr lang="en-US"/>
          </a:p>
        </p:txBody>
      </p:sp>
    </p:spTree>
    <p:extLst>
      <p:ext uri="{BB962C8B-B14F-4D97-AF65-F5344CB8AC3E}">
        <p14:creationId xmlns:p14="http://schemas.microsoft.com/office/powerpoint/2010/main" val="33401674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71E942-DCD4-4237-A5DF-3D61BC68841D}" type="datetimeFigureOut">
              <a:rPr lang="en-US" smtClean="0"/>
              <a:t>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57CB6D-6C0B-4CD6-9E9A-0FE833278264}" type="slidenum">
              <a:rPr lang="en-US" smtClean="0"/>
              <a:t>‹#›</a:t>
            </a:fld>
            <a:endParaRPr lang="en-US"/>
          </a:p>
        </p:txBody>
      </p:sp>
    </p:spTree>
    <p:extLst>
      <p:ext uri="{BB962C8B-B14F-4D97-AF65-F5344CB8AC3E}">
        <p14:creationId xmlns:p14="http://schemas.microsoft.com/office/powerpoint/2010/main" val="32688546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71E942-DCD4-4237-A5DF-3D61BC68841D}" type="datetimeFigureOut">
              <a:rPr lang="en-US" smtClean="0"/>
              <a:t>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57CB6D-6C0B-4CD6-9E9A-0FE833278264}" type="slidenum">
              <a:rPr lang="en-US" smtClean="0"/>
              <a:t>‹#›</a:t>
            </a:fld>
            <a:endParaRPr lang="en-US"/>
          </a:p>
        </p:txBody>
      </p:sp>
    </p:spTree>
    <p:extLst>
      <p:ext uri="{BB962C8B-B14F-4D97-AF65-F5344CB8AC3E}">
        <p14:creationId xmlns:p14="http://schemas.microsoft.com/office/powerpoint/2010/main" val="42463278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FE5B98E-9B4E-4997-8158-5EEB9826C0D8}" type="datetimeFigureOut">
              <a:rPr lang="en-US" smtClean="0"/>
              <a:t>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55114F-04A3-4597-8ED6-540C0FD9074C}" type="slidenum">
              <a:rPr lang="en-US" smtClean="0"/>
              <a:t>‹#›</a:t>
            </a:fld>
            <a:endParaRPr lang="en-US"/>
          </a:p>
        </p:txBody>
      </p:sp>
    </p:spTree>
    <p:extLst>
      <p:ext uri="{BB962C8B-B14F-4D97-AF65-F5344CB8AC3E}">
        <p14:creationId xmlns:p14="http://schemas.microsoft.com/office/powerpoint/2010/main" val="3551774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E5B98E-9B4E-4997-8158-5EEB9826C0D8}" type="datetimeFigureOut">
              <a:rPr lang="en-US" smtClean="0"/>
              <a:t>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55114F-04A3-4597-8ED6-540C0FD9074C}" type="slidenum">
              <a:rPr lang="en-US" smtClean="0"/>
              <a:t>‹#›</a:t>
            </a:fld>
            <a:endParaRPr lang="en-US"/>
          </a:p>
        </p:txBody>
      </p:sp>
    </p:spTree>
    <p:extLst>
      <p:ext uri="{BB962C8B-B14F-4D97-AF65-F5344CB8AC3E}">
        <p14:creationId xmlns:p14="http://schemas.microsoft.com/office/powerpoint/2010/main" val="33442394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E5B98E-9B4E-4997-8158-5EEB9826C0D8}" type="datetimeFigureOut">
              <a:rPr lang="en-US" smtClean="0"/>
              <a:t>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55114F-04A3-4597-8ED6-540C0FD9074C}" type="slidenum">
              <a:rPr lang="en-US" smtClean="0"/>
              <a:t>‹#›</a:t>
            </a:fld>
            <a:endParaRPr lang="en-US"/>
          </a:p>
        </p:txBody>
      </p:sp>
    </p:spTree>
    <p:extLst>
      <p:ext uri="{BB962C8B-B14F-4D97-AF65-F5344CB8AC3E}">
        <p14:creationId xmlns:p14="http://schemas.microsoft.com/office/powerpoint/2010/main" val="1157210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FE5B98E-9B4E-4997-8158-5EEB9826C0D8}" type="datetimeFigureOut">
              <a:rPr lang="en-US" smtClean="0"/>
              <a:t>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55114F-04A3-4597-8ED6-540C0FD9074C}" type="slidenum">
              <a:rPr lang="en-US" smtClean="0"/>
              <a:t>‹#›</a:t>
            </a:fld>
            <a:endParaRPr lang="en-US"/>
          </a:p>
        </p:txBody>
      </p:sp>
    </p:spTree>
    <p:extLst>
      <p:ext uri="{BB962C8B-B14F-4D97-AF65-F5344CB8AC3E}">
        <p14:creationId xmlns:p14="http://schemas.microsoft.com/office/powerpoint/2010/main" val="8785389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FE5B98E-9B4E-4997-8158-5EEB9826C0D8}" type="datetimeFigureOut">
              <a:rPr lang="en-US" smtClean="0"/>
              <a:t>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55114F-04A3-4597-8ED6-540C0FD9074C}" type="slidenum">
              <a:rPr lang="en-US" smtClean="0"/>
              <a:t>‹#›</a:t>
            </a:fld>
            <a:endParaRPr lang="en-US"/>
          </a:p>
        </p:txBody>
      </p:sp>
    </p:spTree>
    <p:extLst>
      <p:ext uri="{BB962C8B-B14F-4D97-AF65-F5344CB8AC3E}">
        <p14:creationId xmlns:p14="http://schemas.microsoft.com/office/powerpoint/2010/main" val="10840734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FE5B98E-9B4E-4997-8158-5EEB9826C0D8}" type="datetimeFigureOut">
              <a:rPr lang="en-US" smtClean="0"/>
              <a:t>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55114F-04A3-4597-8ED6-540C0FD9074C}" type="slidenum">
              <a:rPr lang="en-US" smtClean="0"/>
              <a:t>‹#›</a:t>
            </a:fld>
            <a:endParaRPr lang="en-US"/>
          </a:p>
        </p:txBody>
      </p:sp>
    </p:spTree>
    <p:extLst>
      <p:ext uri="{BB962C8B-B14F-4D97-AF65-F5344CB8AC3E}">
        <p14:creationId xmlns:p14="http://schemas.microsoft.com/office/powerpoint/2010/main" val="13814353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E5B98E-9B4E-4997-8158-5EEB9826C0D8}" type="datetimeFigureOut">
              <a:rPr lang="en-US" smtClean="0"/>
              <a:t>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55114F-04A3-4597-8ED6-540C0FD9074C}" type="slidenum">
              <a:rPr lang="en-US" smtClean="0"/>
              <a:t>‹#›</a:t>
            </a:fld>
            <a:endParaRPr lang="en-US"/>
          </a:p>
        </p:txBody>
      </p:sp>
    </p:spTree>
    <p:extLst>
      <p:ext uri="{BB962C8B-B14F-4D97-AF65-F5344CB8AC3E}">
        <p14:creationId xmlns:p14="http://schemas.microsoft.com/office/powerpoint/2010/main" val="1757574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2D41A1-EECC-4B1E-B337-EF4A10DB67F3}" type="datetimeFigureOut">
              <a:rPr lang="en-US" smtClean="0"/>
              <a:t>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6BEC70-098C-444A-B659-AAD04B2FEA87}" type="slidenum">
              <a:rPr lang="en-US" smtClean="0"/>
              <a:t>‹#›</a:t>
            </a:fld>
            <a:endParaRPr lang="en-US"/>
          </a:p>
        </p:txBody>
      </p:sp>
    </p:spTree>
    <p:extLst>
      <p:ext uri="{BB962C8B-B14F-4D97-AF65-F5344CB8AC3E}">
        <p14:creationId xmlns:p14="http://schemas.microsoft.com/office/powerpoint/2010/main" val="37082189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E5B98E-9B4E-4997-8158-5EEB9826C0D8}" type="datetimeFigureOut">
              <a:rPr lang="en-US" smtClean="0"/>
              <a:t>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55114F-04A3-4597-8ED6-540C0FD9074C}" type="slidenum">
              <a:rPr lang="en-US" smtClean="0"/>
              <a:t>‹#›</a:t>
            </a:fld>
            <a:endParaRPr lang="en-US"/>
          </a:p>
        </p:txBody>
      </p:sp>
    </p:spTree>
    <p:extLst>
      <p:ext uri="{BB962C8B-B14F-4D97-AF65-F5344CB8AC3E}">
        <p14:creationId xmlns:p14="http://schemas.microsoft.com/office/powerpoint/2010/main" val="42532626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E5B98E-9B4E-4997-8158-5EEB9826C0D8}" type="datetimeFigureOut">
              <a:rPr lang="en-US" smtClean="0"/>
              <a:t>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55114F-04A3-4597-8ED6-540C0FD9074C}" type="slidenum">
              <a:rPr lang="en-US" smtClean="0"/>
              <a:t>‹#›</a:t>
            </a:fld>
            <a:endParaRPr lang="en-US"/>
          </a:p>
        </p:txBody>
      </p:sp>
    </p:spTree>
    <p:extLst>
      <p:ext uri="{BB962C8B-B14F-4D97-AF65-F5344CB8AC3E}">
        <p14:creationId xmlns:p14="http://schemas.microsoft.com/office/powerpoint/2010/main" val="4079642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E5B98E-9B4E-4997-8158-5EEB9826C0D8}" type="datetimeFigureOut">
              <a:rPr lang="en-US" smtClean="0"/>
              <a:t>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55114F-04A3-4597-8ED6-540C0FD9074C}" type="slidenum">
              <a:rPr lang="en-US" smtClean="0"/>
              <a:t>‹#›</a:t>
            </a:fld>
            <a:endParaRPr lang="en-US"/>
          </a:p>
        </p:txBody>
      </p:sp>
    </p:spTree>
    <p:extLst>
      <p:ext uri="{BB962C8B-B14F-4D97-AF65-F5344CB8AC3E}">
        <p14:creationId xmlns:p14="http://schemas.microsoft.com/office/powerpoint/2010/main" val="9679810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E5B98E-9B4E-4997-8158-5EEB9826C0D8}" type="datetimeFigureOut">
              <a:rPr lang="en-US" smtClean="0"/>
              <a:t>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55114F-04A3-4597-8ED6-540C0FD9074C}" type="slidenum">
              <a:rPr lang="en-US" smtClean="0"/>
              <a:t>‹#›</a:t>
            </a:fld>
            <a:endParaRPr lang="en-US"/>
          </a:p>
        </p:txBody>
      </p:sp>
    </p:spTree>
    <p:extLst>
      <p:ext uri="{BB962C8B-B14F-4D97-AF65-F5344CB8AC3E}">
        <p14:creationId xmlns:p14="http://schemas.microsoft.com/office/powerpoint/2010/main" val="24118991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a:defRPr/>
            </a:pPr>
            <a:fld id="{471539D0-191B-4709-8DBE-B912CA158B05}" type="slidenum">
              <a:rPr lang="en-US" smtClean="0"/>
              <a:pPr>
                <a:defRPr/>
              </a:pPr>
              <a:t>‹#›</a:t>
            </a:fld>
            <a:endParaRPr lang="en-US" dirty="0"/>
          </a:p>
        </p:txBody>
      </p:sp>
    </p:spTree>
    <p:extLst>
      <p:ext uri="{BB962C8B-B14F-4D97-AF65-F5344CB8AC3E}">
        <p14:creationId xmlns:p14="http://schemas.microsoft.com/office/powerpoint/2010/main" val="1828603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2D41A1-EECC-4B1E-B337-EF4A10DB67F3}" type="datetimeFigureOut">
              <a:rPr lang="en-US" smtClean="0"/>
              <a:t>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6BEC70-098C-444A-B659-AAD04B2FEA87}" type="slidenum">
              <a:rPr lang="en-US" smtClean="0"/>
              <a:t>‹#›</a:t>
            </a:fld>
            <a:endParaRPr lang="en-US"/>
          </a:p>
        </p:txBody>
      </p:sp>
    </p:spTree>
    <p:extLst>
      <p:ext uri="{BB962C8B-B14F-4D97-AF65-F5344CB8AC3E}">
        <p14:creationId xmlns:p14="http://schemas.microsoft.com/office/powerpoint/2010/main" val="4217396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2D41A1-EECC-4B1E-B337-EF4A10DB67F3}" type="datetimeFigureOut">
              <a:rPr lang="en-US" smtClean="0"/>
              <a:t>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6BEC70-098C-444A-B659-AAD04B2FEA87}" type="slidenum">
              <a:rPr lang="en-US" smtClean="0"/>
              <a:t>‹#›</a:t>
            </a:fld>
            <a:endParaRPr lang="en-US"/>
          </a:p>
        </p:txBody>
      </p:sp>
    </p:spTree>
    <p:extLst>
      <p:ext uri="{BB962C8B-B14F-4D97-AF65-F5344CB8AC3E}">
        <p14:creationId xmlns:p14="http://schemas.microsoft.com/office/powerpoint/2010/main" val="225442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2D41A1-EECC-4B1E-B337-EF4A10DB67F3}" type="datetimeFigureOut">
              <a:rPr lang="en-US" smtClean="0"/>
              <a:t>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6BEC70-098C-444A-B659-AAD04B2FEA87}" type="slidenum">
              <a:rPr lang="en-US" smtClean="0"/>
              <a:t>‹#›</a:t>
            </a:fld>
            <a:endParaRPr lang="en-US"/>
          </a:p>
        </p:txBody>
      </p:sp>
    </p:spTree>
    <p:extLst>
      <p:ext uri="{BB962C8B-B14F-4D97-AF65-F5344CB8AC3E}">
        <p14:creationId xmlns:p14="http://schemas.microsoft.com/office/powerpoint/2010/main" val="3212375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2D41A1-EECC-4B1E-B337-EF4A10DB67F3}" type="datetimeFigureOut">
              <a:rPr lang="en-US" smtClean="0"/>
              <a:t>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6BEC70-098C-444A-B659-AAD04B2FEA87}" type="slidenum">
              <a:rPr lang="en-US" smtClean="0"/>
              <a:t>‹#›</a:t>
            </a:fld>
            <a:endParaRPr lang="en-US"/>
          </a:p>
        </p:txBody>
      </p:sp>
    </p:spTree>
    <p:extLst>
      <p:ext uri="{BB962C8B-B14F-4D97-AF65-F5344CB8AC3E}">
        <p14:creationId xmlns:p14="http://schemas.microsoft.com/office/powerpoint/2010/main" val="1043011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2D41A1-EECC-4B1E-B337-EF4A10DB67F3}" type="datetimeFigureOut">
              <a:rPr lang="en-US" smtClean="0"/>
              <a:t>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6BEC70-098C-444A-B659-AAD04B2FEA87}" type="slidenum">
              <a:rPr lang="en-US" smtClean="0"/>
              <a:t>‹#›</a:t>
            </a:fld>
            <a:endParaRPr lang="en-US"/>
          </a:p>
        </p:txBody>
      </p:sp>
    </p:spTree>
    <p:extLst>
      <p:ext uri="{BB962C8B-B14F-4D97-AF65-F5344CB8AC3E}">
        <p14:creationId xmlns:p14="http://schemas.microsoft.com/office/powerpoint/2010/main" val="2454203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2D41A1-EECC-4B1E-B337-EF4A10DB67F3}" type="datetimeFigureOut">
              <a:rPr lang="en-US" smtClean="0"/>
              <a:t>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6BEC70-098C-444A-B659-AAD04B2FEA87}" type="slidenum">
              <a:rPr lang="en-US" smtClean="0"/>
              <a:t>‹#›</a:t>
            </a:fld>
            <a:endParaRPr lang="en-US"/>
          </a:p>
        </p:txBody>
      </p:sp>
    </p:spTree>
    <p:extLst>
      <p:ext uri="{BB962C8B-B14F-4D97-AF65-F5344CB8AC3E}">
        <p14:creationId xmlns:p14="http://schemas.microsoft.com/office/powerpoint/2010/main" val="3173359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2D41A1-EECC-4B1E-B337-EF4A10DB67F3}" type="datetimeFigureOut">
              <a:rPr lang="en-US" smtClean="0"/>
              <a:t>2/4/2016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6BEC70-098C-444A-B659-AAD04B2FEA87}" type="slidenum">
              <a:rPr lang="en-US" smtClean="0"/>
              <a:t>‹#›</a:t>
            </a:fld>
            <a:endParaRPr lang="en-US"/>
          </a:p>
        </p:txBody>
      </p:sp>
    </p:spTree>
    <p:extLst>
      <p:ext uri="{BB962C8B-B14F-4D97-AF65-F5344CB8AC3E}">
        <p14:creationId xmlns:p14="http://schemas.microsoft.com/office/powerpoint/2010/main" val="4250775602"/>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71E942-DCD4-4237-A5DF-3D61BC68841D}" type="datetimeFigureOut">
              <a:rPr lang="en-US" smtClean="0"/>
              <a:t>2/4/2016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57CB6D-6C0B-4CD6-9E9A-0FE833278264}" type="slidenum">
              <a:rPr lang="en-US" smtClean="0"/>
              <a:t>‹#›</a:t>
            </a:fld>
            <a:endParaRPr lang="en-US"/>
          </a:p>
        </p:txBody>
      </p:sp>
    </p:spTree>
    <p:extLst>
      <p:ext uri="{BB962C8B-B14F-4D97-AF65-F5344CB8AC3E}">
        <p14:creationId xmlns:p14="http://schemas.microsoft.com/office/powerpoint/2010/main" val="2403475743"/>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E5B98E-9B4E-4997-8158-5EEB9826C0D8}" type="datetimeFigureOut">
              <a:rPr lang="en-US" smtClean="0"/>
              <a:t>2/4/2016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55114F-04A3-4597-8ED6-540C0FD9074C}" type="slidenum">
              <a:rPr lang="en-US" smtClean="0"/>
              <a:t>‹#›</a:t>
            </a:fld>
            <a:endParaRPr lang="en-US"/>
          </a:p>
        </p:txBody>
      </p:sp>
    </p:spTree>
    <p:extLst>
      <p:ext uri="{BB962C8B-B14F-4D97-AF65-F5344CB8AC3E}">
        <p14:creationId xmlns:p14="http://schemas.microsoft.com/office/powerpoint/2010/main" val="1535149402"/>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70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3.xml"/><Relationship Id="rId6" Type="http://schemas.openxmlformats.org/officeDocument/2006/relationships/image" Target="../media/image4.gif"/><Relationship Id="rId5" Type="http://schemas.openxmlformats.org/officeDocument/2006/relationships/image" Target="../media/image3.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4.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2.gif"/></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gif"/><Relationship Id="rId7"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2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3.xml"/><Relationship Id="rId1" Type="http://schemas.openxmlformats.org/officeDocument/2006/relationships/slideLayout" Target="../slideLayouts/slideLayout24.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4.xml"/><Relationship Id="rId1" Type="http://schemas.openxmlformats.org/officeDocument/2006/relationships/slideLayout" Target="../slideLayouts/slideLayout24.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5.xml"/><Relationship Id="rId1" Type="http://schemas.openxmlformats.org/officeDocument/2006/relationships/slideLayout" Target="../slideLayouts/slideLayout24.xml"/><Relationship Id="rId5" Type="http://schemas.openxmlformats.org/officeDocument/2006/relationships/hyperlink" Target="https://cio.gov/wp-content/uploads/2012/09/fedrampmemo.pdf" TargetMode="External"/><Relationship Id="rId4" Type="http://schemas.openxmlformats.org/officeDocument/2006/relationships/image" Target="../media/image22.jpg"/></Relationships>
</file>

<file path=ppt/slides/_rels/slide1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6.xml"/><Relationship Id="rId1" Type="http://schemas.openxmlformats.org/officeDocument/2006/relationships/slideLayout" Target="../slideLayouts/slideLayout24.xml"/><Relationship Id="rId4" Type="http://schemas.openxmlformats.org/officeDocument/2006/relationships/image" Target="../media/image23.gif"/></Relationships>
</file>

<file path=ppt/slides/_rels/slide17.xml.rels><?xml version="1.0" encoding="UTF-8" standalone="yes"?>
<Relationships xmlns="http://schemas.openxmlformats.org/package/2006/relationships"><Relationship Id="rId8" Type="http://schemas.openxmlformats.org/officeDocument/2006/relationships/hyperlink" Target="https://www.fedramp.gov/" TargetMode="External"/><Relationship Id="rId3" Type="http://schemas.openxmlformats.org/officeDocument/2006/relationships/image" Target="../media/image24.jpeg"/><Relationship Id="rId7" Type="http://schemas.openxmlformats.org/officeDocument/2006/relationships/hyperlink" Target="http://nvlpubs.nist.gov/nistpubs/SpecialPublications/NIST.SP.800-53r4.pdf" TargetMode="External"/><Relationship Id="rId2" Type="http://schemas.openxmlformats.org/officeDocument/2006/relationships/notesSlide" Target="../notesSlides/notesSlide17.xml"/><Relationship Id="rId1" Type="http://schemas.openxmlformats.org/officeDocument/2006/relationships/slideLayout" Target="../slideLayouts/slideLayout24.xml"/><Relationship Id="rId6" Type="http://schemas.openxmlformats.org/officeDocument/2006/relationships/hyperlink" Target="http://nvlpubs.nist.gov/nistpubs/SpecialPublications/NIST.SP.800-37r1.pdf" TargetMode="External"/><Relationship Id="rId5" Type="http://schemas.openxmlformats.org/officeDocument/2006/relationships/hyperlink" Target="http://csrc.nist.gov/publications/" TargetMode="External"/><Relationship Id="rId4" Type="http://schemas.openxmlformats.org/officeDocument/2006/relationships/image" Target="../media/image2.gif"/></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3.xml"/><Relationship Id="rId4" Type="http://schemas.openxmlformats.org/officeDocument/2006/relationships/image" Target="../media/image2.gif"/></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3.xml"/><Relationship Id="rId4" Type="http://schemas.openxmlformats.org/officeDocument/2006/relationships/image" Target="../media/image2.gif"/></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5.xml"/><Relationship Id="rId1" Type="http://schemas.openxmlformats.org/officeDocument/2006/relationships/slideLayout" Target="../slideLayouts/slideLayout24.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4.xml"/><Relationship Id="rId5" Type="http://schemas.openxmlformats.org/officeDocument/2006/relationships/image" Target="../media/image9.gif"/><Relationship Id="rId4" Type="http://schemas.openxmlformats.org/officeDocument/2006/relationships/image" Target="../media/image2.gif"/></Relationships>
</file>

<file path=ppt/slides/_rels/slide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8.xml"/><Relationship Id="rId1" Type="http://schemas.openxmlformats.org/officeDocument/2006/relationships/slideLayout" Target="../slideLayouts/slideLayout24.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3.xml"/><Relationship Id="rId5" Type="http://schemas.openxmlformats.org/officeDocument/2006/relationships/image" Target="../media/image9.gif"/><Relationship Id="rId4" Type="http://schemas.openxmlformats.org/officeDocument/2006/relationships/image" Target="../media/image2.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52"/>
            <a:ext cx="9144000" cy="6855896"/>
          </a:xfrm>
          <a:prstGeom prst="rect">
            <a:avLst/>
          </a:prstGeom>
        </p:spPr>
      </p:pic>
      <p:sp>
        <p:nvSpPr>
          <p:cNvPr id="7" name="Title 6"/>
          <p:cNvSpPr txBox="1">
            <a:spLocks/>
          </p:cNvSpPr>
          <p:nvPr/>
        </p:nvSpPr>
        <p:spPr bwMode="auto">
          <a:xfrm>
            <a:off x="685800" y="2130425"/>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spcBef>
                <a:spcPct val="50000"/>
              </a:spcBef>
            </a:pPr>
            <a:r>
              <a:rPr lang="en-US" smtClean="0"/>
              <a:t>SaaS Email Working Group Meeting</a:t>
            </a:r>
          </a:p>
        </p:txBody>
      </p:sp>
      <p:sp>
        <p:nvSpPr>
          <p:cNvPr id="10" name="Rectangle 5"/>
          <p:cNvSpPr>
            <a:spLocks noChangeArrowheads="1"/>
          </p:cNvSpPr>
          <p:nvPr/>
        </p:nvSpPr>
        <p:spPr bwMode="auto">
          <a:xfrm>
            <a:off x="685800" y="4660900"/>
            <a:ext cx="78486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dirty="0">
              <a:solidFill>
                <a:schemeClr val="tx2"/>
              </a:solidFill>
            </a:endParaRPr>
          </a:p>
          <a:p>
            <a:pPr algn="ctr"/>
            <a:endParaRPr lang="en-US" dirty="0">
              <a:solidFill>
                <a:schemeClr val="tx2"/>
              </a:solidFill>
            </a:endParaRPr>
          </a:p>
          <a:p>
            <a:pPr algn="r"/>
            <a:endParaRPr lang="en-US" dirty="0">
              <a:solidFill>
                <a:schemeClr val="tx2"/>
              </a:solidFill>
            </a:endParaRPr>
          </a:p>
        </p:txBody>
      </p:sp>
      <p:sp>
        <p:nvSpPr>
          <p:cNvPr id="11" name="Rectangle 10"/>
          <p:cNvSpPr/>
          <p:nvPr/>
        </p:nvSpPr>
        <p:spPr>
          <a:xfrm>
            <a:off x="0" y="795176"/>
            <a:ext cx="9144000" cy="2710023"/>
          </a:xfrm>
          <a:prstGeom prst="rect">
            <a:avLst/>
          </a:prstGeom>
          <a:solidFill>
            <a:srgbClr val="0070C0"/>
          </a:solidFill>
          <a:ln w="50800" cap="rnd">
            <a:solidFill>
              <a:schemeClr val="tx1">
                <a:alpha val="5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2">
                  <a:lumMod val="50000"/>
                </a:schemeClr>
              </a:solidFill>
            </a:endParaRPr>
          </a:p>
        </p:txBody>
      </p:sp>
      <p:sp>
        <p:nvSpPr>
          <p:cNvPr id="14" name="Title 1"/>
          <p:cNvSpPr>
            <a:spLocks noGrp="1"/>
          </p:cNvSpPr>
          <p:nvPr>
            <p:ph type="ctrTitle"/>
          </p:nvPr>
        </p:nvSpPr>
        <p:spPr>
          <a:xfrm>
            <a:off x="647700" y="718270"/>
            <a:ext cx="7886699" cy="2103437"/>
          </a:xfrm>
          <a:effectLst>
            <a:outerShdw blurRad="50800" dist="38100" dir="2700000" algn="tl" rotWithShape="0">
              <a:prstClr val="black">
                <a:alpha val="40000"/>
              </a:prstClr>
            </a:outerShdw>
          </a:effectLst>
        </p:spPr>
        <p:txBody>
          <a:bodyPr/>
          <a:lstStyle/>
          <a:p>
            <a:r>
              <a:rPr lang="en-US" sz="4800" dirty="0">
                <a:solidFill>
                  <a:schemeClr val="bg1"/>
                </a:solidFill>
              </a:rPr>
              <a:t>Cloud </a:t>
            </a:r>
            <a:r>
              <a:rPr lang="en-US" sz="4800" dirty="0" smtClean="0">
                <a:solidFill>
                  <a:schemeClr val="bg1"/>
                </a:solidFill>
              </a:rPr>
              <a:t>Assessments</a:t>
            </a:r>
            <a:br>
              <a:rPr lang="en-US" sz="4800" dirty="0" smtClean="0">
                <a:solidFill>
                  <a:schemeClr val="bg1"/>
                </a:solidFill>
              </a:rPr>
            </a:br>
            <a:r>
              <a:rPr lang="en-US" sz="1100" dirty="0">
                <a:solidFill>
                  <a:schemeClr val="bg1"/>
                </a:solidFill>
              </a:rPr>
              <a:t> </a:t>
            </a:r>
            <a:r>
              <a:rPr lang="en-US" sz="4800" dirty="0" smtClean="0">
                <a:solidFill>
                  <a:schemeClr val="bg1"/>
                </a:solidFill>
              </a:rPr>
              <a:t/>
            </a:r>
            <a:br>
              <a:rPr lang="en-US" sz="4800" dirty="0" smtClean="0">
                <a:solidFill>
                  <a:schemeClr val="bg1"/>
                </a:solidFill>
              </a:rPr>
            </a:br>
            <a:r>
              <a:rPr lang="en-US" sz="3200" b="1" dirty="0" smtClean="0"/>
              <a:t>Industry Day</a:t>
            </a:r>
            <a:endParaRPr lang="en-US" sz="3200" dirty="0" smtClean="0">
              <a:solidFill>
                <a:schemeClr val="bg1"/>
              </a:solidFill>
            </a:endParaRPr>
          </a:p>
        </p:txBody>
      </p:sp>
      <p:sp>
        <p:nvSpPr>
          <p:cNvPr id="17" name="Subtitle 2"/>
          <p:cNvSpPr>
            <a:spLocks noGrp="1"/>
          </p:cNvSpPr>
          <p:nvPr>
            <p:ph type="subTitle" idx="1"/>
          </p:nvPr>
        </p:nvSpPr>
        <p:spPr>
          <a:xfrm>
            <a:off x="3810000" y="3598384"/>
            <a:ext cx="1600200" cy="392443"/>
          </a:xfrm>
        </p:spPr>
        <p:txBody>
          <a:bodyPr>
            <a:noAutofit/>
          </a:bodyPr>
          <a:lstStyle/>
          <a:p>
            <a:pPr algn="r"/>
            <a:r>
              <a:rPr lang="en-US" sz="1800" b="1" dirty="0" smtClean="0">
                <a:solidFill>
                  <a:schemeClr val="accent1">
                    <a:lumMod val="75000"/>
                  </a:schemeClr>
                </a:solidFill>
              </a:rPr>
              <a:t>February, 2016</a:t>
            </a:r>
          </a:p>
        </p:txBody>
      </p:sp>
      <p:sp>
        <p:nvSpPr>
          <p:cNvPr id="16" name="TextBox 15"/>
          <p:cNvSpPr txBox="1"/>
          <p:nvPr/>
        </p:nvSpPr>
        <p:spPr>
          <a:xfrm>
            <a:off x="800100" y="2470019"/>
            <a:ext cx="7620000" cy="707886"/>
          </a:xfrm>
          <a:prstGeom prst="rect">
            <a:avLst/>
          </a:prstGeom>
          <a:noFill/>
        </p:spPr>
        <p:txBody>
          <a:bodyPr wrap="square" rtlCol="0">
            <a:spAutoFit/>
          </a:bodyPr>
          <a:lstStyle/>
          <a:p>
            <a:pPr marL="285750" indent="-285750">
              <a:buFont typeface="Arial" pitchFamily="34" charset="0"/>
              <a:buChar char="•"/>
            </a:pPr>
            <a:endParaRPr lang="en-US" sz="2000" dirty="0" smtClean="0">
              <a:latin typeface="+mn-lt"/>
            </a:endParaRPr>
          </a:p>
          <a:p>
            <a:pPr marL="285750" indent="-285750" algn="ctr"/>
            <a:r>
              <a:rPr lang="en-US" sz="2000" dirty="0" smtClean="0">
                <a:solidFill>
                  <a:schemeClr val="bg1"/>
                </a:solidFill>
                <a:latin typeface="+mn-lt"/>
              </a:rPr>
              <a:t>John Connor</a:t>
            </a:r>
            <a:r>
              <a:rPr lang="en-US" sz="2000" dirty="0">
                <a:solidFill>
                  <a:schemeClr val="bg1"/>
                </a:solidFill>
                <a:latin typeface="+mn-lt"/>
              </a:rPr>
              <a:t>, IT Security Specialist, </a:t>
            </a:r>
            <a:r>
              <a:rPr lang="en-US" sz="2000" dirty="0" smtClean="0">
                <a:solidFill>
                  <a:schemeClr val="bg1"/>
                </a:solidFill>
                <a:latin typeface="+mn-lt"/>
              </a:rPr>
              <a:t>OISM, NIST</a:t>
            </a:r>
          </a:p>
        </p:txBody>
      </p:sp>
      <p:sp>
        <p:nvSpPr>
          <p:cNvPr id="4" name="Rectangle 3"/>
          <p:cNvSpPr/>
          <p:nvPr/>
        </p:nvSpPr>
        <p:spPr>
          <a:xfrm>
            <a:off x="0" y="6477000"/>
            <a:ext cx="9144000" cy="381000"/>
          </a:xfrm>
          <a:prstGeom prst="rect">
            <a:avLst/>
          </a:prstGeom>
          <a:solidFill>
            <a:srgbClr val="0070C0"/>
          </a:solidFill>
          <a:ln w="50800" cap="rnd">
            <a:solidFill>
              <a:schemeClr val="tx1">
                <a:alpha val="5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dirty="0"/>
          </a:p>
        </p:txBody>
      </p:sp>
      <p:sp>
        <p:nvSpPr>
          <p:cNvPr id="13" name="Rectangle 12"/>
          <p:cNvSpPr/>
          <p:nvPr/>
        </p:nvSpPr>
        <p:spPr>
          <a:xfrm>
            <a:off x="0" y="0"/>
            <a:ext cx="9144000" cy="381000"/>
          </a:xfrm>
          <a:prstGeom prst="rect">
            <a:avLst/>
          </a:prstGeom>
          <a:solidFill>
            <a:srgbClr val="0070C0"/>
          </a:solidFill>
          <a:ln w="50800" cap="rnd">
            <a:solidFill>
              <a:schemeClr val="tx1">
                <a:alpha val="5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400" dirty="0"/>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00" y="94560"/>
            <a:ext cx="711200" cy="190512"/>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7400" y="4251686"/>
            <a:ext cx="1638300" cy="163830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76900" y="4469532"/>
            <a:ext cx="2743200" cy="1228725"/>
          </a:xfrm>
          <a:prstGeom prst="rect">
            <a:avLst/>
          </a:prstGeom>
        </p:spPr>
      </p:pic>
      <p:sp>
        <p:nvSpPr>
          <p:cNvPr id="9" name="TextBox 8"/>
          <p:cNvSpPr txBox="1"/>
          <p:nvPr/>
        </p:nvSpPr>
        <p:spPr>
          <a:xfrm>
            <a:off x="38100" y="6513689"/>
            <a:ext cx="9144000" cy="307777"/>
          </a:xfrm>
          <a:prstGeom prst="rect">
            <a:avLst/>
          </a:prstGeom>
          <a:noFill/>
        </p:spPr>
        <p:txBody>
          <a:bodyPr wrap="square" rtlCol="0">
            <a:spAutoFit/>
          </a:bodyPr>
          <a:lstStyle/>
          <a:p>
            <a:pPr algn="ctr"/>
            <a:r>
              <a:rPr lang="en-US" sz="1400" dirty="0" smtClean="0"/>
              <a:t>Background Photo </a:t>
            </a:r>
            <a:r>
              <a:rPr lang="en-US" sz="1400" dirty="0"/>
              <a:t>- JILA strontium atomic clock (a joint institute of NIST and the University of Colorado </a:t>
            </a:r>
            <a:r>
              <a:rPr lang="en-US" sz="1400" dirty="0" smtClean="0"/>
              <a:t>Boulder)</a:t>
            </a:r>
            <a:endParaRPr lang="en-US" sz="1400" dirty="0"/>
          </a:p>
        </p:txBody>
      </p:sp>
    </p:spTree>
    <p:extLst>
      <p:ext uri="{BB962C8B-B14F-4D97-AF65-F5344CB8AC3E}">
        <p14:creationId xmlns:p14="http://schemas.microsoft.com/office/powerpoint/2010/main" val="27908295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4293" y="1235617"/>
            <a:ext cx="2921508" cy="1095346"/>
          </a:xfrm>
          <a:prstGeom prst="rect">
            <a:avLst/>
          </a:prstGeom>
        </p:spPr>
      </p:pic>
      <p:sp>
        <p:nvSpPr>
          <p:cNvPr id="4" name="Slide Number Placeholder 3"/>
          <p:cNvSpPr>
            <a:spLocks noGrp="1"/>
          </p:cNvSpPr>
          <p:nvPr>
            <p:ph type="sldNum" sz="quarter" idx="12"/>
          </p:nvPr>
        </p:nvSpPr>
        <p:spPr/>
        <p:txBody>
          <a:bodyPr/>
          <a:lstStyle/>
          <a:p>
            <a:pPr>
              <a:defRPr/>
            </a:pPr>
            <a:fld id="{3BCB9AFC-30D8-4D83-92A1-21ECA08B57EB}" type="slidenum">
              <a:rPr lang="en-US" smtClean="0"/>
              <a:pPr>
                <a:defRPr/>
              </a:pPr>
              <a:t>10</a:t>
            </a:fld>
            <a:endParaRPr lang="en-US"/>
          </a:p>
        </p:txBody>
      </p:sp>
      <p:sp>
        <p:nvSpPr>
          <p:cNvPr id="7" name="Rectangle 6"/>
          <p:cNvSpPr/>
          <p:nvPr/>
        </p:nvSpPr>
        <p:spPr>
          <a:xfrm>
            <a:off x="0" y="6477000"/>
            <a:ext cx="9144000" cy="381000"/>
          </a:xfrm>
          <a:prstGeom prst="rect">
            <a:avLst/>
          </a:prstGeom>
          <a:solidFill>
            <a:srgbClr val="0070C0"/>
          </a:solidFill>
          <a:ln w="50800" cap="rnd">
            <a:solidFill>
              <a:schemeClr val="tx1">
                <a:alpha val="5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t>Industry Day</a:t>
            </a:r>
          </a:p>
        </p:txBody>
      </p:sp>
      <p:sp>
        <p:nvSpPr>
          <p:cNvPr id="8" name="Rectangle 7"/>
          <p:cNvSpPr/>
          <p:nvPr/>
        </p:nvSpPr>
        <p:spPr>
          <a:xfrm>
            <a:off x="0" y="0"/>
            <a:ext cx="9144000" cy="3810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400" dirty="0" smtClean="0"/>
              <a:t>OISM</a:t>
            </a:r>
            <a:endParaRPr lang="en-US" sz="1400" dirty="0"/>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 y="68028"/>
            <a:ext cx="914401" cy="244944"/>
          </a:xfrm>
          <a:prstGeom prst="rect">
            <a:avLst/>
          </a:prstGeom>
        </p:spPr>
      </p:pic>
      <p:sp>
        <p:nvSpPr>
          <p:cNvPr id="10" name="Rectangle 9"/>
          <p:cNvSpPr/>
          <p:nvPr/>
        </p:nvSpPr>
        <p:spPr>
          <a:xfrm>
            <a:off x="0" y="0"/>
            <a:ext cx="9144000" cy="381000"/>
          </a:xfrm>
          <a:prstGeom prst="rect">
            <a:avLst/>
          </a:prstGeom>
          <a:solidFill>
            <a:srgbClr val="0070C0"/>
          </a:solidFill>
          <a:ln w="50800" cap="rnd">
            <a:solidFill>
              <a:schemeClr val="tx1">
                <a:alpha val="5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400" dirty="0"/>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00" y="94560"/>
            <a:ext cx="711200" cy="190512"/>
          </a:xfrm>
          <a:prstGeom prst="rect">
            <a:avLst/>
          </a:prstGeom>
        </p:spPr>
      </p:pic>
      <p:sp>
        <p:nvSpPr>
          <p:cNvPr id="2" name="TextBox 1"/>
          <p:cNvSpPr txBox="1"/>
          <p:nvPr/>
        </p:nvSpPr>
        <p:spPr>
          <a:xfrm>
            <a:off x="444500" y="616469"/>
            <a:ext cx="8204425" cy="523220"/>
          </a:xfrm>
          <a:prstGeom prst="rect">
            <a:avLst/>
          </a:prstGeom>
          <a:noFill/>
        </p:spPr>
        <p:txBody>
          <a:bodyPr wrap="none" rtlCol="0">
            <a:spAutoFit/>
          </a:bodyPr>
          <a:lstStyle/>
          <a:p>
            <a:r>
              <a:rPr lang="en-US" sz="2800" dirty="0" smtClean="0"/>
              <a:t>Different types of cloud assessments </a:t>
            </a:r>
            <a:r>
              <a:rPr lang="en-US" dirty="0" smtClean="0"/>
              <a:t>(example use cases)</a:t>
            </a:r>
            <a:endParaRPr lang="en-US" dirty="0"/>
          </a:p>
        </p:txBody>
      </p:sp>
      <p:sp>
        <p:nvSpPr>
          <p:cNvPr id="3" name="TextBox 2"/>
          <p:cNvSpPr txBox="1"/>
          <p:nvPr/>
        </p:nvSpPr>
        <p:spPr>
          <a:xfrm>
            <a:off x="546798" y="1235617"/>
            <a:ext cx="8001000" cy="1661993"/>
          </a:xfrm>
          <a:prstGeom prst="rect">
            <a:avLst/>
          </a:prstGeom>
          <a:noFill/>
        </p:spPr>
        <p:txBody>
          <a:bodyPr wrap="square" rtlCol="0">
            <a:spAutoFit/>
          </a:bodyPr>
          <a:lstStyle/>
          <a:p>
            <a:r>
              <a:rPr lang="en-US" sz="2400" dirty="0" smtClean="0"/>
              <a:t>Social Media</a:t>
            </a:r>
          </a:p>
          <a:p>
            <a:r>
              <a:rPr lang="en-US" sz="800" dirty="0"/>
              <a:t> </a:t>
            </a:r>
            <a:r>
              <a:rPr lang="en-US" sz="800" dirty="0" smtClean="0"/>
              <a:t> </a:t>
            </a:r>
          </a:p>
          <a:p>
            <a:pPr marL="285750" indent="-285750">
              <a:buFont typeface="Arial" panose="020B0604020202020204" pitchFamily="34" charset="0"/>
              <a:buChar char="•"/>
            </a:pPr>
            <a:r>
              <a:rPr lang="en-US" sz="1400" dirty="0" smtClean="0"/>
              <a:t>Publically available, low criticality levels</a:t>
            </a:r>
          </a:p>
          <a:p>
            <a:pPr marL="285750" indent="-285750">
              <a:buFont typeface="Arial" panose="020B0604020202020204" pitchFamily="34" charset="0"/>
              <a:buChar char="•"/>
            </a:pPr>
            <a:r>
              <a:rPr lang="en-US" sz="1400" dirty="0" smtClean="0"/>
              <a:t>Confidentially not an issue, availability not a direct issue, integrity a concern</a:t>
            </a:r>
          </a:p>
          <a:p>
            <a:r>
              <a:rPr lang="en-US" sz="1400" dirty="0" smtClean="0"/>
              <a:t>           </a:t>
            </a:r>
            <a:r>
              <a:rPr lang="en-US" sz="1200" dirty="0" smtClean="0"/>
              <a:t>Unauthorized </a:t>
            </a:r>
            <a:r>
              <a:rPr lang="en-US" sz="1200" dirty="0"/>
              <a:t>modification </a:t>
            </a:r>
            <a:r>
              <a:rPr lang="en-US" sz="1200" dirty="0" smtClean="0"/>
              <a:t>of </a:t>
            </a:r>
            <a:r>
              <a:rPr lang="en-US" sz="1200" dirty="0"/>
              <a:t>system information could be expected to have </a:t>
            </a:r>
            <a:r>
              <a:rPr lang="en-US" sz="1200" dirty="0" smtClean="0"/>
              <a:t>an </a:t>
            </a:r>
            <a:r>
              <a:rPr lang="en-US" sz="1200" dirty="0"/>
              <a:t>adverse </a:t>
            </a:r>
            <a:r>
              <a:rPr lang="en-US" sz="1200" dirty="0" smtClean="0"/>
              <a:t>effect…</a:t>
            </a:r>
          </a:p>
          <a:p>
            <a:pPr marL="285750" indent="-285750">
              <a:buFont typeface="Arial" panose="020B0604020202020204" pitchFamily="34" charset="0"/>
              <a:buChar char="•"/>
            </a:pPr>
            <a:r>
              <a:rPr lang="en-US" sz="1400" dirty="0" smtClean="0"/>
              <a:t>Scope out of testing CSP, test agency specific implementation, document mitigations</a:t>
            </a:r>
          </a:p>
          <a:p>
            <a:pPr marL="285750" indent="-285750">
              <a:buFont typeface="Arial" panose="020B0604020202020204" pitchFamily="34" charset="0"/>
              <a:buChar char="•"/>
            </a:pPr>
            <a:r>
              <a:rPr lang="en-US" sz="1400" dirty="0" smtClean="0"/>
              <a:t>Still requires an assessment!</a:t>
            </a:r>
            <a:endParaRPr lang="en-US" sz="1400" dirty="0"/>
          </a:p>
        </p:txBody>
      </p:sp>
      <p:sp>
        <p:nvSpPr>
          <p:cNvPr id="15" name="TextBox 14"/>
          <p:cNvSpPr txBox="1"/>
          <p:nvPr/>
        </p:nvSpPr>
        <p:spPr>
          <a:xfrm>
            <a:off x="546798" y="3134054"/>
            <a:ext cx="5320602" cy="1446550"/>
          </a:xfrm>
          <a:prstGeom prst="rect">
            <a:avLst/>
          </a:prstGeom>
          <a:noFill/>
        </p:spPr>
        <p:txBody>
          <a:bodyPr wrap="square" rtlCol="0">
            <a:spAutoFit/>
          </a:bodyPr>
          <a:lstStyle/>
          <a:p>
            <a:r>
              <a:rPr lang="en-US" sz="2400" dirty="0" smtClean="0"/>
              <a:t>Enterprise Level (SaaS, </a:t>
            </a:r>
            <a:r>
              <a:rPr lang="en-US" sz="2400" dirty="0" err="1" smtClean="0"/>
              <a:t>PaaS</a:t>
            </a:r>
            <a:r>
              <a:rPr lang="en-US" sz="2400" dirty="0" smtClean="0"/>
              <a:t>, </a:t>
            </a:r>
            <a:r>
              <a:rPr lang="en-US" sz="2400" dirty="0" err="1" smtClean="0"/>
              <a:t>IaaS</a:t>
            </a:r>
            <a:r>
              <a:rPr lang="en-US" sz="2400" dirty="0" smtClean="0"/>
              <a:t>)</a:t>
            </a:r>
          </a:p>
          <a:p>
            <a:r>
              <a:rPr lang="en-US" sz="800" dirty="0"/>
              <a:t> </a:t>
            </a:r>
            <a:r>
              <a:rPr lang="en-US" sz="800" dirty="0" smtClean="0"/>
              <a:t> </a:t>
            </a:r>
          </a:p>
          <a:p>
            <a:pPr marL="285750" indent="-285750">
              <a:buFont typeface="Arial" panose="020B0604020202020204" pitchFamily="34" charset="0"/>
              <a:buChar char="•"/>
            </a:pPr>
            <a:r>
              <a:rPr lang="en-US" sz="1400" dirty="0" smtClean="0"/>
              <a:t>Enterprise level, often moderate* criticality levels</a:t>
            </a:r>
          </a:p>
          <a:p>
            <a:pPr marL="285750" indent="-285750">
              <a:buFont typeface="Arial" panose="020B0604020202020204" pitchFamily="34" charset="0"/>
              <a:buChar char="•"/>
            </a:pPr>
            <a:r>
              <a:rPr lang="en-US" sz="1400" dirty="0" smtClean="0"/>
              <a:t>Full testing of CSP required</a:t>
            </a:r>
            <a:endParaRPr lang="en-US" sz="1200" dirty="0" smtClean="0"/>
          </a:p>
          <a:p>
            <a:pPr marL="285750" indent="-285750">
              <a:buFont typeface="Arial" panose="020B0604020202020204" pitchFamily="34" charset="0"/>
              <a:buChar char="•"/>
            </a:pPr>
            <a:r>
              <a:rPr lang="en-US" sz="1400" dirty="0" smtClean="0"/>
              <a:t>Full testing of agency specific implementation</a:t>
            </a:r>
          </a:p>
          <a:p>
            <a:pPr marL="285750" indent="-285750">
              <a:buFont typeface="Arial" panose="020B0604020202020204" pitchFamily="34" charset="0"/>
              <a:buChar char="•"/>
            </a:pPr>
            <a:r>
              <a:rPr lang="en-US" sz="1400" dirty="0" smtClean="0"/>
              <a:t>Leverage </a:t>
            </a:r>
            <a:r>
              <a:rPr lang="en-US" sz="1400" dirty="0" err="1" smtClean="0"/>
              <a:t>FedRAMP</a:t>
            </a:r>
            <a:r>
              <a:rPr lang="en-US" sz="1400" dirty="0" smtClean="0"/>
              <a:t>, PCI, SAS 70/SSAE 16, HIPPA </a:t>
            </a:r>
            <a:endParaRPr lang="en-US" sz="1400" dirty="0"/>
          </a:p>
        </p:txBody>
      </p:sp>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0" y="2993538"/>
            <a:ext cx="2080853" cy="1543979"/>
          </a:xfrm>
          <a:prstGeom prst="rect">
            <a:avLst/>
          </a:prstGeom>
        </p:spPr>
      </p:pic>
      <p:sp>
        <p:nvSpPr>
          <p:cNvPr id="17" name="TextBox 16"/>
          <p:cNvSpPr txBox="1"/>
          <p:nvPr/>
        </p:nvSpPr>
        <p:spPr>
          <a:xfrm>
            <a:off x="546798" y="4832625"/>
            <a:ext cx="7448341" cy="1446550"/>
          </a:xfrm>
          <a:prstGeom prst="rect">
            <a:avLst/>
          </a:prstGeom>
          <a:noFill/>
        </p:spPr>
        <p:txBody>
          <a:bodyPr wrap="square" rtlCol="0">
            <a:spAutoFit/>
          </a:bodyPr>
          <a:lstStyle/>
          <a:p>
            <a:r>
              <a:rPr lang="en-US" sz="2400" dirty="0" smtClean="0"/>
              <a:t>Everything in between…</a:t>
            </a:r>
          </a:p>
          <a:p>
            <a:r>
              <a:rPr lang="en-US" sz="800" dirty="0"/>
              <a:t> </a:t>
            </a:r>
            <a:r>
              <a:rPr lang="en-US" sz="800" dirty="0" smtClean="0"/>
              <a:t> </a:t>
            </a:r>
          </a:p>
          <a:p>
            <a:pPr marL="285750" indent="-285750">
              <a:buFont typeface="Arial" panose="020B0604020202020204" pitchFamily="34" charset="0"/>
              <a:buChar char="•"/>
            </a:pPr>
            <a:r>
              <a:rPr lang="en-US" sz="1400" dirty="0" smtClean="0"/>
              <a:t>Could have low impact levels, but not public and require login</a:t>
            </a:r>
          </a:p>
          <a:p>
            <a:pPr marL="285750" indent="-285750">
              <a:buFont typeface="Arial" panose="020B0604020202020204" pitchFamily="34" charset="0"/>
              <a:buChar char="•"/>
            </a:pPr>
            <a:r>
              <a:rPr lang="en-US" sz="1400" dirty="0" smtClean="0"/>
              <a:t>Could be a CSP that leveraged another </a:t>
            </a:r>
            <a:r>
              <a:rPr lang="en-US" sz="1400" dirty="0" err="1" smtClean="0"/>
              <a:t>PaaS</a:t>
            </a:r>
            <a:r>
              <a:rPr lang="en-US" sz="1400" dirty="0" smtClean="0"/>
              <a:t> and has limited access</a:t>
            </a:r>
          </a:p>
          <a:p>
            <a:pPr marL="285750" indent="-285750">
              <a:buFont typeface="Arial" panose="020B0604020202020204" pitchFamily="34" charset="0"/>
              <a:buChar char="•"/>
            </a:pPr>
            <a:r>
              <a:rPr lang="en-US" sz="1400" dirty="0"/>
              <a:t>Must follow FISMA process to determine impact</a:t>
            </a:r>
          </a:p>
          <a:p>
            <a:pPr marL="285750" indent="-285750">
              <a:buFont typeface="Arial" panose="020B0604020202020204" pitchFamily="34" charset="0"/>
              <a:buChar char="•"/>
            </a:pPr>
            <a:r>
              <a:rPr lang="en-US" sz="1400" dirty="0" smtClean="0"/>
              <a:t>Finding balance of testing – ‘Commensurate with the risk’</a:t>
            </a:r>
          </a:p>
        </p:txBody>
      </p:sp>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03674" y="4851612"/>
            <a:ext cx="2407580" cy="1504738"/>
          </a:xfrm>
          <a:prstGeom prst="rect">
            <a:avLst/>
          </a:prstGeom>
        </p:spPr>
      </p:pic>
    </p:spTree>
    <p:extLst>
      <p:ext uri="{BB962C8B-B14F-4D97-AF65-F5344CB8AC3E}">
        <p14:creationId xmlns:p14="http://schemas.microsoft.com/office/powerpoint/2010/main" val="38702851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3BCB9AFC-30D8-4D83-92A1-21ECA08B57EB}" type="slidenum">
              <a:rPr lang="en-US" smtClean="0"/>
              <a:pPr>
                <a:defRPr/>
              </a:pPr>
              <a:t>11</a:t>
            </a:fld>
            <a:endParaRPr lang="en-US"/>
          </a:p>
        </p:txBody>
      </p:sp>
      <p:sp>
        <p:nvSpPr>
          <p:cNvPr id="7" name="Rectangle 6"/>
          <p:cNvSpPr/>
          <p:nvPr/>
        </p:nvSpPr>
        <p:spPr>
          <a:xfrm>
            <a:off x="0" y="6477000"/>
            <a:ext cx="9144000" cy="381000"/>
          </a:xfrm>
          <a:prstGeom prst="rect">
            <a:avLst/>
          </a:prstGeom>
          <a:solidFill>
            <a:srgbClr val="0070C0"/>
          </a:solidFill>
          <a:ln w="50800" cap="rnd">
            <a:solidFill>
              <a:schemeClr val="tx1">
                <a:alpha val="5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t>Industry Day</a:t>
            </a:r>
          </a:p>
        </p:txBody>
      </p:sp>
      <p:sp>
        <p:nvSpPr>
          <p:cNvPr id="8" name="Rectangle 7"/>
          <p:cNvSpPr/>
          <p:nvPr/>
        </p:nvSpPr>
        <p:spPr>
          <a:xfrm>
            <a:off x="0" y="0"/>
            <a:ext cx="9144000" cy="3810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400" dirty="0" smtClean="0"/>
              <a:t>OISM</a:t>
            </a:r>
            <a:endParaRPr lang="en-US" sz="1400"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68028"/>
            <a:ext cx="914401" cy="244944"/>
          </a:xfrm>
          <a:prstGeom prst="rect">
            <a:avLst/>
          </a:prstGeom>
        </p:spPr>
      </p:pic>
      <p:sp>
        <p:nvSpPr>
          <p:cNvPr id="10" name="Rectangle 9"/>
          <p:cNvSpPr/>
          <p:nvPr/>
        </p:nvSpPr>
        <p:spPr>
          <a:xfrm>
            <a:off x="0" y="0"/>
            <a:ext cx="9144000" cy="381000"/>
          </a:xfrm>
          <a:prstGeom prst="rect">
            <a:avLst/>
          </a:prstGeom>
          <a:solidFill>
            <a:srgbClr val="0070C0"/>
          </a:solidFill>
          <a:ln w="50800" cap="rnd">
            <a:solidFill>
              <a:schemeClr val="tx1">
                <a:alpha val="5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400"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0" y="94560"/>
            <a:ext cx="711200" cy="190512"/>
          </a:xfrm>
          <a:prstGeom prst="rect">
            <a:avLst/>
          </a:prstGeom>
        </p:spPr>
      </p:pic>
      <p:sp>
        <p:nvSpPr>
          <p:cNvPr id="2" name="TextBox 1"/>
          <p:cNvSpPr txBox="1"/>
          <p:nvPr/>
        </p:nvSpPr>
        <p:spPr>
          <a:xfrm>
            <a:off x="461247" y="730716"/>
            <a:ext cx="4899098" cy="523220"/>
          </a:xfrm>
          <a:prstGeom prst="rect">
            <a:avLst/>
          </a:prstGeom>
          <a:noFill/>
        </p:spPr>
        <p:txBody>
          <a:bodyPr wrap="none" rtlCol="0">
            <a:spAutoFit/>
          </a:bodyPr>
          <a:lstStyle/>
          <a:p>
            <a:r>
              <a:rPr lang="en-US" sz="2800" dirty="0" smtClean="0"/>
              <a:t>Software as a Service (SaaS)</a:t>
            </a:r>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9399" y="3242872"/>
            <a:ext cx="809250" cy="809250"/>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09848" y="3182298"/>
            <a:ext cx="1749148" cy="1749148"/>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19600" y="1505006"/>
            <a:ext cx="1109647" cy="1109647"/>
          </a:xfrm>
          <a:prstGeom prst="rect">
            <a:avLst/>
          </a:prstGeom>
        </p:spPr>
      </p:pic>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22395" y="2155489"/>
            <a:ext cx="2753833" cy="1490662"/>
          </a:xfrm>
          <a:prstGeom prst="rect">
            <a:avLst/>
          </a:prstGeom>
        </p:spPr>
      </p:pic>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3400" y="1505006"/>
            <a:ext cx="1810346" cy="1148023"/>
          </a:xfrm>
          <a:prstGeom prst="rect">
            <a:avLst/>
          </a:prstGeom>
        </p:spPr>
      </p:pic>
      <p:sp>
        <p:nvSpPr>
          <p:cNvPr id="21" name="Rectangle 20"/>
          <p:cNvSpPr/>
          <p:nvPr/>
        </p:nvSpPr>
        <p:spPr>
          <a:xfrm>
            <a:off x="364345" y="2653029"/>
            <a:ext cx="1596912" cy="307777"/>
          </a:xfrm>
          <a:prstGeom prst="rect">
            <a:avLst/>
          </a:prstGeom>
        </p:spPr>
        <p:txBody>
          <a:bodyPr wrap="none">
            <a:spAutoFit/>
          </a:bodyPr>
          <a:lstStyle/>
          <a:p>
            <a:r>
              <a:rPr lang="en-US" sz="1400" dirty="0"/>
              <a:t>Government User</a:t>
            </a:r>
          </a:p>
        </p:txBody>
      </p:sp>
      <p:sp>
        <p:nvSpPr>
          <p:cNvPr id="22" name="Rectangle 21"/>
          <p:cNvSpPr/>
          <p:nvPr/>
        </p:nvSpPr>
        <p:spPr>
          <a:xfrm>
            <a:off x="2547953" y="1934758"/>
            <a:ext cx="1441420" cy="307777"/>
          </a:xfrm>
          <a:prstGeom prst="rect">
            <a:avLst/>
          </a:prstGeom>
        </p:spPr>
        <p:txBody>
          <a:bodyPr wrap="none">
            <a:spAutoFit/>
          </a:bodyPr>
          <a:lstStyle/>
          <a:p>
            <a:r>
              <a:rPr lang="en-US" sz="1400" dirty="0" smtClean="0"/>
              <a:t>Accesses SaaS</a:t>
            </a:r>
            <a:endParaRPr lang="en-US" sz="1400" dirty="0"/>
          </a:p>
        </p:txBody>
      </p:sp>
      <p:sp>
        <p:nvSpPr>
          <p:cNvPr id="23" name="Rectangle 22"/>
          <p:cNvSpPr/>
          <p:nvPr/>
        </p:nvSpPr>
        <p:spPr>
          <a:xfrm>
            <a:off x="5922395" y="1787387"/>
            <a:ext cx="1965603" cy="307777"/>
          </a:xfrm>
          <a:prstGeom prst="rect">
            <a:avLst/>
          </a:prstGeom>
        </p:spPr>
        <p:txBody>
          <a:bodyPr wrap="none">
            <a:spAutoFit/>
          </a:bodyPr>
          <a:lstStyle/>
          <a:p>
            <a:r>
              <a:rPr lang="en-US" sz="1400" dirty="0" smtClean="0"/>
              <a:t>Hosted In Data Center</a:t>
            </a:r>
            <a:endParaRPr lang="en-US" sz="1400" dirty="0"/>
          </a:p>
        </p:txBody>
      </p:sp>
      <p:cxnSp>
        <p:nvCxnSpPr>
          <p:cNvPr id="25" name="Straight Arrow Connector 24"/>
          <p:cNvCxnSpPr/>
          <p:nvPr/>
        </p:nvCxnSpPr>
        <p:spPr>
          <a:xfrm>
            <a:off x="2370022" y="2286000"/>
            <a:ext cx="204957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5638800" y="2079017"/>
            <a:ext cx="762000" cy="43558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3597708" y="3473953"/>
            <a:ext cx="3328155" cy="738664"/>
          </a:xfrm>
          <a:prstGeom prst="rect">
            <a:avLst/>
          </a:prstGeom>
        </p:spPr>
        <p:txBody>
          <a:bodyPr wrap="none">
            <a:spAutoFit/>
          </a:bodyPr>
          <a:lstStyle/>
          <a:p>
            <a:r>
              <a:rPr lang="en-US" sz="1400" dirty="0" smtClean="0"/>
              <a:t>SaaS Vendor Corporate</a:t>
            </a:r>
          </a:p>
          <a:p>
            <a:r>
              <a:rPr lang="en-US" sz="1400" dirty="0" smtClean="0"/>
              <a:t>HQ accesses servers</a:t>
            </a:r>
          </a:p>
          <a:p>
            <a:r>
              <a:rPr lang="en-US" sz="1400" dirty="0" smtClean="0"/>
              <a:t>for administration or SaaS for help desk</a:t>
            </a:r>
            <a:endParaRPr lang="en-US" sz="1400" dirty="0"/>
          </a:p>
        </p:txBody>
      </p:sp>
      <p:cxnSp>
        <p:nvCxnSpPr>
          <p:cNvPr id="30" name="Straight Arrow Connector 29"/>
          <p:cNvCxnSpPr/>
          <p:nvPr/>
        </p:nvCxnSpPr>
        <p:spPr>
          <a:xfrm flipV="1">
            <a:off x="3505200" y="2614653"/>
            <a:ext cx="1066800" cy="66194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pic>
        <p:nvPicPr>
          <p:cNvPr id="33" name="Picture 3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0913" y="4977817"/>
            <a:ext cx="809250" cy="809250"/>
          </a:xfrm>
          <a:prstGeom prst="rect">
            <a:avLst/>
          </a:prstGeom>
        </p:spPr>
      </p:pic>
      <p:sp>
        <p:nvSpPr>
          <p:cNvPr id="35" name="Rectangle 34"/>
          <p:cNvSpPr/>
          <p:nvPr/>
        </p:nvSpPr>
        <p:spPr>
          <a:xfrm>
            <a:off x="647763" y="4018747"/>
            <a:ext cx="1786066" cy="954107"/>
          </a:xfrm>
          <a:prstGeom prst="rect">
            <a:avLst/>
          </a:prstGeom>
        </p:spPr>
        <p:txBody>
          <a:bodyPr wrap="none">
            <a:spAutoFit/>
          </a:bodyPr>
          <a:lstStyle/>
          <a:p>
            <a:r>
              <a:rPr lang="en-US" sz="1400" dirty="0" smtClean="0"/>
              <a:t>SaaS Vendor</a:t>
            </a:r>
          </a:p>
          <a:p>
            <a:r>
              <a:rPr lang="en-US" sz="1400" dirty="0" smtClean="0"/>
              <a:t>telecommuters</a:t>
            </a:r>
          </a:p>
          <a:p>
            <a:r>
              <a:rPr lang="en-US" sz="1400" dirty="0" smtClean="0"/>
              <a:t>may access through</a:t>
            </a:r>
          </a:p>
          <a:p>
            <a:r>
              <a:rPr lang="en-US" sz="1400" dirty="0" smtClean="0"/>
              <a:t>HQ or directly. </a:t>
            </a:r>
            <a:endParaRPr lang="en-US" dirty="0"/>
          </a:p>
        </p:txBody>
      </p:sp>
      <p:cxnSp>
        <p:nvCxnSpPr>
          <p:cNvPr id="37" name="Straight Arrow Connector 36"/>
          <p:cNvCxnSpPr/>
          <p:nvPr/>
        </p:nvCxnSpPr>
        <p:spPr>
          <a:xfrm flipV="1">
            <a:off x="1585914" y="2493851"/>
            <a:ext cx="2833686" cy="89548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6" idx="3"/>
          </p:cNvCxnSpPr>
          <p:nvPr/>
        </p:nvCxnSpPr>
        <p:spPr>
          <a:xfrm>
            <a:off x="1808649" y="3647497"/>
            <a:ext cx="739304" cy="9116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2875744" y="4776583"/>
            <a:ext cx="283300" cy="45424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4067503" y="4491238"/>
            <a:ext cx="4838700" cy="1815882"/>
          </a:xfrm>
          <a:prstGeom prst="rect">
            <a:avLst/>
          </a:prstGeom>
          <a:noFill/>
        </p:spPr>
        <p:txBody>
          <a:bodyPr wrap="square" rtlCol="0">
            <a:spAutoFit/>
          </a:bodyPr>
          <a:lstStyle/>
          <a:p>
            <a:r>
              <a:rPr lang="en-US" sz="1600" dirty="0" smtClean="0"/>
              <a:t>Things to realize:</a:t>
            </a:r>
          </a:p>
          <a:p>
            <a:r>
              <a:rPr lang="en-US" sz="800" dirty="0" smtClean="0"/>
              <a:t>  </a:t>
            </a:r>
          </a:p>
          <a:p>
            <a:pPr marL="285750" indent="-285750">
              <a:buFont typeface="Arial" panose="020B0604020202020204" pitchFamily="34" charset="0"/>
              <a:buChar char="•"/>
            </a:pPr>
            <a:r>
              <a:rPr lang="en-US" sz="1600" dirty="0" smtClean="0"/>
              <a:t>Even if data center is secure the vendor is responsible for configuring the servers.</a:t>
            </a:r>
          </a:p>
          <a:p>
            <a:r>
              <a:rPr lang="en-US" sz="800" dirty="0"/>
              <a:t> </a:t>
            </a:r>
            <a:r>
              <a:rPr lang="en-US" sz="800" dirty="0" smtClean="0"/>
              <a:t> </a:t>
            </a:r>
          </a:p>
          <a:p>
            <a:pPr marL="285750" indent="-285750">
              <a:buFont typeface="Arial" panose="020B0604020202020204" pitchFamily="34" charset="0"/>
              <a:buChar char="•"/>
            </a:pPr>
            <a:r>
              <a:rPr lang="en-US" sz="1600" dirty="0" smtClean="0"/>
              <a:t>If the vendor can access Gov’t data from HQ or admin telecommuters, all controls are in play for them.</a:t>
            </a:r>
            <a:endParaRPr lang="en-US" sz="1600" dirty="0"/>
          </a:p>
        </p:txBody>
      </p:sp>
      <p:sp>
        <p:nvSpPr>
          <p:cNvPr id="43" name="TextBox 42"/>
          <p:cNvSpPr txBox="1"/>
          <p:nvPr/>
        </p:nvSpPr>
        <p:spPr>
          <a:xfrm>
            <a:off x="5529247" y="712914"/>
            <a:ext cx="2544351" cy="923330"/>
          </a:xfrm>
          <a:prstGeom prst="rect">
            <a:avLst/>
          </a:prstGeom>
          <a:noFill/>
        </p:spPr>
        <p:txBody>
          <a:bodyPr wrap="none" rtlCol="0">
            <a:spAutoFit/>
          </a:bodyPr>
          <a:lstStyle/>
          <a:p>
            <a:r>
              <a:rPr lang="en-US" dirty="0"/>
              <a:t>Typical </a:t>
            </a:r>
            <a:r>
              <a:rPr lang="en-US" dirty="0" smtClean="0"/>
              <a:t>Small Business</a:t>
            </a:r>
          </a:p>
          <a:p>
            <a:r>
              <a:rPr lang="en-US" dirty="0" smtClean="0"/>
              <a:t>Cloud </a:t>
            </a:r>
            <a:r>
              <a:rPr lang="en-US" dirty="0"/>
              <a:t>Vendor layout</a:t>
            </a:r>
          </a:p>
          <a:p>
            <a:endParaRPr lang="en-US" dirty="0"/>
          </a:p>
        </p:txBody>
      </p:sp>
    </p:spTree>
    <p:extLst>
      <p:ext uri="{BB962C8B-B14F-4D97-AF65-F5344CB8AC3E}">
        <p14:creationId xmlns:p14="http://schemas.microsoft.com/office/powerpoint/2010/main" val="40835300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3BCB9AFC-30D8-4D83-92A1-21ECA08B57EB}" type="slidenum">
              <a:rPr lang="en-US" smtClean="0"/>
              <a:pPr>
                <a:defRPr/>
              </a:pPr>
              <a:t>12</a:t>
            </a:fld>
            <a:endParaRPr lang="en-US"/>
          </a:p>
        </p:txBody>
      </p:sp>
      <p:sp>
        <p:nvSpPr>
          <p:cNvPr id="7" name="Rectangle 6"/>
          <p:cNvSpPr/>
          <p:nvPr/>
        </p:nvSpPr>
        <p:spPr>
          <a:xfrm>
            <a:off x="0" y="6477000"/>
            <a:ext cx="9144000" cy="381000"/>
          </a:xfrm>
          <a:prstGeom prst="rect">
            <a:avLst/>
          </a:prstGeom>
          <a:solidFill>
            <a:srgbClr val="0070C0"/>
          </a:solidFill>
          <a:ln w="50800" cap="rnd">
            <a:solidFill>
              <a:schemeClr val="tx1">
                <a:alpha val="5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t>Industry Day</a:t>
            </a:r>
          </a:p>
        </p:txBody>
      </p:sp>
      <p:sp>
        <p:nvSpPr>
          <p:cNvPr id="8" name="Rectangle 7"/>
          <p:cNvSpPr/>
          <p:nvPr/>
        </p:nvSpPr>
        <p:spPr>
          <a:xfrm>
            <a:off x="0" y="0"/>
            <a:ext cx="9144000" cy="3810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400" dirty="0" smtClean="0"/>
              <a:t>OISM</a:t>
            </a:r>
            <a:endParaRPr lang="en-US" sz="1400"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68028"/>
            <a:ext cx="914401" cy="244944"/>
          </a:xfrm>
          <a:prstGeom prst="rect">
            <a:avLst/>
          </a:prstGeom>
        </p:spPr>
      </p:pic>
      <p:sp>
        <p:nvSpPr>
          <p:cNvPr id="10" name="Rectangle 9"/>
          <p:cNvSpPr/>
          <p:nvPr/>
        </p:nvSpPr>
        <p:spPr>
          <a:xfrm>
            <a:off x="0" y="0"/>
            <a:ext cx="9144000" cy="381000"/>
          </a:xfrm>
          <a:prstGeom prst="rect">
            <a:avLst/>
          </a:prstGeom>
          <a:solidFill>
            <a:srgbClr val="0070C0"/>
          </a:solidFill>
          <a:ln w="50800" cap="rnd">
            <a:solidFill>
              <a:schemeClr val="tx1">
                <a:alpha val="5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400"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0" y="94560"/>
            <a:ext cx="711200" cy="190512"/>
          </a:xfrm>
          <a:prstGeom prst="rect">
            <a:avLst/>
          </a:prstGeom>
        </p:spPr>
      </p:pic>
      <p:sp>
        <p:nvSpPr>
          <p:cNvPr id="2" name="TextBox 1"/>
          <p:cNvSpPr txBox="1"/>
          <p:nvPr/>
        </p:nvSpPr>
        <p:spPr>
          <a:xfrm>
            <a:off x="445356" y="648975"/>
            <a:ext cx="5085046" cy="523220"/>
          </a:xfrm>
          <a:prstGeom prst="rect">
            <a:avLst/>
          </a:prstGeom>
          <a:noFill/>
        </p:spPr>
        <p:txBody>
          <a:bodyPr wrap="none" rtlCol="0">
            <a:spAutoFit/>
          </a:bodyPr>
          <a:lstStyle/>
          <a:p>
            <a:r>
              <a:rPr lang="en-US" sz="2800" dirty="0" smtClean="0"/>
              <a:t>Leveraging other assessments</a:t>
            </a:r>
            <a:endParaRPr lang="en-US" sz="2800" dirty="0"/>
          </a:p>
        </p:txBody>
      </p:sp>
      <p:sp>
        <p:nvSpPr>
          <p:cNvPr id="3" name="TextBox 2"/>
          <p:cNvSpPr txBox="1"/>
          <p:nvPr/>
        </p:nvSpPr>
        <p:spPr>
          <a:xfrm>
            <a:off x="800100" y="1270598"/>
            <a:ext cx="7429500" cy="5170646"/>
          </a:xfrm>
          <a:prstGeom prst="rect">
            <a:avLst/>
          </a:prstGeom>
          <a:noFill/>
        </p:spPr>
        <p:txBody>
          <a:bodyPr wrap="square" rtlCol="0">
            <a:spAutoFit/>
          </a:bodyPr>
          <a:lstStyle/>
          <a:p>
            <a:r>
              <a:rPr lang="en-US" sz="1400" b="1" dirty="0" smtClean="0"/>
              <a:t>SSAE 16 (formerly SAS-70) (</a:t>
            </a:r>
            <a:r>
              <a:rPr lang="en-US" sz="1400" b="1" dirty="0"/>
              <a:t>Statement on Standards for Attestation </a:t>
            </a:r>
            <a:r>
              <a:rPr lang="en-US" sz="1400" b="1" dirty="0" smtClean="0"/>
              <a:t>Engagements)</a:t>
            </a:r>
          </a:p>
          <a:p>
            <a:r>
              <a:rPr lang="en-US" sz="1400" b="1" dirty="0" smtClean="0"/>
              <a:t>PCI (Payment Card Industry)</a:t>
            </a:r>
          </a:p>
          <a:p>
            <a:r>
              <a:rPr lang="en-US" sz="1400" b="1" dirty="0"/>
              <a:t>HIPPA (Health Insurance Portability and Accountability Act)</a:t>
            </a:r>
          </a:p>
          <a:p>
            <a:r>
              <a:rPr lang="en-US" sz="1400" b="1" dirty="0" smtClean="0"/>
              <a:t>Sarbanes–Oxley </a:t>
            </a:r>
            <a:endParaRPr lang="en-US" sz="1400" b="1" dirty="0"/>
          </a:p>
          <a:p>
            <a:r>
              <a:rPr lang="en-US" sz="1400" b="1" dirty="0" smtClean="0"/>
              <a:t>others… (will get into FedRAMP shortly)</a:t>
            </a:r>
          </a:p>
          <a:p>
            <a:endParaRPr lang="en-US" dirty="0"/>
          </a:p>
          <a:p>
            <a:pPr marL="285750" indent="-285750">
              <a:buFont typeface="Arial" panose="020B0604020202020204" pitchFamily="34" charset="0"/>
              <a:buChar char="•"/>
            </a:pPr>
            <a:r>
              <a:rPr lang="en-US" sz="1600" dirty="0"/>
              <a:t>Do not encompass all </a:t>
            </a:r>
            <a:r>
              <a:rPr lang="en-US" sz="1600" dirty="0" smtClean="0"/>
              <a:t>FISMA (800-53)/FedRAMP controls</a:t>
            </a:r>
            <a:endParaRPr lang="en-US" sz="1600" dirty="0"/>
          </a:p>
          <a:p>
            <a:pPr marL="285750" indent="-285750">
              <a:buFont typeface="Arial" panose="020B0604020202020204" pitchFamily="34" charset="0"/>
              <a:buChar char="•"/>
            </a:pPr>
            <a:r>
              <a:rPr lang="en-US" sz="1600" dirty="0"/>
              <a:t>Will not meet all </a:t>
            </a:r>
            <a:r>
              <a:rPr lang="en-US" sz="1600" dirty="0" smtClean="0"/>
              <a:t>requirements</a:t>
            </a:r>
          </a:p>
          <a:p>
            <a:pPr marL="285750" indent="-285750">
              <a:buFont typeface="Arial" panose="020B0604020202020204" pitchFamily="34" charset="0"/>
              <a:buChar char="•"/>
            </a:pPr>
            <a:r>
              <a:rPr lang="en-US" sz="1600" dirty="0" smtClean="0"/>
              <a:t>Some are pass/fail – no explanation of mitigating controls</a:t>
            </a:r>
            <a:endParaRPr lang="en-US" sz="1600" dirty="0"/>
          </a:p>
          <a:p>
            <a:r>
              <a:rPr lang="en-US" dirty="0"/>
              <a:t> </a:t>
            </a:r>
          </a:p>
          <a:p>
            <a:r>
              <a:rPr lang="en-US" sz="1600" dirty="0"/>
              <a:t>For instance PCI only requires a 7 character </a:t>
            </a:r>
            <a:r>
              <a:rPr lang="en-US" sz="1600" dirty="0" smtClean="0"/>
              <a:t>password</a:t>
            </a:r>
            <a:endParaRPr lang="en-US" sz="1600" dirty="0"/>
          </a:p>
          <a:p>
            <a:r>
              <a:rPr lang="en-US" sz="1600" dirty="0"/>
              <a:t> </a:t>
            </a:r>
          </a:p>
          <a:p>
            <a:r>
              <a:rPr lang="en-US" sz="1600" dirty="0"/>
              <a:t>8.2.3 Passwords/phrases must meet the following:</a:t>
            </a:r>
          </a:p>
          <a:p>
            <a:r>
              <a:rPr lang="en-US" sz="1600" dirty="0"/>
              <a:t>Require a minimum length of at least seven characters.</a:t>
            </a:r>
          </a:p>
          <a:p>
            <a:r>
              <a:rPr lang="en-US" sz="1600" dirty="0"/>
              <a:t>Contain both numeric and alphabetic characters.</a:t>
            </a:r>
          </a:p>
          <a:p>
            <a:r>
              <a:rPr lang="en-US" sz="1200" dirty="0" smtClean="0"/>
              <a:t>Payment </a:t>
            </a:r>
            <a:r>
              <a:rPr lang="en-US" sz="1200" dirty="0"/>
              <a:t>Card Industry (PCI) Data Security Standard</a:t>
            </a:r>
          </a:p>
          <a:p>
            <a:r>
              <a:rPr lang="en-US" sz="1200" dirty="0"/>
              <a:t>Requirements and Security Assessment Procedures</a:t>
            </a:r>
          </a:p>
          <a:p>
            <a:r>
              <a:rPr lang="en-US" sz="1200" dirty="0"/>
              <a:t>Version 3.0 November </a:t>
            </a:r>
            <a:r>
              <a:rPr lang="en-US" sz="1200" dirty="0" smtClean="0"/>
              <a:t>2013</a:t>
            </a:r>
          </a:p>
          <a:p>
            <a:endParaRPr lang="en-US" sz="1200" dirty="0"/>
          </a:p>
          <a:p>
            <a:endParaRPr lang="en-US" sz="1200" dirty="0" smtClean="0"/>
          </a:p>
          <a:p>
            <a:r>
              <a:rPr lang="en-US" b="1" dirty="0" smtClean="0"/>
              <a:t>Risk Based Decision</a:t>
            </a:r>
            <a:endParaRPr lang="en-US" b="1" dirty="0"/>
          </a:p>
          <a:p>
            <a:endParaRPr lang="en-US" dirty="0"/>
          </a:p>
        </p:txBody>
      </p:sp>
    </p:spTree>
    <p:extLst>
      <p:ext uri="{BB962C8B-B14F-4D97-AF65-F5344CB8AC3E}">
        <p14:creationId xmlns:p14="http://schemas.microsoft.com/office/powerpoint/2010/main" val="21618698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3BCB9AFC-30D8-4D83-92A1-21ECA08B57EB}" type="slidenum">
              <a:rPr lang="en-US" smtClean="0"/>
              <a:pPr>
                <a:defRPr/>
              </a:pPr>
              <a:t>13</a:t>
            </a:fld>
            <a:endParaRPr lang="en-US"/>
          </a:p>
        </p:txBody>
      </p:sp>
      <p:sp>
        <p:nvSpPr>
          <p:cNvPr id="7" name="Rectangle 6"/>
          <p:cNvSpPr/>
          <p:nvPr/>
        </p:nvSpPr>
        <p:spPr>
          <a:xfrm>
            <a:off x="0" y="6477000"/>
            <a:ext cx="9144000" cy="381000"/>
          </a:xfrm>
          <a:prstGeom prst="rect">
            <a:avLst/>
          </a:prstGeom>
          <a:solidFill>
            <a:srgbClr val="0070C0"/>
          </a:solidFill>
          <a:ln w="50800" cap="rnd">
            <a:solidFill>
              <a:schemeClr val="tx1">
                <a:alpha val="5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t>Industry Day</a:t>
            </a:r>
          </a:p>
        </p:txBody>
      </p:sp>
      <p:sp>
        <p:nvSpPr>
          <p:cNvPr id="8" name="Rectangle 7"/>
          <p:cNvSpPr/>
          <p:nvPr/>
        </p:nvSpPr>
        <p:spPr>
          <a:xfrm>
            <a:off x="0" y="0"/>
            <a:ext cx="9144000" cy="3810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400" dirty="0" smtClean="0"/>
              <a:t>OISM</a:t>
            </a:r>
            <a:endParaRPr lang="en-US" sz="1400"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68028"/>
            <a:ext cx="914401" cy="244944"/>
          </a:xfrm>
          <a:prstGeom prst="rect">
            <a:avLst/>
          </a:prstGeom>
        </p:spPr>
      </p:pic>
      <p:sp>
        <p:nvSpPr>
          <p:cNvPr id="10" name="Rectangle 9"/>
          <p:cNvSpPr/>
          <p:nvPr/>
        </p:nvSpPr>
        <p:spPr>
          <a:xfrm>
            <a:off x="0" y="0"/>
            <a:ext cx="9144000" cy="381000"/>
          </a:xfrm>
          <a:prstGeom prst="rect">
            <a:avLst/>
          </a:prstGeom>
          <a:solidFill>
            <a:srgbClr val="0070C0"/>
          </a:solidFill>
          <a:ln w="50800" cap="rnd">
            <a:solidFill>
              <a:schemeClr val="tx1">
                <a:alpha val="5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400"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0" y="94560"/>
            <a:ext cx="711200" cy="190512"/>
          </a:xfrm>
          <a:prstGeom prst="rect">
            <a:avLst/>
          </a:prstGeom>
        </p:spPr>
      </p:pic>
      <p:sp>
        <p:nvSpPr>
          <p:cNvPr id="2" name="TextBox 1"/>
          <p:cNvSpPr txBox="1"/>
          <p:nvPr/>
        </p:nvSpPr>
        <p:spPr>
          <a:xfrm>
            <a:off x="461247" y="730716"/>
            <a:ext cx="5120312" cy="523220"/>
          </a:xfrm>
          <a:prstGeom prst="rect">
            <a:avLst/>
          </a:prstGeom>
          <a:noFill/>
        </p:spPr>
        <p:txBody>
          <a:bodyPr wrap="none" rtlCol="0">
            <a:spAutoFit/>
          </a:bodyPr>
          <a:lstStyle/>
          <a:p>
            <a:r>
              <a:rPr lang="en-US" sz="2800" dirty="0" smtClean="0"/>
              <a:t>Cloud Service Providers (CSP)</a:t>
            </a:r>
            <a:endParaRPr lang="en-US" sz="2800" dirty="0"/>
          </a:p>
        </p:txBody>
      </p:sp>
      <p:sp>
        <p:nvSpPr>
          <p:cNvPr id="3" name="TextBox 2"/>
          <p:cNvSpPr txBox="1"/>
          <p:nvPr/>
        </p:nvSpPr>
        <p:spPr>
          <a:xfrm>
            <a:off x="685800" y="1444410"/>
            <a:ext cx="7696200" cy="3416320"/>
          </a:xfrm>
          <a:prstGeom prst="rect">
            <a:avLst/>
          </a:prstGeom>
          <a:noFill/>
        </p:spPr>
        <p:txBody>
          <a:bodyPr wrap="square" rtlCol="0">
            <a:spAutoFit/>
          </a:bodyPr>
          <a:lstStyle/>
          <a:p>
            <a:endParaRPr lang="en-US" dirty="0"/>
          </a:p>
          <a:p>
            <a:r>
              <a:rPr lang="en-US" dirty="0" smtClean="0"/>
              <a:t>Chicken and the egg problem for the vendors</a:t>
            </a:r>
          </a:p>
          <a:p>
            <a:r>
              <a:rPr lang="en-US" sz="2400" dirty="0"/>
              <a:t> </a:t>
            </a:r>
            <a:r>
              <a:rPr lang="en-US" sz="2400" dirty="0" smtClean="0"/>
              <a:t> </a:t>
            </a:r>
          </a:p>
          <a:p>
            <a:r>
              <a:rPr lang="en-US" dirty="0" smtClean="0"/>
              <a:t>Resources necessary for compliance</a:t>
            </a:r>
          </a:p>
          <a:p>
            <a:r>
              <a:rPr lang="en-US" sz="2400" dirty="0" smtClean="0"/>
              <a:t>  </a:t>
            </a:r>
            <a:endParaRPr lang="en-US" sz="2400" dirty="0"/>
          </a:p>
          <a:p>
            <a:r>
              <a:rPr lang="en-US" dirty="0" smtClean="0"/>
              <a:t>Fairness to small businesses</a:t>
            </a:r>
          </a:p>
          <a:p>
            <a:r>
              <a:rPr lang="en-US" sz="2400" dirty="0"/>
              <a:t>  </a:t>
            </a:r>
            <a:endParaRPr lang="en-US" sz="2400" dirty="0" smtClean="0"/>
          </a:p>
          <a:p>
            <a:r>
              <a:rPr lang="en-US" dirty="0" smtClean="0"/>
              <a:t>Need to protect taxpayer data</a:t>
            </a:r>
          </a:p>
          <a:p>
            <a:endParaRPr lang="en-US" dirty="0" smtClean="0"/>
          </a:p>
          <a:p>
            <a:endParaRPr lang="en-US" dirty="0"/>
          </a:p>
          <a:p>
            <a:endParaRPr lang="en-US" dirty="0"/>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58669" y="3776263"/>
            <a:ext cx="3260147" cy="2316960"/>
          </a:xfrm>
          <a:prstGeom prst="rect">
            <a:avLst/>
          </a:prstGeom>
        </p:spPr>
      </p:pic>
    </p:spTree>
    <p:extLst>
      <p:ext uri="{BB962C8B-B14F-4D97-AF65-F5344CB8AC3E}">
        <p14:creationId xmlns:p14="http://schemas.microsoft.com/office/powerpoint/2010/main" val="23611727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3BCB9AFC-30D8-4D83-92A1-21ECA08B57EB}" type="slidenum">
              <a:rPr lang="en-US" smtClean="0"/>
              <a:pPr>
                <a:defRPr/>
              </a:pPr>
              <a:t>14</a:t>
            </a:fld>
            <a:endParaRPr lang="en-US"/>
          </a:p>
        </p:txBody>
      </p:sp>
      <p:sp>
        <p:nvSpPr>
          <p:cNvPr id="7" name="Rectangle 6"/>
          <p:cNvSpPr/>
          <p:nvPr/>
        </p:nvSpPr>
        <p:spPr>
          <a:xfrm>
            <a:off x="0" y="6477000"/>
            <a:ext cx="9144000" cy="381000"/>
          </a:xfrm>
          <a:prstGeom prst="rect">
            <a:avLst/>
          </a:prstGeom>
          <a:solidFill>
            <a:srgbClr val="0070C0"/>
          </a:solidFill>
          <a:ln w="50800" cap="rnd">
            <a:solidFill>
              <a:schemeClr val="tx1">
                <a:alpha val="5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t>Industry Day</a:t>
            </a:r>
          </a:p>
        </p:txBody>
      </p:sp>
      <p:sp>
        <p:nvSpPr>
          <p:cNvPr id="8" name="Rectangle 7"/>
          <p:cNvSpPr/>
          <p:nvPr/>
        </p:nvSpPr>
        <p:spPr>
          <a:xfrm>
            <a:off x="0" y="0"/>
            <a:ext cx="9144000" cy="3810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400" dirty="0" smtClean="0"/>
              <a:t>OISM</a:t>
            </a:r>
            <a:endParaRPr lang="en-US" sz="1400"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68028"/>
            <a:ext cx="914401" cy="244944"/>
          </a:xfrm>
          <a:prstGeom prst="rect">
            <a:avLst/>
          </a:prstGeom>
        </p:spPr>
      </p:pic>
      <p:sp>
        <p:nvSpPr>
          <p:cNvPr id="10" name="Rectangle 9"/>
          <p:cNvSpPr/>
          <p:nvPr/>
        </p:nvSpPr>
        <p:spPr>
          <a:xfrm>
            <a:off x="0" y="0"/>
            <a:ext cx="9144000" cy="381000"/>
          </a:xfrm>
          <a:prstGeom prst="rect">
            <a:avLst/>
          </a:prstGeom>
          <a:solidFill>
            <a:srgbClr val="0070C0"/>
          </a:solidFill>
          <a:ln w="50800" cap="rnd">
            <a:solidFill>
              <a:schemeClr val="tx1">
                <a:alpha val="5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400"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0" y="94560"/>
            <a:ext cx="711200" cy="190512"/>
          </a:xfrm>
          <a:prstGeom prst="rect">
            <a:avLst/>
          </a:prstGeom>
        </p:spPr>
      </p:pic>
      <p:sp>
        <p:nvSpPr>
          <p:cNvPr id="2" name="TextBox 1"/>
          <p:cNvSpPr txBox="1"/>
          <p:nvPr/>
        </p:nvSpPr>
        <p:spPr>
          <a:xfrm>
            <a:off x="444500" y="1398905"/>
            <a:ext cx="4427163" cy="1969770"/>
          </a:xfrm>
          <a:prstGeom prst="rect">
            <a:avLst/>
          </a:prstGeom>
          <a:noFill/>
        </p:spPr>
        <p:txBody>
          <a:bodyPr wrap="square" rtlCol="0">
            <a:spAutoFit/>
          </a:bodyPr>
          <a:lstStyle/>
          <a:p>
            <a:r>
              <a:rPr lang="en-US" sz="2000" dirty="0" smtClean="0"/>
              <a:t>Incident </a:t>
            </a:r>
            <a:r>
              <a:rPr lang="en-US" sz="2000" dirty="0"/>
              <a:t>response</a:t>
            </a:r>
          </a:p>
          <a:p>
            <a:r>
              <a:rPr lang="en-US" sz="1400" dirty="0"/>
              <a:t>How will the vendor notify </a:t>
            </a:r>
            <a:r>
              <a:rPr lang="en-US" sz="1400" dirty="0" smtClean="0"/>
              <a:t>if </a:t>
            </a:r>
            <a:r>
              <a:rPr lang="en-US" sz="1400" dirty="0"/>
              <a:t>a possible breach or incident has occurred? How with they interface with </a:t>
            </a:r>
            <a:r>
              <a:rPr lang="en-US" sz="1400" dirty="0" smtClean="0"/>
              <a:t>an agencies </a:t>
            </a:r>
            <a:r>
              <a:rPr lang="en-US" sz="1400" dirty="0"/>
              <a:t>incident response team? Will they share logs (could be difficult if a shred tenant</a:t>
            </a:r>
            <a:r>
              <a:rPr lang="en-US" sz="1400" dirty="0" smtClean="0"/>
              <a:t>)?</a:t>
            </a:r>
          </a:p>
          <a:p>
            <a:endParaRPr lang="en-US" sz="1400" dirty="0"/>
          </a:p>
          <a:p>
            <a:endParaRPr lang="en-US" sz="2000" dirty="0"/>
          </a:p>
          <a:p>
            <a:endParaRPr lang="en-US" sz="1200" dirty="0"/>
          </a:p>
        </p:txBody>
      </p:sp>
      <p:sp>
        <p:nvSpPr>
          <p:cNvPr id="3" name="TextBox 2"/>
          <p:cNvSpPr txBox="1"/>
          <p:nvPr/>
        </p:nvSpPr>
        <p:spPr>
          <a:xfrm>
            <a:off x="444500" y="723778"/>
            <a:ext cx="5041900" cy="646331"/>
          </a:xfrm>
          <a:prstGeom prst="rect">
            <a:avLst/>
          </a:prstGeom>
          <a:noFill/>
        </p:spPr>
        <p:txBody>
          <a:bodyPr wrap="square" rtlCol="0">
            <a:spAutoFit/>
          </a:bodyPr>
          <a:lstStyle/>
          <a:p>
            <a:r>
              <a:rPr lang="en-US" sz="2800" dirty="0" smtClean="0"/>
              <a:t>Some other Challenges</a:t>
            </a:r>
          </a:p>
          <a:p>
            <a:r>
              <a:rPr lang="en-US" sz="800" dirty="0"/>
              <a:t> </a:t>
            </a:r>
            <a:r>
              <a:rPr lang="en-US" sz="800" dirty="0" smtClean="0"/>
              <a:t> </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6026" y="821500"/>
            <a:ext cx="2667000" cy="1453515"/>
          </a:xfrm>
          <a:prstGeom prst="rect">
            <a:avLst/>
          </a:prstGeom>
        </p:spPr>
      </p:pic>
      <p:sp>
        <p:nvSpPr>
          <p:cNvPr id="13" name="TextBox 12"/>
          <p:cNvSpPr txBox="1"/>
          <p:nvPr/>
        </p:nvSpPr>
        <p:spPr>
          <a:xfrm>
            <a:off x="444500" y="2725614"/>
            <a:ext cx="8153400" cy="3754874"/>
          </a:xfrm>
          <a:prstGeom prst="rect">
            <a:avLst/>
          </a:prstGeom>
          <a:noFill/>
        </p:spPr>
        <p:txBody>
          <a:bodyPr wrap="square" rtlCol="0">
            <a:spAutoFit/>
          </a:bodyPr>
          <a:lstStyle/>
          <a:p>
            <a:r>
              <a:rPr lang="en-US" sz="1600" dirty="0" smtClean="0"/>
              <a:t>  </a:t>
            </a:r>
          </a:p>
          <a:p>
            <a:r>
              <a:rPr lang="en-US" sz="2000" dirty="0" smtClean="0"/>
              <a:t>Background Investigations</a:t>
            </a:r>
          </a:p>
          <a:p>
            <a:r>
              <a:rPr lang="en-US" sz="1400" dirty="0" smtClean="0"/>
              <a:t>All personnel who have access to Government data are required to have background investigations conducted by a Federal Government entity.</a:t>
            </a:r>
          </a:p>
          <a:p>
            <a:endParaRPr lang="en-US" sz="1400" dirty="0" smtClean="0"/>
          </a:p>
          <a:p>
            <a:endParaRPr lang="en-US" sz="1400" dirty="0"/>
          </a:p>
          <a:p>
            <a:r>
              <a:rPr lang="en-US" sz="2000" dirty="0"/>
              <a:t>OPM requirements (IPv6, PIV, TIC, 508)</a:t>
            </a:r>
          </a:p>
          <a:p>
            <a:r>
              <a:rPr lang="en-US" sz="1400" dirty="0"/>
              <a:t>OPM Cloud First mandate vs. other OPM mandates. Many cloud vendors may not be able to currently meet all Federal Government technical requirements.</a:t>
            </a:r>
          </a:p>
          <a:p>
            <a:endParaRPr lang="en-US" sz="1400" dirty="0" smtClean="0"/>
          </a:p>
          <a:p>
            <a:r>
              <a:rPr lang="en-US" sz="1600" dirty="0" smtClean="0"/>
              <a:t>  </a:t>
            </a:r>
            <a:endParaRPr lang="en-US" sz="1600" dirty="0"/>
          </a:p>
          <a:p>
            <a:r>
              <a:rPr lang="en-US" sz="2000" dirty="0" smtClean="0"/>
              <a:t>Continuous Monitoring</a:t>
            </a:r>
            <a:endParaRPr lang="en-US" sz="2000" dirty="0"/>
          </a:p>
          <a:p>
            <a:r>
              <a:rPr lang="en-US" sz="1400" dirty="0" smtClean="0"/>
              <a:t>Most likely do not have ‘feeds’ from vendor. </a:t>
            </a:r>
            <a:r>
              <a:rPr lang="en-US" sz="1400" dirty="0" smtClean="0"/>
              <a:t>What </a:t>
            </a:r>
            <a:r>
              <a:rPr lang="en-US" sz="1400" dirty="0" smtClean="0"/>
              <a:t>continuous monitoring </a:t>
            </a:r>
            <a:r>
              <a:rPr lang="en-US" sz="1400" dirty="0" smtClean="0"/>
              <a:t>is in place?</a:t>
            </a:r>
            <a:endParaRPr lang="en-US" sz="1400" dirty="0" smtClean="0"/>
          </a:p>
          <a:p>
            <a:endParaRPr lang="en-US" sz="1600" dirty="0"/>
          </a:p>
          <a:p>
            <a:endParaRPr lang="en-US" dirty="0"/>
          </a:p>
        </p:txBody>
      </p:sp>
    </p:spTree>
    <p:extLst>
      <p:ext uri="{BB962C8B-B14F-4D97-AF65-F5344CB8AC3E}">
        <p14:creationId xmlns:p14="http://schemas.microsoft.com/office/powerpoint/2010/main" val="10917203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477000"/>
            <a:ext cx="9144000" cy="381000"/>
          </a:xfrm>
          <a:prstGeom prst="rect">
            <a:avLst/>
          </a:prstGeom>
          <a:solidFill>
            <a:srgbClr val="0070C0"/>
          </a:solidFill>
          <a:ln w="50800" cap="rnd">
            <a:solidFill>
              <a:schemeClr val="tx1">
                <a:alpha val="5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t>Industry Day</a:t>
            </a:r>
          </a:p>
        </p:txBody>
      </p:sp>
      <p:sp>
        <p:nvSpPr>
          <p:cNvPr id="8" name="Rectangle 7"/>
          <p:cNvSpPr/>
          <p:nvPr/>
        </p:nvSpPr>
        <p:spPr>
          <a:xfrm>
            <a:off x="0" y="0"/>
            <a:ext cx="9144000" cy="3810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400" dirty="0" smtClean="0"/>
              <a:t>OISM</a:t>
            </a:r>
            <a:endParaRPr lang="en-US" sz="1400"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68028"/>
            <a:ext cx="914401" cy="244944"/>
          </a:xfrm>
          <a:prstGeom prst="rect">
            <a:avLst/>
          </a:prstGeom>
        </p:spPr>
      </p:pic>
      <p:sp>
        <p:nvSpPr>
          <p:cNvPr id="10" name="Rectangle 9"/>
          <p:cNvSpPr/>
          <p:nvPr/>
        </p:nvSpPr>
        <p:spPr>
          <a:xfrm>
            <a:off x="0" y="0"/>
            <a:ext cx="9144000" cy="381000"/>
          </a:xfrm>
          <a:prstGeom prst="rect">
            <a:avLst/>
          </a:prstGeom>
          <a:solidFill>
            <a:srgbClr val="0070C0"/>
          </a:solidFill>
          <a:ln w="50800" cap="rnd">
            <a:solidFill>
              <a:schemeClr val="tx1">
                <a:alpha val="5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400"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0" y="94560"/>
            <a:ext cx="711200" cy="190512"/>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84788"/>
            <a:ext cx="9144000" cy="1697525"/>
          </a:xfrm>
          <a:prstGeom prst="rect">
            <a:avLst/>
          </a:prstGeom>
        </p:spPr>
      </p:pic>
      <p:sp>
        <p:nvSpPr>
          <p:cNvPr id="3" name="TextBox 2"/>
          <p:cNvSpPr txBox="1"/>
          <p:nvPr/>
        </p:nvSpPr>
        <p:spPr>
          <a:xfrm>
            <a:off x="279382" y="2242098"/>
            <a:ext cx="8585235" cy="1292662"/>
          </a:xfrm>
          <a:prstGeom prst="rect">
            <a:avLst/>
          </a:prstGeom>
          <a:noFill/>
        </p:spPr>
        <p:txBody>
          <a:bodyPr wrap="none" rtlCol="0">
            <a:spAutoFit/>
          </a:bodyPr>
          <a:lstStyle/>
          <a:p>
            <a:r>
              <a:rPr lang="en-US" dirty="0"/>
              <a:t>http</a:t>
            </a:r>
            <a:r>
              <a:rPr lang="en-US" dirty="0" smtClean="0"/>
              <a:t>://www.fedramp.gov</a:t>
            </a:r>
          </a:p>
          <a:p>
            <a:endParaRPr lang="en-US" sz="1400" dirty="0"/>
          </a:p>
          <a:p>
            <a:r>
              <a:rPr lang="en-US" sz="1400" dirty="0"/>
              <a:t>OMB </a:t>
            </a:r>
            <a:r>
              <a:rPr lang="en-US" sz="1400" dirty="0" smtClean="0"/>
              <a:t>Authorizing Memo December 8, 2011: </a:t>
            </a:r>
            <a:r>
              <a:rPr lang="en-US" sz="1400" dirty="0">
                <a:hlinkClick r:id="rId5"/>
              </a:rPr>
              <a:t>https://</a:t>
            </a:r>
            <a:r>
              <a:rPr lang="en-US" sz="1400" dirty="0" smtClean="0">
                <a:hlinkClick r:id="rId5"/>
              </a:rPr>
              <a:t>cio.gov/wp-content/uploads/2012/09/fedrampmemo.pdf</a:t>
            </a:r>
            <a:endParaRPr lang="en-US" sz="1400" dirty="0" smtClean="0"/>
          </a:p>
          <a:p>
            <a:endParaRPr lang="en-US" sz="1400" dirty="0"/>
          </a:p>
          <a:p>
            <a:r>
              <a:rPr lang="en-US" dirty="0" smtClean="0"/>
              <a:t>Contact: info@fedramp.gov</a:t>
            </a:r>
            <a:endParaRPr lang="en-US" dirty="0"/>
          </a:p>
        </p:txBody>
      </p:sp>
      <p:sp>
        <p:nvSpPr>
          <p:cNvPr id="5" name="TextBox 4"/>
          <p:cNvSpPr txBox="1"/>
          <p:nvPr/>
        </p:nvSpPr>
        <p:spPr>
          <a:xfrm>
            <a:off x="2474662" y="3907139"/>
            <a:ext cx="4194674" cy="1107996"/>
          </a:xfrm>
          <a:prstGeom prst="rect">
            <a:avLst/>
          </a:prstGeom>
          <a:noFill/>
        </p:spPr>
        <p:txBody>
          <a:bodyPr wrap="none" rtlCol="0">
            <a:spAutoFit/>
          </a:bodyPr>
          <a:lstStyle/>
          <a:p>
            <a:r>
              <a:rPr lang="en-US" b="1" dirty="0" err="1" smtClean="0">
                <a:solidFill>
                  <a:schemeClr val="accent6">
                    <a:lumMod val="75000"/>
                  </a:schemeClr>
                </a:solidFill>
              </a:rPr>
              <a:t>FedRAMP</a:t>
            </a:r>
            <a:r>
              <a:rPr lang="en-US" b="1" dirty="0" smtClean="0">
                <a:solidFill>
                  <a:schemeClr val="accent6">
                    <a:lumMod val="75000"/>
                  </a:schemeClr>
                </a:solidFill>
              </a:rPr>
              <a:t> does not issue ATO</a:t>
            </a:r>
          </a:p>
          <a:p>
            <a:r>
              <a:rPr lang="en-US" sz="800" b="1" dirty="0" smtClean="0">
                <a:solidFill>
                  <a:schemeClr val="accent6">
                    <a:lumMod val="75000"/>
                  </a:schemeClr>
                </a:solidFill>
              </a:rPr>
              <a:t>  </a:t>
            </a:r>
            <a:endParaRPr lang="en-US" sz="800" b="1" dirty="0">
              <a:solidFill>
                <a:schemeClr val="accent6">
                  <a:lumMod val="75000"/>
                </a:schemeClr>
              </a:solidFill>
            </a:endParaRPr>
          </a:p>
          <a:p>
            <a:r>
              <a:rPr lang="en-US" b="1" dirty="0" smtClean="0">
                <a:solidFill>
                  <a:schemeClr val="accent6">
                    <a:lumMod val="75000"/>
                  </a:schemeClr>
                </a:solidFill>
              </a:rPr>
              <a:t>ONLY an agency can issue an ATO</a:t>
            </a:r>
          </a:p>
          <a:p>
            <a:r>
              <a:rPr lang="en-US" sz="800" b="1" dirty="0">
                <a:solidFill>
                  <a:schemeClr val="accent6">
                    <a:lumMod val="75000"/>
                  </a:schemeClr>
                </a:solidFill>
              </a:rPr>
              <a:t> </a:t>
            </a:r>
            <a:endParaRPr lang="en-US" sz="800" b="1" dirty="0" smtClean="0">
              <a:solidFill>
                <a:schemeClr val="accent6">
                  <a:lumMod val="75000"/>
                </a:schemeClr>
              </a:solidFill>
            </a:endParaRPr>
          </a:p>
          <a:p>
            <a:r>
              <a:rPr lang="en-US" sz="1400" dirty="0" smtClean="0"/>
              <a:t>JAB board provides ‘provisional’ authorization only</a:t>
            </a:r>
            <a:endParaRPr lang="en-US" dirty="0"/>
          </a:p>
        </p:txBody>
      </p:sp>
      <p:sp>
        <p:nvSpPr>
          <p:cNvPr id="6" name="TextBox 5"/>
          <p:cNvSpPr txBox="1"/>
          <p:nvPr/>
        </p:nvSpPr>
        <p:spPr>
          <a:xfrm>
            <a:off x="800100" y="5540051"/>
            <a:ext cx="7336304" cy="584775"/>
          </a:xfrm>
          <a:prstGeom prst="rect">
            <a:avLst/>
          </a:prstGeom>
          <a:noFill/>
        </p:spPr>
        <p:txBody>
          <a:bodyPr wrap="none" rtlCol="0">
            <a:spAutoFit/>
          </a:bodyPr>
          <a:lstStyle/>
          <a:p>
            <a:r>
              <a:rPr lang="en-US" dirty="0" smtClean="0"/>
              <a:t>All cloud projects must meet </a:t>
            </a:r>
            <a:r>
              <a:rPr lang="en-US" dirty="0" err="1" smtClean="0"/>
              <a:t>FedRAMP</a:t>
            </a:r>
            <a:r>
              <a:rPr lang="en-US" dirty="0" smtClean="0"/>
              <a:t> (not just FISMA) requirements</a:t>
            </a:r>
          </a:p>
          <a:p>
            <a:r>
              <a:rPr lang="en-US" sz="1400" dirty="0" smtClean="0"/>
              <a:t>(as of June 6, 2014, which has passed)</a:t>
            </a:r>
            <a:endParaRPr lang="en-US" sz="1400" dirty="0"/>
          </a:p>
        </p:txBody>
      </p:sp>
      <p:sp>
        <p:nvSpPr>
          <p:cNvPr id="12" name="TextBox 11"/>
          <p:cNvSpPr txBox="1"/>
          <p:nvPr/>
        </p:nvSpPr>
        <p:spPr>
          <a:xfrm>
            <a:off x="971696" y="1053181"/>
            <a:ext cx="1915909" cy="369332"/>
          </a:xfrm>
          <a:prstGeom prst="rect">
            <a:avLst/>
          </a:prstGeom>
          <a:noFill/>
        </p:spPr>
        <p:txBody>
          <a:bodyPr wrap="none" rtlCol="0">
            <a:spAutoFit/>
          </a:bodyPr>
          <a:lstStyle/>
          <a:p>
            <a:r>
              <a:rPr lang="en-US" dirty="0" smtClean="0"/>
              <a:t>One assessment</a:t>
            </a:r>
            <a:endParaRPr lang="en-US" dirty="0"/>
          </a:p>
        </p:txBody>
      </p:sp>
      <p:sp>
        <p:nvSpPr>
          <p:cNvPr id="13" name="TextBox 12"/>
          <p:cNvSpPr txBox="1"/>
          <p:nvPr/>
        </p:nvSpPr>
        <p:spPr>
          <a:xfrm>
            <a:off x="6096000" y="910384"/>
            <a:ext cx="1967205" cy="646331"/>
          </a:xfrm>
          <a:prstGeom prst="rect">
            <a:avLst/>
          </a:prstGeom>
          <a:noFill/>
        </p:spPr>
        <p:txBody>
          <a:bodyPr wrap="none" rtlCol="0">
            <a:spAutoFit/>
          </a:bodyPr>
          <a:lstStyle/>
          <a:p>
            <a:r>
              <a:rPr lang="en-US" dirty="0" smtClean="0"/>
              <a:t>Leveraged by</a:t>
            </a:r>
          </a:p>
          <a:p>
            <a:r>
              <a:rPr lang="en-US" dirty="0" smtClean="0"/>
              <a:t>multiple agencies</a:t>
            </a:r>
            <a:endParaRPr lang="en-US" dirty="0"/>
          </a:p>
        </p:txBody>
      </p:sp>
    </p:spTree>
    <p:extLst>
      <p:ext uri="{BB962C8B-B14F-4D97-AF65-F5344CB8AC3E}">
        <p14:creationId xmlns:p14="http://schemas.microsoft.com/office/powerpoint/2010/main" val="22767374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3BCB9AFC-30D8-4D83-92A1-21ECA08B57EB}" type="slidenum">
              <a:rPr lang="en-US" smtClean="0"/>
              <a:pPr>
                <a:defRPr/>
              </a:pPr>
              <a:t>16</a:t>
            </a:fld>
            <a:endParaRPr lang="en-US"/>
          </a:p>
        </p:txBody>
      </p:sp>
      <p:sp>
        <p:nvSpPr>
          <p:cNvPr id="7" name="Rectangle 6"/>
          <p:cNvSpPr/>
          <p:nvPr/>
        </p:nvSpPr>
        <p:spPr>
          <a:xfrm>
            <a:off x="0" y="6477000"/>
            <a:ext cx="9144000" cy="381000"/>
          </a:xfrm>
          <a:prstGeom prst="rect">
            <a:avLst/>
          </a:prstGeom>
          <a:solidFill>
            <a:srgbClr val="0070C0"/>
          </a:solidFill>
          <a:ln w="50800" cap="rnd">
            <a:solidFill>
              <a:schemeClr val="tx1">
                <a:alpha val="5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t>Industry Day</a:t>
            </a:r>
          </a:p>
        </p:txBody>
      </p:sp>
      <p:sp>
        <p:nvSpPr>
          <p:cNvPr id="8" name="Rectangle 7"/>
          <p:cNvSpPr/>
          <p:nvPr/>
        </p:nvSpPr>
        <p:spPr>
          <a:xfrm>
            <a:off x="0" y="0"/>
            <a:ext cx="9144000" cy="3810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400" dirty="0" smtClean="0"/>
              <a:t>OISM</a:t>
            </a:r>
            <a:endParaRPr lang="en-US" sz="1400"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68028"/>
            <a:ext cx="914401" cy="244944"/>
          </a:xfrm>
          <a:prstGeom prst="rect">
            <a:avLst/>
          </a:prstGeom>
        </p:spPr>
      </p:pic>
      <p:sp>
        <p:nvSpPr>
          <p:cNvPr id="10" name="Rectangle 9"/>
          <p:cNvSpPr/>
          <p:nvPr/>
        </p:nvSpPr>
        <p:spPr>
          <a:xfrm>
            <a:off x="0" y="0"/>
            <a:ext cx="9144000" cy="381000"/>
          </a:xfrm>
          <a:prstGeom prst="rect">
            <a:avLst/>
          </a:prstGeom>
          <a:solidFill>
            <a:srgbClr val="0070C0"/>
          </a:solidFill>
          <a:ln w="50800" cap="rnd">
            <a:solidFill>
              <a:schemeClr val="tx1">
                <a:alpha val="5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400"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0" y="94560"/>
            <a:ext cx="711200" cy="190512"/>
          </a:xfrm>
          <a:prstGeom prst="rect">
            <a:avLst/>
          </a:prstGeom>
        </p:spPr>
      </p:pic>
      <p:sp>
        <p:nvSpPr>
          <p:cNvPr id="3" name="TextBox 2"/>
          <p:cNvSpPr txBox="1"/>
          <p:nvPr/>
        </p:nvSpPr>
        <p:spPr>
          <a:xfrm>
            <a:off x="685800" y="1129908"/>
            <a:ext cx="5190075" cy="2215991"/>
          </a:xfrm>
          <a:prstGeom prst="rect">
            <a:avLst/>
          </a:prstGeom>
          <a:noFill/>
        </p:spPr>
        <p:txBody>
          <a:bodyPr wrap="none" rtlCol="0">
            <a:spAutoFit/>
          </a:bodyPr>
          <a:lstStyle/>
          <a:p>
            <a:r>
              <a:rPr lang="en-US" sz="2400" dirty="0" err="1" smtClean="0"/>
              <a:t>FedRAMP</a:t>
            </a:r>
            <a:r>
              <a:rPr lang="en-US" sz="2400" dirty="0" smtClean="0"/>
              <a:t> is an extension of FISMA.</a:t>
            </a:r>
          </a:p>
          <a:p>
            <a:r>
              <a:rPr lang="en-US" sz="800" dirty="0"/>
              <a:t> </a:t>
            </a:r>
            <a:r>
              <a:rPr lang="en-US" sz="800" dirty="0" smtClean="0"/>
              <a:t> </a:t>
            </a:r>
          </a:p>
          <a:p>
            <a:pPr marL="285750" indent="-285750">
              <a:buFont typeface="Arial" panose="020B0604020202020204" pitchFamily="34" charset="0"/>
              <a:buChar char="•"/>
            </a:pPr>
            <a:r>
              <a:rPr lang="en-US" dirty="0" smtClean="0"/>
              <a:t>Additional SP 800-53 controls</a:t>
            </a:r>
          </a:p>
          <a:p>
            <a:pPr marL="742950" lvl="1" indent="-285750">
              <a:buFont typeface="Arial" panose="020B0604020202020204" pitchFamily="34" charset="0"/>
              <a:buChar char="•"/>
            </a:pPr>
            <a:r>
              <a:rPr lang="en-US" dirty="0" smtClean="0"/>
              <a:t>1 additional low control (independence)</a:t>
            </a:r>
          </a:p>
          <a:p>
            <a:pPr marL="742950" lvl="1" indent="-285750">
              <a:buFont typeface="Arial" panose="020B0604020202020204" pitchFamily="34" charset="0"/>
              <a:buChar char="•"/>
            </a:pPr>
            <a:r>
              <a:rPr lang="en-US" dirty="0" smtClean="0"/>
              <a:t>46 additional moderate controls</a:t>
            </a:r>
          </a:p>
          <a:p>
            <a:pPr marL="742950" lvl="1" indent="-285750">
              <a:buFont typeface="Arial" panose="020B0604020202020204" pitchFamily="34" charset="0"/>
              <a:buChar char="•"/>
            </a:pPr>
            <a:r>
              <a:rPr lang="en-US" dirty="0" smtClean="0"/>
              <a:t>High baseline available</a:t>
            </a:r>
          </a:p>
          <a:p>
            <a:pPr lvl="1"/>
            <a:r>
              <a:rPr lang="en-US" sz="800" dirty="0"/>
              <a:t> </a:t>
            </a:r>
            <a:r>
              <a:rPr lang="en-US" sz="800" dirty="0" smtClean="0"/>
              <a:t> </a:t>
            </a:r>
          </a:p>
          <a:p>
            <a:pPr marL="285750" indent="-285750">
              <a:buFont typeface="Arial" panose="020B0604020202020204" pitchFamily="34" charset="0"/>
              <a:buChar char="•"/>
            </a:pPr>
            <a:r>
              <a:rPr lang="en-US" dirty="0" smtClean="0"/>
              <a:t>Specific </a:t>
            </a:r>
            <a:r>
              <a:rPr lang="en-US" dirty="0" err="1" smtClean="0"/>
              <a:t>FedRAMP</a:t>
            </a:r>
            <a:r>
              <a:rPr lang="en-US" dirty="0" smtClean="0"/>
              <a:t> templates</a:t>
            </a:r>
          </a:p>
          <a:p>
            <a:r>
              <a:rPr lang="en-US" sz="800" dirty="0"/>
              <a:t> </a:t>
            </a:r>
            <a:r>
              <a:rPr lang="en-US" sz="800" dirty="0" smtClean="0"/>
              <a:t> </a:t>
            </a:r>
          </a:p>
        </p:txBody>
      </p:sp>
      <p:sp>
        <p:nvSpPr>
          <p:cNvPr id="5" name="TextBox 4"/>
          <p:cNvSpPr txBox="1"/>
          <p:nvPr/>
        </p:nvSpPr>
        <p:spPr>
          <a:xfrm>
            <a:off x="920774" y="4767488"/>
            <a:ext cx="7302451" cy="707886"/>
          </a:xfrm>
          <a:prstGeom prst="rect">
            <a:avLst/>
          </a:prstGeom>
          <a:noFill/>
        </p:spPr>
        <p:txBody>
          <a:bodyPr wrap="square" rtlCol="0">
            <a:spAutoFit/>
          </a:bodyPr>
          <a:lstStyle/>
          <a:p>
            <a:r>
              <a:rPr lang="en-US" dirty="0" smtClean="0"/>
              <a:t>Challenge with FedRAMP will be Continuous Monitoring</a:t>
            </a:r>
          </a:p>
          <a:p>
            <a:r>
              <a:rPr lang="en-US" sz="800" dirty="0"/>
              <a:t> </a:t>
            </a:r>
            <a:r>
              <a:rPr lang="en-US" sz="800" dirty="0" smtClean="0"/>
              <a:t> </a:t>
            </a:r>
          </a:p>
          <a:p>
            <a:r>
              <a:rPr lang="en-US" sz="1400" dirty="0" smtClean="0"/>
              <a:t>Ultimately up to the authorizing agency to ensure proper continuous monitoring</a:t>
            </a:r>
            <a:endParaRPr lang="en-US" sz="1400" dirty="0"/>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4275" y="762000"/>
            <a:ext cx="2402525" cy="1359838"/>
          </a:xfrm>
          <a:prstGeom prst="rect">
            <a:avLst/>
          </a:prstGeom>
        </p:spPr>
      </p:pic>
      <p:sp>
        <p:nvSpPr>
          <p:cNvPr id="2" name="TextBox 1"/>
          <p:cNvSpPr txBox="1"/>
          <p:nvPr/>
        </p:nvSpPr>
        <p:spPr>
          <a:xfrm>
            <a:off x="1600200" y="3745421"/>
            <a:ext cx="6395918" cy="369332"/>
          </a:xfrm>
          <a:prstGeom prst="rect">
            <a:avLst/>
          </a:prstGeom>
          <a:noFill/>
        </p:spPr>
        <p:txBody>
          <a:bodyPr wrap="none" rtlCol="0">
            <a:spAutoFit/>
          </a:bodyPr>
          <a:lstStyle/>
          <a:p>
            <a:r>
              <a:rPr lang="en-US" dirty="0" smtClean="0"/>
              <a:t>Uses validated Third Party Assessor (3PAO) for assessment.</a:t>
            </a:r>
            <a:endParaRPr lang="en-US" dirty="0"/>
          </a:p>
        </p:txBody>
      </p:sp>
    </p:spTree>
    <p:extLst>
      <p:ext uri="{BB962C8B-B14F-4D97-AF65-F5344CB8AC3E}">
        <p14:creationId xmlns:p14="http://schemas.microsoft.com/office/powerpoint/2010/main" val="31228590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82354"/>
            <a:ext cx="9144000" cy="6093292"/>
          </a:xfrm>
          <a:prstGeom prst="rect">
            <a:avLst/>
          </a:prstGeom>
        </p:spPr>
      </p:pic>
      <p:sp>
        <p:nvSpPr>
          <p:cNvPr id="4" name="Slide Number Placeholder 3"/>
          <p:cNvSpPr>
            <a:spLocks noGrp="1"/>
          </p:cNvSpPr>
          <p:nvPr>
            <p:ph type="sldNum" sz="quarter" idx="12"/>
          </p:nvPr>
        </p:nvSpPr>
        <p:spPr/>
        <p:txBody>
          <a:bodyPr/>
          <a:lstStyle/>
          <a:p>
            <a:pPr>
              <a:defRPr/>
            </a:pPr>
            <a:fld id="{3BCB9AFC-30D8-4D83-92A1-21ECA08B57EB}" type="slidenum">
              <a:rPr lang="en-US" smtClean="0"/>
              <a:pPr>
                <a:defRPr/>
              </a:pPr>
              <a:t>17</a:t>
            </a:fld>
            <a:endParaRPr lang="en-US"/>
          </a:p>
        </p:txBody>
      </p:sp>
      <p:sp>
        <p:nvSpPr>
          <p:cNvPr id="6" name="Rectangle 5"/>
          <p:cNvSpPr/>
          <p:nvPr/>
        </p:nvSpPr>
        <p:spPr>
          <a:xfrm>
            <a:off x="0" y="6477000"/>
            <a:ext cx="9144000" cy="381000"/>
          </a:xfrm>
          <a:prstGeom prst="rect">
            <a:avLst/>
          </a:prstGeom>
          <a:solidFill>
            <a:srgbClr val="0070C0"/>
          </a:solidFill>
          <a:ln w="50800" cap="rnd">
            <a:solidFill>
              <a:schemeClr val="tx1">
                <a:alpha val="5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t>Industry Day</a:t>
            </a:r>
          </a:p>
        </p:txBody>
      </p:sp>
      <p:sp>
        <p:nvSpPr>
          <p:cNvPr id="7" name="Rectangle 6"/>
          <p:cNvSpPr/>
          <p:nvPr/>
        </p:nvSpPr>
        <p:spPr>
          <a:xfrm>
            <a:off x="0" y="0"/>
            <a:ext cx="9144000" cy="3810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400" dirty="0" smtClean="0"/>
              <a:t>OISM</a:t>
            </a:r>
            <a:endParaRPr lang="en-US" sz="1400" dirty="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 y="68028"/>
            <a:ext cx="914401" cy="244944"/>
          </a:xfrm>
          <a:prstGeom prst="rect">
            <a:avLst/>
          </a:prstGeom>
        </p:spPr>
      </p:pic>
      <p:sp>
        <p:nvSpPr>
          <p:cNvPr id="9" name="Rectangle 8"/>
          <p:cNvSpPr/>
          <p:nvPr/>
        </p:nvSpPr>
        <p:spPr>
          <a:xfrm>
            <a:off x="0" y="0"/>
            <a:ext cx="9144000" cy="381000"/>
          </a:xfrm>
          <a:prstGeom prst="rect">
            <a:avLst/>
          </a:prstGeom>
          <a:solidFill>
            <a:srgbClr val="0070C0"/>
          </a:solidFill>
          <a:ln w="50800" cap="rnd">
            <a:solidFill>
              <a:schemeClr val="tx1">
                <a:alpha val="5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400" dirty="0"/>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00" y="94560"/>
            <a:ext cx="711200" cy="190512"/>
          </a:xfrm>
          <a:prstGeom prst="rect">
            <a:avLst/>
          </a:prstGeom>
        </p:spPr>
      </p:pic>
      <p:sp>
        <p:nvSpPr>
          <p:cNvPr id="12" name="TextBox 11"/>
          <p:cNvSpPr txBox="1"/>
          <p:nvPr/>
        </p:nvSpPr>
        <p:spPr>
          <a:xfrm>
            <a:off x="1676400" y="6050548"/>
            <a:ext cx="6229078" cy="338554"/>
          </a:xfrm>
          <a:prstGeom prst="rect">
            <a:avLst/>
          </a:prstGeom>
          <a:noFill/>
        </p:spPr>
        <p:txBody>
          <a:bodyPr wrap="none" rtlCol="0">
            <a:spAutoFit/>
          </a:bodyPr>
          <a:lstStyle/>
          <a:p>
            <a:r>
              <a:rPr lang="en-US" sz="1600" dirty="0" smtClean="0"/>
              <a:t>Background Image: Deer at the NIST campus in Gaithersburg, MD</a:t>
            </a:r>
            <a:endParaRPr lang="en-US" sz="1600" dirty="0"/>
          </a:p>
        </p:txBody>
      </p:sp>
      <p:sp>
        <p:nvSpPr>
          <p:cNvPr id="13" name="TextBox 12"/>
          <p:cNvSpPr txBox="1"/>
          <p:nvPr/>
        </p:nvSpPr>
        <p:spPr>
          <a:xfrm>
            <a:off x="5867400" y="1114957"/>
            <a:ext cx="1884490" cy="523220"/>
          </a:xfrm>
          <a:prstGeom prst="rect">
            <a:avLst/>
          </a:prstGeom>
          <a:noFill/>
        </p:spPr>
        <p:txBody>
          <a:bodyPr wrap="none" rtlCol="0">
            <a:spAutoFit/>
          </a:bodyPr>
          <a:lstStyle/>
          <a:p>
            <a:r>
              <a:rPr lang="en-US" sz="2800" dirty="0" smtClean="0">
                <a:effectLst>
                  <a:outerShdw blurRad="50800" dist="38100" dir="2700000" algn="tl" rotWithShape="0">
                    <a:schemeClr val="bg1">
                      <a:alpha val="40000"/>
                    </a:schemeClr>
                  </a:outerShdw>
                </a:effectLst>
              </a:rPr>
              <a:t>Thank You</a:t>
            </a:r>
            <a:endParaRPr lang="en-US" sz="2800" dirty="0">
              <a:effectLst>
                <a:outerShdw blurRad="50800" dist="38100" dir="2700000" algn="tl" rotWithShape="0">
                  <a:schemeClr val="bg1">
                    <a:alpha val="40000"/>
                  </a:schemeClr>
                </a:outerShdw>
              </a:effectLst>
            </a:endParaRPr>
          </a:p>
        </p:txBody>
      </p:sp>
      <p:sp>
        <p:nvSpPr>
          <p:cNvPr id="2" name="Rectangle 1"/>
          <p:cNvSpPr/>
          <p:nvPr/>
        </p:nvSpPr>
        <p:spPr>
          <a:xfrm>
            <a:off x="513447" y="2325465"/>
            <a:ext cx="8554983" cy="2585323"/>
          </a:xfrm>
          <a:prstGeom prst="rect">
            <a:avLst/>
          </a:prstGeom>
        </p:spPr>
        <p:txBody>
          <a:bodyPr wrap="square">
            <a:spAutoFit/>
          </a:bodyPr>
          <a:lstStyle/>
          <a:p>
            <a:r>
              <a:rPr lang="en-US" dirty="0" smtClean="0"/>
              <a:t>For further information:</a:t>
            </a:r>
          </a:p>
          <a:p>
            <a:endParaRPr lang="en-US" dirty="0" smtClean="0"/>
          </a:p>
          <a:p>
            <a:r>
              <a:rPr lang="en-US" dirty="0" smtClean="0"/>
              <a:t>NIST CSC Publications (FIPS and </a:t>
            </a:r>
            <a:r>
              <a:rPr lang="en-US" dirty="0"/>
              <a:t>SP’s: </a:t>
            </a:r>
            <a:r>
              <a:rPr lang="en-US" dirty="0">
                <a:hlinkClick r:id="rId5"/>
              </a:rPr>
              <a:t>http://csrc.nist.gov/publications</a:t>
            </a:r>
            <a:r>
              <a:rPr lang="en-US" dirty="0" smtClean="0">
                <a:hlinkClick r:id="rId5"/>
              </a:rPr>
              <a:t>/</a:t>
            </a:r>
            <a:r>
              <a:rPr lang="en-US" dirty="0" smtClean="0"/>
              <a:t>  </a:t>
            </a:r>
            <a:endParaRPr lang="en-US" dirty="0"/>
          </a:p>
          <a:p>
            <a:pPr lvl="1"/>
            <a:r>
              <a:rPr lang="en-US" sz="1600" dirty="0" smtClean="0"/>
              <a:t>Specifically:</a:t>
            </a:r>
          </a:p>
          <a:p>
            <a:pPr lvl="1"/>
            <a:r>
              <a:rPr lang="en-US" sz="1600" dirty="0"/>
              <a:t>800-37: </a:t>
            </a:r>
            <a:r>
              <a:rPr lang="en-US" sz="1600" dirty="0">
                <a:hlinkClick r:id="rId6"/>
              </a:rPr>
              <a:t>http://</a:t>
            </a:r>
            <a:r>
              <a:rPr lang="en-US" sz="1600" dirty="0" smtClean="0">
                <a:hlinkClick r:id="rId6"/>
              </a:rPr>
              <a:t>nvlpubs.nist.gov/nistpubs/SpecialPublications/NIST.SP.800-37r1.pdf</a:t>
            </a:r>
            <a:endParaRPr lang="en-US" sz="1600" dirty="0" smtClean="0"/>
          </a:p>
          <a:p>
            <a:pPr lvl="1"/>
            <a:r>
              <a:rPr lang="en-US" sz="1600" dirty="0"/>
              <a:t>800-53: </a:t>
            </a:r>
            <a:r>
              <a:rPr lang="en-US" sz="1600" dirty="0">
                <a:hlinkClick r:id="rId7"/>
              </a:rPr>
              <a:t>http://</a:t>
            </a:r>
            <a:r>
              <a:rPr lang="en-US" sz="1600" dirty="0" smtClean="0">
                <a:hlinkClick r:id="rId7"/>
              </a:rPr>
              <a:t>nvlpubs.nist.gov/nistpubs/SpecialPublications/NIST.SP.800-53r4.pdf</a:t>
            </a:r>
            <a:endParaRPr lang="en-US" sz="1600" dirty="0" smtClean="0"/>
          </a:p>
          <a:p>
            <a:endParaRPr lang="en-US" dirty="0"/>
          </a:p>
          <a:p>
            <a:r>
              <a:rPr lang="en-US" dirty="0"/>
              <a:t>FedRAMP: </a:t>
            </a:r>
            <a:r>
              <a:rPr lang="en-US" dirty="0">
                <a:hlinkClick r:id="rId8"/>
              </a:rPr>
              <a:t>https://www.fedramp.gov</a:t>
            </a:r>
            <a:r>
              <a:rPr lang="en-US" dirty="0" smtClean="0">
                <a:hlinkClick r:id="rId8"/>
              </a:rPr>
              <a:t>/</a:t>
            </a:r>
            <a:endParaRPr lang="en-US" dirty="0" smtClean="0"/>
          </a:p>
          <a:p>
            <a:endParaRPr lang="en-US" dirty="0"/>
          </a:p>
        </p:txBody>
      </p:sp>
    </p:spTree>
    <p:extLst>
      <p:ext uri="{BB962C8B-B14F-4D97-AF65-F5344CB8AC3E}">
        <p14:creationId xmlns:p14="http://schemas.microsoft.com/office/powerpoint/2010/main" val="19297864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5"/>
          <p:cNvSpPr>
            <a:spLocks noChangeArrowheads="1"/>
          </p:cNvSpPr>
          <p:nvPr/>
        </p:nvSpPr>
        <p:spPr bwMode="auto">
          <a:xfrm>
            <a:off x="685800" y="4660900"/>
            <a:ext cx="78486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dirty="0">
              <a:solidFill>
                <a:schemeClr val="tx2"/>
              </a:solidFill>
            </a:endParaRPr>
          </a:p>
          <a:p>
            <a:pPr algn="ctr"/>
            <a:endParaRPr lang="en-US" dirty="0">
              <a:solidFill>
                <a:schemeClr val="tx2"/>
              </a:solidFill>
            </a:endParaRPr>
          </a:p>
          <a:p>
            <a:pPr algn="r"/>
            <a:endParaRPr lang="en-US" dirty="0">
              <a:solidFill>
                <a:schemeClr val="tx2"/>
              </a:solidFill>
            </a:endParaRPr>
          </a:p>
        </p:txBody>
      </p:sp>
      <p:sp>
        <p:nvSpPr>
          <p:cNvPr id="3" name="Rectangle 2"/>
          <p:cNvSpPr/>
          <p:nvPr/>
        </p:nvSpPr>
        <p:spPr>
          <a:xfrm>
            <a:off x="1219200" y="3282077"/>
            <a:ext cx="6705600" cy="2585323"/>
          </a:xfrm>
          <a:prstGeom prst="rect">
            <a:avLst/>
          </a:prstGeom>
        </p:spPr>
        <p:txBody>
          <a:bodyPr wrap="square">
            <a:spAutoFit/>
          </a:bodyPr>
          <a:lstStyle/>
          <a:p>
            <a:pPr marL="0" marR="0">
              <a:spcBef>
                <a:spcPts val="0"/>
              </a:spcBef>
              <a:spcAft>
                <a:spcPts val="0"/>
              </a:spcAft>
            </a:pPr>
            <a:r>
              <a:rPr lang="en-US" dirty="0" smtClean="0">
                <a:solidFill>
                  <a:srgbClr val="1F497D"/>
                </a:solidFill>
                <a:latin typeface="Calibri" panose="020F0502020204030204" pitchFamily="34" charset="0"/>
                <a:ea typeface="Calibri" panose="020F0502020204030204" pitchFamily="34" charset="0"/>
                <a:cs typeface="Times New Roman" panose="02020603050405020304" pitchFamily="18" charset="0"/>
              </a:rPr>
              <a:t>“Certain </a:t>
            </a:r>
            <a:r>
              <a:rPr lang="en-US" dirty="0">
                <a:solidFill>
                  <a:srgbClr val="1F497D"/>
                </a:solidFill>
                <a:latin typeface="Calibri" panose="020F0502020204030204" pitchFamily="34" charset="0"/>
                <a:ea typeface="Calibri" panose="020F0502020204030204" pitchFamily="34" charset="0"/>
                <a:cs typeface="Times New Roman" panose="02020603050405020304" pitchFamily="18" charset="0"/>
              </a:rPr>
              <a:t>commercial vendors are identified in this presentation for example purposes.  Such identification is not intended to imply recommendation or endorsement by the National Institute of Standards and Technology, nor is it intended to imply that the vendors identified are necessarily the best available for any given purpose</a:t>
            </a:r>
            <a:r>
              <a:rPr lang="en-US" dirty="0" smtClean="0">
                <a:solidFill>
                  <a:srgbClr val="1F497D"/>
                </a:solidFill>
                <a:latin typeface="Calibri" panose="020F0502020204030204" pitchFamily="34" charset="0"/>
                <a:ea typeface="Calibri" panose="020F0502020204030204" pitchFamily="34" charset="0"/>
                <a:cs typeface="Times New Roman" panose="02020603050405020304" pitchFamily="18" charset="0"/>
              </a:rPr>
              <a:t>.”</a:t>
            </a:r>
          </a:p>
          <a:p>
            <a:pPr marL="0" marR="0">
              <a:spcBef>
                <a:spcPts val="0"/>
              </a:spcBef>
              <a:spcAft>
                <a:spcPts val="0"/>
              </a:spcAft>
            </a:pPr>
            <a:endParaRPr lang="en-US"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dirty="0" smtClean="0">
                <a:effectLst/>
                <a:latin typeface="Calibri" panose="020F0502020204030204" pitchFamily="34" charset="0"/>
                <a:ea typeface="Calibri" panose="020F0502020204030204" pitchFamily="34" charset="0"/>
                <a:cs typeface="Times New Roman" panose="02020603050405020304" pitchFamily="18" charset="0"/>
              </a:rPr>
              <a:t>This presentation was created by NIST’s Office of the Chief Information Officer for informational purposes only and is not an official NIST publication.</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921583"/>
            <a:ext cx="4343400" cy="1997964"/>
          </a:xfrm>
          <a:prstGeom prst="rect">
            <a:avLst/>
          </a:prstGeom>
        </p:spPr>
      </p:pic>
      <p:sp>
        <p:nvSpPr>
          <p:cNvPr id="7" name="Rectangle 6"/>
          <p:cNvSpPr/>
          <p:nvPr/>
        </p:nvSpPr>
        <p:spPr>
          <a:xfrm>
            <a:off x="0" y="6477000"/>
            <a:ext cx="9144000" cy="381000"/>
          </a:xfrm>
          <a:prstGeom prst="rect">
            <a:avLst/>
          </a:prstGeom>
          <a:solidFill>
            <a:srgbClr val="0070C0"/>
          </a:solidFill>
          <a:ln w="50800" cap="rnd">
            <a:solidFill>
              <a:schemeClr val="tx1">
                <a:alpha val="5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t>Industry Day</a:t>
            </a:r>
            <a:endParaRPr lang="en-US" sz="1400" dirty="0"/>
          </a:p>
        </p:txBody>
      </p:sp>
      <p:sp>
        <p:nvSpPr>
          <p:cNvPr id="8" name="Rectangle 7"/>
          <p:cNvSpPr/>
          <p:nvPr/>
        </p:nvSpPr>
        <p:spPr>
          <a:xfrm>
            <a:off x="0" y="0"/>
            <a:ext cx="9144000" cy="381000"/>
          </a:xfrm>
          <a:prstGeom prst="rect">
            <a:avLst/>
          </a:prstGeom>
          <a:solidFill>
            <a:srgbClr val="0070C0"/>
          </a:solidFill>
          <a:ln w="50800" cap="rnd">
            <a:solidFill>
              <a:schemeClr val="tx1">
                <a:alpha val="5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400" dirty="0" smtClean="0"/>
              <a:t>OISM</a:t>
            </a:r>
            <a:endParaRPr lang="en-US" sz="1400"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 y="68028"/>
            <a:ext cx="914401" cy="244944"/>
          </a:xfrm>
          <a:prstGeom prst="rect">
            <a:avLst/>
          </a:prstGeom>
        </p:spPr>
      </p:pic>
      <p:sp>
        <p:nvSpPr>
          <p:cNvPr id="11" name="Rectangle 10"/>
          <p:cNvSpPr/>
          <p:nvPr/>
        </p:nvSpPr>
        <p:spPr>
          <a:xfrm>
            <a:off x="0" y="0"/>
            <a:ext cx="9144000" cy="381000"/>
          </a:xfrm>
          <a:prstGeom prst="rect">
            <a:avLst/>
          </a:prstGeom>
          <a:solidFill>
            <a:srgbClr val="0070C0"/>
          </a:solidFill>
          <a:ln w="50800" cap="rnd">
            <a:solidFill>
              <a:schemeClr val="tx1">
                <a:alpha val="5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400" dirty="0"/>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00" y="94560"/>
            <a:ext cx="711200" cy="190512"/>
          </a:xfrm>
          <a:prstGeom prst="rect">
            <a:avLst/>
          </a:prstGeom>
        </p:spPr>
      </p:pic>
    </p:spTree>
    <p:extLst>
      <p:ext uri="{BB962C8B-B14F-4D97-AF65-F5344CB8AC3E}">
        <p14:creationId xmlns:p14="http://schemas.microsoft.com/office/powerpoint/2010/main" val="24722532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1744"/>
            <a:ext cx="9144000" cy="6094512"/>
          </a:xfrm>
          <a:prstGeom prst="rect">
            <a:avLst/>
          </a:prstGeom>
          <a:effectLst/>
        </p:spPr>
      </p:pic>
      <p:sp>
        <p:nvSpPr>
          <p:cNvPr id="10" name="Rectangle 5"/>
          <p:cNvSpPr>
            <a:spLocks noChangeArrowheads="1"/>
          </p:cNvSpPr>
          <p:nvPr/>
        </p:nvSpPr>
        <p:spPr bwMode="auto">
          <a:xfrm>
            <a:off x="685800" y="4660900"/>
            <a:ext cx="78486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dirty="0">
              <a:solidFill>
                <a:schemeClr val="tx2"/>
              </a:solidFill>
            </a:endParaRPr>
          </a:p>
          <a:p>
            <a:pPr algn="ctr"/>
            <a:endParaRPr lang="en-US" dirty="0">
              <a:solidFill>
                <a:schemeClr val="tx2"/>
              </a:solidFill>
            </a:endParaRPr>
          </a:p>
          <a:p>
            <a:pPr algn="r"/>
            <a:endParaRPr lang="en-US" dirty="0">
              <a:solidFill>
                <a:schemeClr val="tx2"/>
              </a:solidFill>
            </a:endParaRPr>
          </a:p>
        </p:txBody>
      </p:sp>
      <p:sp>
        <p:nvSpPr>
          <p:cNvPr id="7" name="Rectangle 6"/>
          <p:cNvSpPr/>
          <p:nvPr/>
        </p:nvSpPr>
        <p:spPr>
          <a:xfrm>
            <a:off x="0" y="6477000"/>
            <a:ext cx="9144000" cy="381000"/>
          </a:xfrm>
          <a:prstGeom prst="rect">
            <a:avLst/>
          </a:prstGeom>
          <a:solidFill>
            <a:srgbClr val="0070C0"/>
          </a:solidFill>
          <a:ln w="50800" cap="rnd">
            <a:solidFill>
              <a:schemeClr val="tx1">
                <a:alpha val="5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t>Industry Day</a:t>
            </a:r>
            <a:endParaRPr lang="en-US" sz="1400" dirty="0"/>
          </a:p>
        </p:txBody>
      </p:sp>
      <p:sp>
        <p:nvSpPr>
          <p:cNvPr id="8" name="Rectangle 7"/>
          <p:cNvSpPr/>
          <p:nvPr/>
        </p:nvSpPr>
        <p:spPr>
          <a:xfrm>
            <a:off x="0" y="0"/>
            <a:ext cx="9144000" cy="381000"/>
          </a:xfrm>
          <a:prstGeom prst="rect">
            <a:avLst/>
          </a:prstGeom>
          <a:solidFill>
            <a:srgbClr val="0070C0"/>
          </a:solidFill>
          <a:ln w="50800" cap="rnd">
            <a:solidFill>
              <a:schemeClr val="tx1">
                <a:alpha val="5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400" dirty="0" smtClean="0"/>
              <a:t>OISM</a:t>
            </a:r>
            <a:endParaRPr lang="en-US" sz="1400"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 y="68028"/>
            <a:ext cx="914401" cy="244944"/>
          </a:xfrm>
          <a:prstGeom prst="rect">
            <a:avLst/>
          </a:prstGeom>
        </p:spPr>
      </p:pic>
      <p:sp>
        <p:nvSpPr>
          <p:cNvPr id="11" name="Rectangle 10"/>
          <p:cNvSpPr/>
          <p:nvPr/>
        </p:nvSpPr>
        <p:spPr>
          <a:xfrm>
            <a:off x="0" y="0"/>
            <a:ext cx="9144000" cy="381000"/>
          </a:xfrm>
          <a:prstGeom prst="rect">
            <a:avLst/>
          </a:prstGeom>
          <a:solidFill>
            <a:srgbClr val="0070C0"/>
          </a:solidFill>
          <a:ln w="50800" cap="rnd">
            <a:solidFill>
              <a:schemeClr val="tx1">
                <a:alpha val="5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400" dirty="0"/>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00" y="94560"/>
            <a:ext cx="711200" cy="190512"/>
          </a:xfrm>
          <a:prstGeom prst="rect">
            <a:avLst/>
          </a:prstGeom>
        </p:spPr>
      </p:pic>
      <p:sp>
        <p:nvSpPr>
          <p:cNvPr id="13" name="TextBox 12"/>
          <p:cNvSpPr txBox="1"/>
          <p:nvPr/>
        </p:nvSpPr>
        <p:spPr>
          <a:xfrm>
            <a:off x="2815409" y="455328"/>
            <a:ext cx="3589381" cy="769441"/>
          </a:xfrm>
          <a:prstGeom prst="rect">
            <a:avLst/>
          </a:prstGeom>
          <a:noFill/>
        </p:spPr>
        <p:txBody>
          <a:bodyPr wrap="none" rtlCol="0">
            <a:spAutoFit/>
          </a:bodyPr>
          <a:lstStyle/>
          <a:p>
            <a:r>
              <a:rPr lang="en-US" sz="2800" b="1" dirty="0" smtClean="0">
                <a:latin typeface="Times New Roman" panose="02020603050405020304" pitchFamily="18" charset="0"/>
                <a:cs typeface="Times New Roman" panose="02020603050405020304" pitchFamily="18" charset="0"/>
              </a:rPr>
              <a:t>IN THE NEWS - 2015</a:t>
            </a:r>
          </a:p>
          <a:p>
            <a:r>
              <a:rPr lang="en-US" sz="800" dirty="0" smtClean="0"/>
              <a:t>  </a:t>
            </a:r>
          </a:p>
          <a:p>
            <a:r>
              <a:rPr lang="en-US" sz="800" dirty="0" smtClean="0"/>
              <a:t>  </a:t>
            </a:r>
            <a:endParaRPr lang="en-US" sz="800" dirty="0"/>
          </a:p>
        </p:txBody>
      </p:sp>
      <p:sp>
        <p:nvSpPr>
          <p:cNvPr id="14" name="TextBox 13"/>
          <p:cNvSpPr txBox="1"/>
          <p:nvPr/>
        </p:nvSpPr>
        <p:spPr>
          <a:xfrm>
            <a:off x="304800" y="970117"/>
            <a:ext cx="8534400" cy="4770537"/>
          </a:xfrm>
          <a:prstGeom prst="rect">
            <a:avLst/>
          </a:prstGeom>
          <a:noFill/>
        </p:spPr>
        <p:txBody>
          <a:bodyPr wrap="square" rtlCol="0">
            <a:spAutoFit/>
          </a:bodyPr>
          <a:lstStyle/>
          <a:p>
            <a:r>
              <a:rPr lang="en-US" sz="1600" dirty="0" err="1">
                <a:ln w="6350">
                  <a:solidFill>
                    <a:schemeClr val="accent2">
                      <a:lumMod val="75000"/>
                    </a:schemeClr>
                  </a:solidFill>
                </a:ln>
                <a:latin typeface="Times New Roman" panose="02020603050405020304" pitchFamily="18" charset="0"/>
                <a:cs typeface="Times New Roman" panose="02020603050405020304" pitchFamily="18" charset="0"/>
              </a:rPr>
              <a:t>LastPass</a:t>
            </a:r>
            <a:r>
              <a:rPr lang="en-US" sz="1600" dirty="0">
                <a:ln w="6350">
                  <a:solidFill>
                    <a:schemeClr val="accent2">
                      <a:lumMod val="75000"/>
                    </a:schemeClr>
                  </a:solidFill>
                </a:ln>
                <a:latin typeface="Times New Roman" panose="02020603050405020304" pitchFamily="18" charset="0"/>
                <a:cs typeface="Times New Roman" panose="02020603050405020304" pitchFamily="18" charset="0"/>
              </a:rPr>
              <a:t> saw potentially millions of passwords </a:t>
            </a:r>
            <a:r>
              <a:rPr lang="en-US" sz="1600" dirty="0" smtClean="0">
                <a:ln w="6350">
                  <a:solidFill>
                    <a:schemeClr val="accent2">
                      <a:lumMod val="75000"/>
                    </a:schemeClr>
                  </a:solidFill>
                </a:ln>
                <a:latin typeface="Times New Roman" panose="02020603050405020304" pitchFamily="18" charset="0"/>
                <a:cs typeface="Times New Roman" panose="02020603050405020304" pitchFamily="18" charset="0"/>
              </a:rPr>
              <a:t>accessed</a:t>
            </a:r>
          </a:p>
          <a:p>
            <a:endParaRPr lang="en-US" sz="1600" dirty="0">
              <a:ln w="6350">
                <a:solidFill>
                  <a:schemeClr val="accent2">
                    <a:lumMod val="75000"/>
                  </a:schemeClr>
                </a:solidFill>
              </a:ln>
              <a:latin typeface="Times New Roman" panose="02020603050405020304" pitchFamily="18" charset="0"/>
              <a:cs typeface="Times New Roman" panose="02020603050405020304" pitchFamily="18" charset="0"/>
            </a:endParaRPr>
          </a:p>
          <a:p>
            <a:pPr algn="r"/>
            <a:r>
              <a:rPr lang="en-US" sz="1600" dirty="0">
                <a:ln w="6350">
                  <a:solidFill>
                    <a:schemeClr val="accent2">
                      <a:lumMod val="75000"/>
                    </a:schemeClr>
                  </a:solidFill>
                </a:ln>
                <a:latin typeface="Times New Roman" panose="02020603050405020304" pitchFamily="18" charset="0"/>
                <a:cs typeface="Times New Roman" panose="02020603050405020304" pitchFamily="18" charset="0"/>
              </a:rPr>
              <a:t>CVS, Walgreens, others hit by credit card </a:t>
            </a:r>
            <a:r>
              <a:rPr lang="en-US" sz="1600" dirty="0" smtClean="0">
                <a:ln w="6350">
                  <a:solidFill>
                    <a:schemeClr val="accent2">
                      <a:lumMod val="75000"/>
                    </a:schemeClr>
                  </a:solidFill>
                </a:ln>
                <a:latin typeface="Times New Roman" panose="02020603050405020304" pitchFamily="18" charset="0"/>
                <a:cs typeface="Times New Roman" panose="02020603050405020304" pitchFamily="18" charset="0"/>
              </a:rPr>
              <a:t>breach</a:t>
            </a:r>
          </a:p>
          <a:p>
            <a:endParaRPr lang="en-US" sz="1600" dirty="0">
              <a:ln w="6350">
                <a:solidFill>
                  <a:schemeClr val="accent2">
                    <a:lumMod val="75000"/>
                  </a:schemeClr>
                </a:solidFill>
              </a:ln>
              <a:latin typeface="Times New Roman" panose="02020603050405020304" pitchFamily="18" charset="0"/>
              <a:cs typeface="Times New Roman" panose="02020603050405020304" pitchFamily="18" charset="0"/>
            </a:endParaRPr>
          </a:p>
          <a:p>
            <a:r>
              <a:rPr lang="en-US" sz="1600" dirty="0" err="1">
                <a:ln w="6350">
                  <a:solidFill>
                    <a:schemeClr val="accent2">
                      <a:lumMod val="75000"/>
                    </a:schemeClr>
                  </a:solidFill>
                </a:ln>
                <a:latin typeface="Times New Roman" panose="02020603050405020304" pitchFamily="18" charset="0"/>
                <a:cs typeface="Times New Roman" panose="02020603050405020304" pitchFamily="18" charset="0"/>
              </a:rPr>
              <a:t>Carphone</a:t>
            </a:r>
            <a:r>
              <a:rPr lang="en-US" sz="1600" dirty="0">
                <a:ln w="6350">
                  <a:solidFill>
                    <a:schemeClr val="accent2">
                      <a:lumMod val="75000"/>
                    </a:schemeClr>
                  </a:solidFill>
                </a:ln>
                <a:latin typeface="Times New Roman" panose="02020603050405020304" pitchFamily="18" charset="0"/>
                <a:cs typeface="Times New Roman" panose="02020603050405020304" pitchFamily="18" charset="0"/>
              </a:rPr>
              <a:t> Warehouse, </a:t>
            </a:r>
            <a:r>
              <a:rPr lang="en-US" sz="1600" dirty="0" smtClean="0">
                <a:ln w="6350">
                  <a:solidFill>
                    <a:schemeClr val="accent2">
                      <a:lumMod val="75000"/>
                    </a:schemeClr>
                  </a:solidFill>
                </a:ln>
                <a:latin typeface="Times New Roman" panose="02020603050405020304" pitchFamily="18" charset="0"/>
                <a:cs typeface="Times New Roman" panose="02020603050405020304" pitchFamily="18" charset="0"/>
              </a:rPr>
              <a:t>phone store </a:t>
            </a:r>
            <a:r>
              <a:rPr lang="en-US" sz="1600" dirty="0">
                <a:ln w="6350">
                  <a:solidFill>
                    <a:schemeClr val="accent2">
                      <a:lumMod val="75000"/>
                    </a:schemeClr>
                  </a:solidFill>
                </a:ln>
                <a:latin typeface="Times New Roman" panose="02020603050405020304" pitchFamily="18" charset="0"/>
                <a:cs typeface="Times New Roman" panose="02020603050405020304" pitchFamily="18" charset="0"/>
              </a:rPr>
              <a:t>- 90,000 customers </a:t>
            </a:r>
            <a:r>
              <a:rPr lang="en-US" sz="1600" dirty="0" smtClean="0">
                <a:ln w="6350">
                  <a:solidFill>
                    <a:schemeClr val="accent2">
                      <a:lumMod val="75000"/>
                    </a:schemeClr>
                  </a:solidFill>
                </a:ln>
                <a:latin typeface="Times New Roman" panose="02020603050405020304" pitchFamily="18" charset="0"/>
                <a:cs typeface="Times New Roman" panose="02020603050405020304" pitchFamily="18" charset="0"/>
              </a:rPr>
              <a:t>had encrypted </a:t>
            </a:r>
            <a:r>
              <a:rPr lang="en-US" sz="1600" dirty="0">
                <a:ln w="6350">
                  <a:solidFill>
                    <a:schemeClr val="accent2">
                      <a:lumMod val="75000"/>
                    </a:schemeClr>
                  </a:solidFill>
                </a:ln>
                <a:latin typeface="Times New Roman" panose="02020603050405020304" pitchFamily="18" charset="0"/>
                <a:cs typeface="Times New Roman" panose="02020603050405020304" pitchFamily="18" charset="0"/>
              </a:rPr>
              <a:t>credit card data stolen</a:t>
            </a:r>
            <a:r>
              <a:rPr lang="en-US" sz="1600" dirty="0" smtClean="0">
                <a:ln w="6350">
                  <a:solidFill>
                    <a:schemeClr val="accent2">
                      <a:lumMod val="75000"/>
                    </a:schemeClr>
                  </a:solidFill>
                </a:ln>
                <a:latin typeface="Times New Roman" panose="02020603050405020304" pitchFamily="18" charset="0"/>
                <a:cs typeface="Times New Roman" panose="02020603050405020304" pitchFamily="18" charset="0"/>
              </a:rPr>
              <a:t>.</a:t>
            </a:r>
          </a:p>
          <a:p>
            <a:endParaRPr lang="en-US" sz="1600" dirty="0">
              <a:ln w="6350">
                <a:solidFill>
                  <a:schemeClr val="accent2">
                    <a:lumMod val="75000"/>
                  </a:schemeClr>
                </a:solidFill>
              </a:ln>
              <a:latin typeface="Times New Roman" panose="02020603050405020304" pitchFamily="18" charset="0"/>
              <a:cs typeface="Times New Roman" panose="02020603050405020304" pitchFamily="18" charset="0"/>
            </a:endParaRPr>
          </a:p>
          <a:p>
            <a:pPr algn="r"/>
            <a:r>
              <a:rPr lang="en-US" sz="1600" dirty="0">
                <a:ln w="6350">
                  <a:solidFill>
                    <a:schemeClr val="accent2">
                      <a:lumMod val="75000"/>
                    </a:schemeClr>
                  </a:solidFill>
                </a:ln>
                <a:latin typeface="Times New Roman" panose="02020603050405020304" pitchFamily="18" charset="0"/>
                <a:cs typeface="Times New Roman" panose="02020603050405020304" pitchFamily="18" charset="0"/>
              </a:rPr>
              <a:t>Anthem lost more than 80 million customer records - including SSN’s</a:t>
            </a:r>
          </a:p>
          <a:p>
            <a:r>
              <a:rPr lang="en-US" sz="1600" dirty="0" smtClean="0">
                <a:ln w="6350">
                  <a:solidFill>
                    <a:schemeClr val="accent2">
                      <a:lumMod val="75000"/>
                    </a:schemeClr>
                  </a:solidFill>
                </a:ln>
                <a:latin typeface="Times New Roman" panose="02020603050405020304" pitchFamily="18" charset="0"/>
                <a:cs typeface="Times New Roman" panose="02020603050405020304" pitchFamily="18" charset="0"/>
              </a:rPr>
              <a:t> </a:t>
            </a:r>
          </a:p>
          <a:p>
            <a:r>
              <a:rPr lang="en-US" sz="1600" dirty="0" smtClean="0">
                <a:ln w="6350">
                  <a:solidFill>
                    <a:schemeClr val="accent2">
                      <a:lumMod val="75000"/>
                    </a:schemeClr>
                  </a:solidFill>
                </a:ln>
                <a:latin typeface="Times New Roman" panose="02020603050405020304" pitchFamily="18" charset="0"/>
                <a:cs typeface="Times New Roman" panose="02020603050405020304" pitchFamily="18" charset="0"/>
              </a:rPr>
              <a:t>UCLA </a:t>
            </a:r>
            <a:r>
              <a:rPr lang="en-US" sz="1600" dirty="0">
                <a:ln w="6350">
                  <a:solidFill>
                    <a:schemeClr val="accent2">
                      <a:lumMod val="75000"/>
                    </a:schemeClr>
                  </a:solidFill>
                </a:ln>
                <a:latin typeface="Times New Roman" panose="02020603050405020304" pitchFamily="18" charset="0"/>
                <a:cs typeface="Times New Roman" panose="02020603050405020304" pitchFamily="18" charset="0"/>
              </a:rPr>
              <a:t>Health hacked - </a:t>
            </a:r>
            <a:r>
              <a:rPr lang="en-US" sz="1600" dirty="0" smtClean="0">
                <a:ln w="6350">
                  <a:solidFill>
                    <a:schemeClr val="accent2">
                      <a:lumMod val="75000"/>
                    </a:schemeClr>
                  </a:solidFill>
                </a:ln>
                <a:latin typeface="Times New Roman" panose="02020603050405020304" pitchFamily="18" charset="0"/>
                <a:cs typeface="Times New Roman" panose="02020603050405020304" pitchFamily="18" charset="0"/>
              </a:rPr>
              <a:t>4.5 </a:t>
            </a:r>
            <a:r>
              <a:rPr lang="en-US" sz="1600" dirty="0">
                <a:ln w="6350">
                  <a:solidFill>
                    <a:schemeClr val="accent2">
                      <a:lumMod val="75000"/>
                    </a:schemeClr>
                  </a:solidFill>
                </a:ln>
                <a:latin typeface="Times New Roman" panose="02020603050405020304" pitchFamily="18" charset="0"/>
                <a:cs typeface="Times New Roman" panose="02020603050405020304" pitchFamily="18" charset="0"/>
              </a:rPr>
              <a:t>million records, including </a:t>
            </a:r>
            <a:r>
              <a:rPr lang="en-US" sz="1600" dirty="0" smtClean="0">
                <a:ln w="6350">
                  <a:solidFill>
                    <a:schemeClr val="accent2">
                      <a:lumMod val="75000"/>
                    </a:schemeClr>
                  </a:solidFill>
                </a:ln>
                <a:latin typeface="Times New Roman" panose="02020603050405020304" pitchFamily="18" charset="0"/>
                <a:cs typeface="Times New Roman" panose="02020603050405020304" pitchFamily="18" charset="0"/>
              </a:rPr>
              <a:t>SSN’s, </a:t>
            </a:r>
            <a:r>
              <a:rPr lang="en-US" sz="1600" dirty="0">
                <a:ln w="6350">
                  <a:solidFill>
                    <a:schemeClr val="accent2">
                      <a:lumMod val="75000"/>
                    </a:schemeClr>
                  </a:solidFill>
                </a:ln>
                <a:latin typeface="Times New Roman" panose="02020603050405020304" pitchFamily="18" charset="0"/>
                <a:cs typeface="Times New Roman" panose="02020603050405020304" pitchFamily="18" charset="0"/>
              </a:rPr>
              <a:t>and medical </a:t>
            </a:r>
            <a:r>
              <a:rPr lang="en-US" sz="1600" dirty="0" smtClean="0">
                <a:ln w="6350">
                  <a:solidFill>
                    <a:schemeClr val="accent2">
                      <a:lumMod val="75000"/>
                    </a:schemeClr>
                  </a:solidFill>
                </a:ln>
                <a:latin typeface="Times New Roman" panose="02020603050405020304" pitchFamily="18" charset="0"/>
                <a:cs typeface="Times New Roman" panose="02020603050405020304" pitchFamily="18" charset="0"/>
              </a:rPr>
              <a:t>data</a:t>
            </a:r>
          </a:p>
          <a:p>
            <a:endParaRPr lang="en-US" sz="1600" dirty="0">
              <a:ln w="6350">
                <a:solidFill>
                  <a:schemeClr val="accent2">
                    <a:lumMod val="75000"/>
                  </a:schemeClr>
                </a:solidFill>
              </a:ln>
              <a:latin typeface="Times New Roman" panose="02020603050405020304" pitchFamily="18" charset="0"/>
              <a:cs typeface="Times New Roman" panose="02020603050405020304" pitchFamily="18" charset="0"/>
            </a:endParaRPr>
          </a:p>
          <a:p>
            <a:pPr algn="r"/>
            <a:r>
              <a:rPr lang="en-US" sz="1600" dirty="0" smtClean="0">
                <a:ln w="6350">
                  <a:solidFill>
                    <a:schemeClr val="accent2">
                      <a:lumMod val="75000"/>
                    </a:schemeClr>
                  </a:solidFill>
                </a:ln>
                <a:latin typeface="Times New Roman" panose="02020603050405020304" pitchFamily="18" charset="0"/>
                <a:cs typeface="Times New Roman" panose="02020603050405020304" pitchFamily="18" charset="0"/>
              </a:rPr>
              <a:t>IRS </a:t>
            </a:r>
            <a:r>
              <a:rPr lang="en-US" sz="1600" dirty="0">
                <a:ln w="6350">
                  <a:solidFill>
                    <a:schemeClr val="accent2">
                      <a:lumMod val="75000"/>
                    </a:schemeClr>
                  </a:solidFill>
                </a:ln>
                <a:latin typeface="Times New Roman" panose="02020603050405020304" pitchFamily="18" charset="0"/>
                <a:cs typeface="Times New Roman" panose="02020603050405020304" pitchFamily="18" charset="0"/>
              </a:rPr>
              <a:t>data breach led to hackers taking tax </a:t>
            </a:r>
            <a:r>
              <a:rPr lang="en-US" sz="1600" dirty="0" smtClean="0">
                <a:ln w="6350">
                  <a:solidFill>
                    <a:schemeClr val="accent2">
                      <a:lumMod val="75000"/>
                    </a:schemeClr>
                  </a:solidFill>
                </a:ln>
                <a:latin typeface="Times New Roman" panose="02020603050405020304" pitchFamily="18" charset="0"/>
                <a:cs typeface="Times New Roman" panose="02020603050405020304" pitchFamily="18" charset="0"/>
              </a:rPr>
              <a:t>returns</a:t>
            </a:r>
          </a:p>
          <a:p>
            <a:pPr algn="r"/>
            <a:r>
              <a:rPr lang="en-US" sz="1600" dirty="0" smtClean="0">
                <a:ln w="6350">
                  <a:solidFill>
                    <a:schemeClr val="accent2">
                      <a:lumMod val="75000"/>
                    </a:schemeClr>
                  </a:solidFill>
                </a:ln>
                <a:latin typeface="Times New Roman" panose="02020603050405020304" pitchFamily="18" charset="0"/>
                <a:cs typeface="Times New Roman" panose="02020603050405020304" pitchFamily="18" charset="0"/>
              </a:rPr>
              <a:t> </a:t>
            </a:r>
          </a:p>
          <a:p>
            <a:r>
              <a:rPr lang="en-US" sz="1600" dirty="0">
                <a:ln w="6350">
                  <a:solidFill>
                    <a:schemeClr val="accent2">
                      <a:lumMod val="75000"/>
                    </a:schemeClr>
                  </a:solidFill>
                </a:ln>
                <a:latin typeface="Times New Roman" panose="02020603050405020304" pitchFamily="18" charset="0"/>
                <a:cs typeface="Times New Roman" panose="02020603050405020304" pitchFamily="18" charset="0"/>
              </a:rPr>
              <a:t>Ashley-Madison - </a:t>
            </a:r>
            <a:r>
              <a:rPr lang="en-US" sz="1600" dirty="0" smtClean="0">
                <a:ln w="6350">
                  <a:solidFill>
                    <a:schemeClr val="accent2">
                      <a:lumMod val="75000"/>
                    </a:schemeClr>
                  </a:solidFill>
                </a:ln>
                <a:latin typeface="Times New Roman" panose="02020603050405020304" pitchFamily="18" charset="0"/>
                <a:cs typeface="Times New Roman" panose="02020603050405020304" pitchFamily="18" charset="0"/>
              </a:rPr>
              <a:t>“The </a:t>
            </a:r>
            <a:r>
              <a:rPr lang="en-US" sz="1600" dirty="0">
                <a:ln w="6350">
                  <a:solidFill>
                    <a:schemeClr val="accent2">
                      <a:lumMod val="75000"/>
                    </a:schemeClr>
                  </a:solidFill>
                </a:ln>
                <a:latin typeface="Times New Roman" panose="02020603050405020304" pitchFamily="18" charset="0"/>
                <a:cs typeface="Times New Roman" panose="02020603050405020304" pitchFamily="18" charset="0"/>
              </a:rPr>
              <a:t>last truly secure space on the </a:t>
            </a:r>
            <a:r>
              <a:rPr lang="en-US" sz="1600" dirty="0" smtClean="0">
                <a:ln w="6350">
                  <a:solidFill>
                    <a:schemeClr val="accent2">
                      <a:lumMod val="75000"/>
                    </a:schemeClr>
                  </a:solidFill>
                </a:ln>
                <a:latin typeface="Times New Roman" panose="02020603050405020304" pitchFamily="18" charset="0"/>
                <a:cs typeface="Times New Roman" panose="02020603050405020304" pitchFamily="18" charset="0"/>
              </a:rPr>
              <a:t>Internet” </a:t>
            </a:r>
            <a:endParaRPr lang="en-US" sz="1600" dirty="0">
              <a:ln w="6350">
                <a:solidFill>
                  <a:schemeClr val="accent2">
                    <a:lumMod val="75000"/>
                  </a:schemeClr>
                </a:solidFill>
              </a:ln>
              <a:latin typeface="Times New Roman" panose="02020603050405020304" pitchFamily="18" charset="0"/>
              <a:cs typeface="Times New Roman" panose="02020603050405020304" pitchFamily="18" charset="0"/>
            </a:endParaRPr>
          </a:p>
          <a:p>
            <a:pPr algn="r"/>
            <a:endParaRPr lang="en-US" sz="1600" dirty="0" smtClean="0">
              <a:ln w="6350">
                <a:solidFill>
                  <a:schemeClr val="accent2">
                    <a:lumMod val="75000"/>
                  </a:schemeClr>
                </a:solidFill>
              </a:ln>
              <a:latin typeface="Times New Roman" panose="02020603050405020304" pitchFamily="18" charset="0"/>
              <a:cs typeface="Times New Roman" panose="02020603050405020304" pitchFamily="18" charset="0"/>
            </a:endParaRPr>
          </a:p>
          <a:p>
            <a:pPr algn="r"/>
            <a:r>
              <a:rPr lang="en-US" sz="1600" dirty="0" smtClean="0">
                <a:ln w="6350">
                  <a:solidFill>
                    <a:schemeClr val="accent2">
                      <a:lumMod val="75000"/>
                    </a:schemeClr>
                  </a:solidFill>
                </a:ln>
                <a:latin typeface="Times New Roman" panose="02020603050405020304" pitchFamily="18" charset="0"/>
                <a:cs typeface="Times New Roman" panose="02020603050405020304" pitchFamily="18" charset="0"/>
              </a:rPr>
              <a:t>Sony </a:t>
            </a:r>
            <a:r>
              <a:rPr lang="en-US" sz="1600" dirty="0">
                <a:ln w="6350">
                  <a:solidFill>
                    <a:schemeClr val="accent2">
                      <a:lumMod val="75000"/>
                    </a:schemeClr>
                  </a:solidFill>
                </a:ln>
                <a:latin typeface="Times New Roman" panose="02020603050405020304" pitchFamily="18" charset="0"/>
                <a:cs typeface="Times New Roman" panose="02020603050405020304" pitchFamily="18" charset="0"/>
              </a:rPr>
              <a:t>hasn't recovered from the hack </a:t>
            </a:r>
            <a:r>
              <a:rPr lang="en-US" sz="1600" dirty="0" smtClean="0">
                <a:ln w="6350">
                  <a:solidFill>
                    <a:schemeClr val="accent2">
                      <a:lumMod val="75000"/>
                    </a:schemeClr>
                  </a:solidFill>
                </a:ln>
                <a:latin typeface="Times New Roman" panose="02020603050405020304" pitchFamily="18" charset="0"/>
                <a:cs typeface="Times New Roman" panose="02020603050405020304" pitchFamily="18" charset="0"/>
              </a:rPr>
              <a:t>yet</a:t>
            </a:r>
          </a:p>
          <a:p>
            <a:pPr algn="r"/>
            <a:endParaRPr lang="en-US" sz="1600" dirty="0">
              <a:ln w="6350">
                <a:solidFill>
                  <a:schemeClr val="accent2">
                    <a:lumMod val="75000"/>
                  </a:schemeClr>
                </a:solidFill>
              </a:ln>
              <a:latin typeface="Times New Roman" panose="02020603050405020304" pitchFamily="18" charset="0"/>
              <a:cs typeface="Times New Roman" panose="02020603050405020304" pitchFamily="18" charset="0"/>
            </a:endParaRPr>
          </a:p>
          <a:p>
            <a:r>
              <a:rPr lang="en-US" sz="1600" dirty="0">
                <a:ln w="6350">
                  <a:solidFill>
                    <a:schemeClr val="accent2">
                      <a:lumMod val="75000"/>
                    </a:schemeClr>
                  </a:solidFill>
                </a:ln>
                <a:latin typeface="Times New Roman" panose="02020603050405020304" pitchFamily="18" charset="0"/>
                <a:cs typeface="Times New Roman" panose="02020603050405020304" pitchFamily="18" charset="0"/>
              </a:rPr>
              <a:t>Hacked toymaker leaked gigabytes’ worth of kids’ headshots and chat </a:t>
            </a:r>
            <a:r>
              <a:rPr lang="en-US" sz="1600" dirty="0" smtClean="0">
                <a:ln w="6350">
                  <a:solidFill>
                    <a:schemeClr val="accent2">
                      <a:lumMod val="75000"/>
                    </a:schemeClr>
                  </a:solidFill>
                </a:ln>
                <a:latin typeface="Times New Roman" panose="02020603050405020304" pitchFamily="18" charset="0"/>
                <a:cs typeface="Times New Roman" panose="02020603050405020304" pitchFamily="18" charset="0"/>
              </a:rPr>
              <a:t>logs</a:t>
            </a:r>
          </a:p>
          <a:p>
            <a:endParaRPr lang="en-US" sz="1600" dirty="0">
              <a:ln w="6350">
                <a:solidFill>
                  <a:schemeClr val="accent2">
                    <a:lumMod val="75000"/>
                  </a:schemeClr>
                </a:solidFill>
              </a:ln>
              <a:latin typeface="Times New Roman" panose="02020603050405020304" pitchFamily="18" charset="0"/>
              <a:cs typeface="Times New Roman" panose="02020603050405020304" pitchFamily="18" charset="0"/>
            </a:endParaRPr>
          </a:p>
          <a:p>
            <a:pPr algn="r"/>
            <a:r>
              <a:rPr lang="en-US" sz="1600" dirty="0" smtClean="0">
                <a:ln w="6350">
                  <a:solidFill>
                    <a:schemeClr val="accent2">
                      <a:lumMod val="75000"/>
                    </a:schemeClr>
                  </a:solidFill>
                </a:ln>
                <a:latin typeface="Times New Roman" panose="02020603050405020304" pitchFamily="18" charset="0"/>
                <a:cs typeface="Times New Roman" panose="02020603050405020304" pitchFamily="18" charset="0"/>
              </a:rPr>
              <a:t>OPM data breach effects 12.5 million people</a:t>
            </a:r>
            <a:endParaRPr lang="en-US" sz="1600" dirty="0">
              <a:ln w="6350">
                <a:solidFill>
                  <a:schemeClr val="accent2">
                    <a:lumMod val="75000"/>
                  </a:schemeClr>
                </a:solidFill>
              </a:ln>
              <a:latin typeface="Times New Roman" panose="02020603050405020304" pitchFamily="18" charset="0"/>
              <a:cs typeface="Times New Roman" panose="02020603050405020304" pitchFamily="18" charset="0"/>
            </a:endParaRPr>
          </a:p>
        </p:txBody>
      </p:sp>
      <p:sp>
        <p:nvSpPr>
          <p:cNvPr id="15" name="TextBox 14"/>
          <p:cNvSpPr txBox="1"/>
          <p:nvPr/>
        </p:nvSpPr>
        <p:spPr>
          <a:xfrm>
            <a:off x="304800" y="5674480"/>
            <a:ext cx="4562467" cy="523220"/>
          </a:xfrm>
          <a:prstGeom prst="rect">
            <a:avLst/>
          </a:prstGeom>
          <a:noFill/>
        </p:spPr>
        <p:txBody>
          <a:bodyPr wrap="none" rtlCol="0">
            <a:spAutoFit/>
          </a:bodyPr>
          <a:lstStyle/>
          <a:p>
            <a:pPr algn="r"/>
            <a:r>
              <a:rPr lang="en-US" sz="2800" dirty="0" smtClean="0"/>
              <a:t>1 to look at in more detail…</a:t>
            </a:r>
            <a:endParaRPr lang="en-US" sz="2800" dirty="0"/>
          </a:p>
        </p:txBody>
      </p:sp>
    </p:spTree>
    <p:extLst>
      <p:ext uri="{BB962C8B-B14F-4D97-AF65-F5344CB8AC3E}">
        <p14:creationId xmlns:p14="http://schemas.microsoft.com/office/powerpoint/2010/main" val="10171994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5"/>
          <p:cNvSpPr>
            <a:spLocks noChangeArrowheads="1"/>
          </p:cNvSpPr>
          <p:nvPr/>
        </p:nvSpPr>
        <p:spPr bwMode="auto">
          <a:xfrm>
            <a:off x="685800" y="4660900"/>
            <a:ext cx="78486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dirty="0">
              <a:solidFill>
                <a:schemeClr val="tx2"/>
              </a:solidFill>
            </a:endParaRPr>
          </a:p>
          <a:p>
            <a:pPr algn="ctr"/>
            <a:endParaRPr lang="en-US" dirty="0">
              <a:solidFill>
                <a:schemeClr val="tx2"/>
              </a:solidFill>
            </a:endParaRPr>
          </a:p>
          <a:p>
            <a:pPr algn="r"/>
            <a:endParaRPr lang="en-US" dirty="0">
              <a:solidFill>
                <a:schemeClr val="tx2"/>
              </a:solidFill>
            </a:endParaRPr>
          </a:p>
        </p:txBody>
      </p:sp>
      <p:sp>
        <p:nvSpPr>
          <p:cNvPr id="7" name="Rectangle 6"/>
          <p:cNvSpPr/>
          <p:nvPr/>
        </p:nvSpPr>
        <p:spPr>
          <a:xfrm>
            <a:off x="0" y="6477000"/>
            <a:ext cx="9144000" cy="381000"/>
          </a:xfrm>
          <a:prstGeom prst="rect">
            <a:avLst/>
          </a:prstGeom>
          <a:solidFill>
            <a:srgbClr val="0070C0"/>
          </a:solidFill>
          <a:ln w="50800" cap="rnd">
            <a:solidFill>
              <a:schemeClr val="tx1">
                <a:alpha val="5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t>Industry Day</a:t>
            </a:r>
          </a:p>
        </p:txBody>
      </p:sp>
      <p:sp>
        <p:nvSpPr>
          <p:cNvPr id="8" name="Rectangle 7"/>
          <p:cNvSpPr/>
          <p:nvPr/>
        </p:nvSpPr>
        <p:spPr>
          <a:xfrm>
            <a:off x="0" y="0"/>
            <a:ext cx="9144000" cy="381000"/>
          </a:xfrm>
          <a:prstGeom prst="rect">
            <a:avLst/>
          </a:prstGeom>
          <a:solidFill>
            <a:srgbClr val="0070C0"/>
          </a:solidFill>
          <a:ln w="50800" cap="rnd">
            <a:solidFill>
              <a:schemeClr val="tx1">
                <a:alpha val="5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400" dirty="0" smtClean="0"/>
              <a:t>OISM</a:t>
            </a:r>
            <a:endParaRPr lang="en-US" sz="14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68028"/>
            <a:ext cx="914401" cy="244944"/>
          </a:xfrm>
          <a:prstGeom prst="rect">
            <a:avLst/>
          </a:prstGeom>
        </p:spPr>
      </p:pic>
      <p:sp>
        <p:nvSpPr>
          <p:cNvPr id="11" name="Rectangle 10"/>
          <p:cNvSpPr/>
          <p:nvPr/>
        </p:nvSpPr>
        <p:spPr>
          <a:xfrm>
            <a:off x="0" y="0"/>
            <a:ext cx="9144000" cy="381000"/>
          </a:xfrm>
          <a:prstGeom prst="rect">
            <a:avLst/>
          </a:prstGeom>
          <a:solidFill>
            <a:srgbClr val="0070C0"/>
          </a:solidFill>
          <a:ln w="50800" cap="rnd">
            <a:solidFill>
              <a:schemeClr val="tx1">
                <a:alpha val="5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400"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0" y="94560"/>
            <a:ext cx="711200" cy="190512"/>
          </a:xfrm>
          <a:prstGeom prst="rect">
            <a:avLst/>
          </a:prstGeom>
        </p:spPr>
      </p:pic>
      <p:sp>
        <p:nvSpPr>
          <p:cNvPr id="14" name="TextBox 13"/>
          <p:cNvSpPr txBox="1"/>
          <p:nvPr/>
        </p:nvSpPr>
        <p:spPr>
          <a:xfrm>
            <a:off x="475673" y="758309"/>
            <a:ext cx="8315075" cy="5109091"/>
          </a:xfrm>
          <a:prstGeom prst="rect">
            <a:avLst/>
          </a:prstGeom>
          <a:noFill/>
        </p:spPr>
        <p:txBody>
          <a:bodyPr wrap="square" rtlCol="0">
            <a:spAutoFit/>
          </a:bodyPr>
          <a:lstStyle/>
          <a:p>
            <a:r>
              <a:rPr lang="en-US" sz="1600" b="1" dirty="0" smtClean="0"/>
              <a:t>Hacking Team (July 2015)</a:t>
            </a:r>
          </a:p>
          <a:p>
            <a:endParaRPr lang="en-US" sz="1400" dirty="0"/>
          </a:p>
          <a:p>
            <a:r>
              <a:rPr lang="en-US" sz="1400" dirty="0" smtClean="0"/>
              <a:t>Hacking </a:t>
            </a:r>
            <a:r>
              <a:rPr lang="en-US" sz="1400" dirty="0"/>
              <a:t>Team, an Italian company that makes surveillance software used by governments to police the </a:t>
            </a:r>
            <a:r>
              <a:rPr lang="en-US" sz="1400" dirty="0" smtClean="0"/>
              <a:t>Internet was </a:t>
            </a:r>
            <a:r>
              <a:rPr lang="en-US" sz="1400" dirty="0"/>
              <a:t>hacked.</a:t>
            </a:r>
          </a:p>
          <a:p>
            <a:r>
              <a:rPr lang="en-US" sz="1400" dirty="0"/>
              <a:t> </a:t>
            </a:r>
          </a:p>
          <a:p>
            <a:r>
              <a:rPr lang="en-US" sz="1400" dirty="0"/>
              <a:t>All company information exposed.</a:t>
            </a:r>
          </a:p>
          <a:p>
            <a:r>
              <a:rPr lang="en-US" sz="1400" dirty="0"/>
              <a:t> </a:t>
            </a:r>
          </a:p>
          <a:p>
            <a:r>
              <a:rPr lang="en-US" sz="1400" dirty="0"/>
              <a:t>Christian </a:t>
            </a:r>
            <a:r>
              <a:rPr lang="en-US" sz="1400" dirty="0" err="1"/>
              <a:t>Pozzi</a:t>
            </a:r>
            <a:r>
              <a:rPr lang="en-US" sz="1400" dirty="0"/>
              <a:t>, senior system and security engineer for the </a:t>
            </a:r>
            <a:r>
              <a:rPr lang="en-US" sz="1400" dirty="0" smtClean="0"/>
              <a:t>company:</a:t>
            </a:r>
          </a:p>
          <a:p>
            <a:endParaRPr lang="en-US" sz="1400" dirty="0"/>
          </a:p>
          <a:p>
            <a:r>
              <a:rPr lang="en-US" sz="1400" dirty="0"/>
              <a:t>The leaked security engineer's list of passwords:</a:t>
            </a:r>
          </a:p>
          <a:p>
            <a:r>
              <a:rPr lang="en-US" sz="1400" dirty="0"/>
              <a:t> </a:t>
            </a:r>
          </a:p>
          <a:p>
            <a:r>
              <a:rPr lang="en-US" sz="1400" dirty="0" err="1"/>
              <a:t>UserName</a:t>
            </a:r>
            <a:r>
              <a:rPr lang="en-US" sz="1400" dirty="0"/>
              <a:t> : Neo</a:t>
            </a:r>
          </a:p>
          <a:p>
            <a:r>
              <a:rPr lang="en-US" sz="1400" dirty="0"/>
              <a:t> Password : Passw0rd</a:t>
            </a:r>
          </a:p>
          <a:p>
            <a:r>
              <a:rPr lang="en-US" sz="1400" dirty="0"/>
              <a:t> </a:t>
            </a:r>
          </a:p>
          <a:p>
            <a:r>
              <a:rPr lang="en-US" sz="1400" dirty="0" err="1"/>
              <a:t>UserName</a:t>
            </a:r>
            <a:r>
              <a:rPr lang="en-US" sz="1400" dirty="0"/>
              <a:t> : </a:t>
            </a:r>
            <a:r>
              <a:rPr lang="en-US" sz="1400" dirty="0" err="1"/>
              <a:t>c.pozzi</a:t>
            </a:r>
            <a:endParaRPr lang="en-US" sz="1400" dirty="0"/>
          </a:p>
          <a:p>
            <a:r>
              <a:rPr lang="en-US" sz="1400" dirty="0"/>
              <a:t> Password : </a:t>
            </a:r>
            <a:r>
              <a:rPr lang="en-US" sz="1400" dirty="0" smtClean="0"/>
              <a:t>P4ssword</a:t>
            </a:r>
          </a:p>
          <a:p>
            <a:endParaRPr lang="en-US" sz="1400" dirty="0"/>
          </a:p>
          <a:p>
            <a:endParaRPr lang="en-US" sz="1400" dirty="0" smtClean="0"/>
          </a:p>
          <a:p>
            <a:endParaRPr lang="en-US" sz="1400" dirty="0" smtClean="0"/>
          </a:p>
          <a:p>
            <a:endParaRPr lang="en-US" sz="1400" dirty="0"/>
          </a:p>
          <a:p>
            <a:endParaRPr lang="en-US" sz="1400" dirty="0"/>
          </a:p>
          <a:p>
            <a:r>
              <a:rPr lang="en-US" sz="1400" dirty="0" smtClean="0"/>
              <a:t>Information </a:t>
            </a:r>
            <a:r>
              <a:rPr lang="en-US" sz="1400" dirty="0"/>
              <a:t>from various public news </a:t>
            </a:r>
            <a:r>
              <a:rPr lang="en-US" sz="1400" dirty="0" smtClean="0"/>
              <a:t>reports.</a:t>
            </a:r>
            <a:endParaRPr lang="en-US" sz="1400" dirty="0"/>
          </a:p>
          <a:p>
            <a:endParaRPr lang="en-US" sz="1600" dirty="0"/>
          </a:p>
        </p:txBody>
      </p:sp>
    </p:spTree>
    <p:extLst>
      <p:ext uri="{BB962C8B-B14F-4D97-AF65-F5344CB8AC3E}">
        <p14:creationId xmlns:p14="http://schemas.microsoft.com/office/powerpoint/2010/main" val="28658610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3BCB9AFC-30D8-4D83-92A1-21ECA08B57EB}" type="slidenum">
              <a:rPr lang="en-US" smtClean="0"/>
              <a:pPr>
                <a:defRPr/>
              </a:pPr>
              <a:t>5</a:t>
            </a:fld>
            <a:endParaRPr lang="en-US"/>
          </a:p>
        </p:txBody>
      </p:sp>
      <p:sp>
        <p:nvSpPr>
          <p:cNvPr id="7" name="Rectangle 6"/>
          <p:cNvSpPr/>
          <p:nvPr/>
        </p:nvSpPr>
        <p:spPr>
          <a:xfrm>
            <a:off x="0" y="6477000"/>
            <a:ext cx="9144000" cy="381000"/>
          </a:xfrm>
          <a:prstGeom prst="rect">
            <a:avLst/>
          </a:prstGeom>
          <a:solidFill>
            <a:srgbClr val="0070C0"/>
          </a:solidFill>
          <a:ln w="50800" cap="rnd">
            <a:solidFill>
              <a:schemeClr val="tx1">
                <a:alpha val="5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t>Industry Day</a:t>
            </a:r>
          </a:p>
        </p:txBody>
      </p:sp>
      <p:sp>
        <p:nvSpPr>
          <p:cNvPr id="8" name="Rectangle 7"/>
          <p:cNvSpPr/>
          <p:nvPr/>
        </p:nvSpPr>
        <p:spPr>
          <a:xfrm>
            <a:off x="0" y="0"/>
            <a:ext cx="9144000" cy="3810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400" dirty="0" smtClean="0"/>
              <a:t>OISM</a:t>
            </a:r>
            <a:endParaRPr lang="en-US" sz="1400"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68028"/>
            <a:ext cx="914401" cy="244944"/>
          </a:xfrm>
          <a:prstGeom prst="rect">
            <a:avLst/>
          </a:prstGeom>
        </p:spPr>
      </p:pic>
      <p:sp>
        <p:nvSpPr>
          <p:cNvPr id="10" name="Rectangle 9"/>
          <p:cNvSpPr/>
          <p:nvPr/>
        </p:nvSpPr>
        <p:spPr>
          <a:xfrm>
            <a:off x="0" y="0"/>
            <a:ext cx="9144000" cy="381000"/>
          </a:xfrm>
          <a:prstGeom prst="rect">
            <a:avLst/>
          </a:prstGeom>
          <a:solidFill>
            <a:srgbClr val="0070C0"/>
          </a:solidFill>
          <a:ln w="50800" cap="rnd">
            <a:solidFill>
              <a:schemeClr val="tx1">
                <a:alpha val="5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400"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0" y="94560"/>
            <a:ext cx="711200" cy="190512"/>
          </a:xfrm>
          <a:prstGeom prst="rect">
            <a:avLst/>
          </a:prstGeom>
        </p:spPr>
      </p:pic>
      <p:sp>
        <p:nvSpPr>
          <p:cNvPr id="2" name="TextBox 1"/>
          <p:cNvSpPr txBox="1"/>
          <p:nvPr/>
        </p:nvSpPr>
        <p:spPr>
          <a:xfrm>
            <a:off x="460266" y="1206672"/>
            <a:ext cx="4692579" cy="2708434"/>
          </a:xfrm>
          <a:prstGeom prst="rect">
            <a:avLst/>
          </a:prstGeom>
          <a:noFill/>
        </p:spPr>
        <p:txBody>
          <a:bodyPr wrap="square" rtlCol="0">
            <a:spAutoFit/>
          </a:bodyPr>
          <a:lstStyle/>
          <a:p>
            <a:r>
              <a:rPr lang="en-US" dirty="0" smtClean="0"/>
              <a:t> Requirements:</a:t>
            </a:r>
          </a:p>
          <a:p>
            <a:r>
              <a:rPr lang="en-US" sz="800" dirty="0"/>
              <a:t> </a:t>
            </a:r>
            <a:r>
              <a:rPr lang="en-US" sz="800" dirty="0" smtClean="0"/>
              <a:t> </a:t>
            </a:r>
            <a:endParaRPr lang="en-US" sz="800" dirty="0"/>
          </a:p>
          <a:p>
            <a:pPr lvl="1">
              <a:spcBef>
                <a:spcPts val="0"/>
              </a:spcBef>
              <a:spcAft>
                <a:spcPts val="0"/>
              </a:spcAft>
            </a:pPr>
            <a:r>
              <a:rPr lang="en-US" sz="1200" dirty="0"/>
              <a:t>‘‘The head of each agency shall be responsible for </a:t>
            </a:r>
            <a:r>
              <a:rPr lang="en-US" sz="1200" dirty="0" smtClean="0"/>
              <a:t>providing </a:t>
            </a:r>
            <a:r>
              <a:rPr lang="en-US" sz="1200" dirty="0"/>
              <a:t>information security </a:t>
            </a:r>
            <a:r>
              <a:rPr lang="en-US" sz="1200" dirty="0" smtClean="0"/>
              <a:t>protections commensurate </a:t>
            </a:r>
            <a:r>
              <a:rPr lang="en-US" sz="1200" dirty="0"/>
              <a:t>with the risk and magnitude of the </a:t>
            </a:r>
            <a:r>
              <a:rPr lang="en-US" sz="1200" dirty="0" smtClean="0"/>
              <a:t>harm resulting </a:t>
            </a:r>
            <a:r>
              <a:rPr lang="en-US" sz="1200" dirty="0"/>
              <a:t>from unauthorized access, use, disclosure, </a:t>
            </a:r>
            <a:r>
              <a:rPr lang="en-US" sz="1200" dirty="0" smtClean="0"/>
              <a:t>disruption, modification</a:t>
            </a:r>
            <a:r>
              <a:rPr lang="en-US" sz="1200" dirty="0"/>
              <a:t>, or destruction </a:t>
            </a:r>
            <a:r>
              <a:rPr lang="en-US" sz="1200" dirty="0" smtClean="0"/>
              <a:t>of</a:t>
            </a:r>
          </a:p>
          <a:p>
            <a:pPr lvl="1">
              <a:spcBef>
                <a:spcPts val="0"/>
              </a:spcBef>
              <a:spcAft>
                <a:spcPts val="0"/>
              </a:spcAft>
            </a:pPr>
            <a:r>
              <a:rPr lang="en-US" sz="1200" dirty="0" smtClean="0"/>
              <a:t>  </a:t>
            </a:r>
            <a:endParaRPr lang="en-US" sz="1200" dirty="0"/>
          </a:p>
          <a:p>
            <a:pPr lvl="2"/>
            <a:r>
              <a:rPr lang="en-US" sz="1200" dirty="0"/>
              <a:t>‘‘(</a:t>
            </a:r>
            <a:r>
              <a:rPr lang="en-US" sz="1200" dirty="0" err="1"/>
              <a:t>i</a:t>
            </a:r>
            <a:r>
              <a:rPr lang="en-US" sz="1200" dirty="0"/>
              <a:t>) information collected or maintained by or </a:t>
            </a:r>
            <a:r>
              <a:rPr lang="en-US" sz="1200" dirty="0" smtClean="0"/>
              <a:t>on behalf </a:t>
            </a:r>
            <a:r>
              <a:rPr lang="en-US" sz="1200" dirty="0"/>
              <a:t>of the agency; </a:t>
            </a:r>
            <a:r>
              <a:rPr lang="en-US" sz="1200" dirty="0" smtClean="0"/>
              <a:t>and</a:t>
            </a:r>
          </a:p>
          <a:p>
            <a:pPr lvl="2"/>
            <a:r>
              <a:rPr lang="en-US" sz="1200" dirty="0" smtClean="0"/>
              <a:t>  </a:t>
            </a:r>
            <a:endParaRPr lang="en-US" sz="1200" dirty="0"/>
          </a:p>
          <a:p>
            <a:pPr lvl="2"/>
            <a:r>
              <a:rPr lang="en-US" sz="1200" dirty="0"/>
              <a:t>‘‘(ii) information systems used or operated by </a:t>
            </a:r>
            <a:r>
              <a:rPr lang="en-US" sz="1200" dirty="0" smtClean="0"/>
              <a:t>an agency </a:t>
            </a:r>
            <a:r>
              <a:rPr lang="en-US" sz="1200" dirty="0"/>
              <a:t>or by a contractor of an agency or </a:t>
            </a:r>
            <a:r>
              <a:rPr lang="en-US" sz="1200" dirty="0" smtClean="0"/>
              <a:t>other organization </a:t>
            </a:r>
            <a:r>
              <a:rPr lang="en-US" sz="1200" dirty="0"/>
              <a:t>on behalf of an </a:t>
            </a:r>
            <a:r>
              <a:rPr lang="en-US" sz="1200" dirty="0" smtClean="0"/>
              <a:t>agency</a:t>
            </a:r>
            <a:endParaRPr lang="en-US" sz="1200" dirty="0"/>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1200" y="1836529"/>
            <a:ext cx="2575832" cy="1364368"/>
          </a:xfrm>
          <a:prstGeom prst="rect">
            <a:avLst/>
          </a:prstGeom>
        </p:spPr>
      </p:pic>
      <p:sp>
        <p:nvSpPr>
          <p:cNvPr id="5" name="TextBox 4"/>
          <p:cNvSpPr txBox="1"/>
          <p:nvPr/>
        </p:nvSpPr>
        <p:spPr>
          <a:xfrm>
            <a:off x="2438400" y="4275677"/>
            <a:ext cx="6336991" cy="246221"/>
          </a:xfrm>
          <a:prstGeom prst="rect">
            <a:avLst/>
          </a:prstGeom>
          <a:noFill/>
        </p:spPr>
        <p:txBody>
          <a:bodyPr wrap="none" rtlCol="0">
            <a:spAutoFit/>
          </a:bodyPr>
          <a:lstStyle/>
          <a:p>
            <a:r>
              <a:rPr lang="en-US" sz="1000" dirty="0"/>
              <a:t>Federal Information Security Management Act of 2002 (FISMA</a:t>
            </a:r>
            <a:r>
              <a:rPr lang="en-US" sz="1000" dirty="0" smtClean="0"/>
              <a:t>) </a:t>
            </a:r>
            <a:r>
              <a:rPr lang="en-US" sz="1000" dirty="0"/>
              <a:t>section 3544. Federal agency responsibilities</a:t>
            </a:r>
          </a:p>
        </p:txBody>
      </p:sp>
      <p:sp>
        <p:nvSpPr>
          <p:cNvPr id="6" name="TextBox 5"/>
          <p:cNvSpPr txBox="1"/>
          <p:nvPr/>
        </p:nvSpPr>
        <p:spPr>
          <a:xfrm>
            <a:off x="1600641" y="5109527"/>
            <a:ext cx="5942717" cy="646331"/>
          </a:xfrm>
          <a:prstGeom prst="rect">
            <a:avLst/>
          </a:prstGeom>
          <a:noFill/>
        </p:spPr>
        <p:txBody>
          <a:bodyPr wrap="none" rtlCol="0">
            <a:spAutoFit/>
          </a:bodyPr>
          <a:lstStyle/>
          <a:p>
            <a:r>
              <a:rPr lang="en-US" dirty="0"/>
              <a:t>See OMB Memo M-14-04 November 18, 2013</a:t>
            </a:r>
          </a:p>
          <a:p>
            <a:r>
              <a:rPr lang="en-US" dirty="0" smtClean="0"/>
              <a:t>- Excellent FAQ on all aspects of FISMA, including cloud</a:t>
            </a:r>
            <a:endParaRPr lang="en-US" dirty="0"/>
          </a:p>
        </p:txBody>
      </p:sp>
    </p:spTree>
    <p:extLst>
      <p:ext uri="{BB962C8B-B14F-4D97-AF65-F5344CB8AC3E}">
        <p14:creationId xmlns:p14="http://schemas.microsoft.com/office/powerpoint/2010/main" val="34305446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4383"/>
            <a:ext cx="9144000" cy="6089234"/>
          </a:xfrm>
          <a:prstGeom prst="rect">
            <a:avLst/>
          </a:prstGeom>
        </p:spPr>
      </p:pic>
      <p:sp>
        <p:nvSpPr>
          <p:cNvPr id="4" name="Slide Number Placeholder 3"/>
          <p:cNvSpPr>
            <a:spLocks noGrp="1"/>
          </p:cNvSpPr>
          <p:nvPr>
            <p:ph type="sldNum" sz="quarter" idx="12"/>
          </p:nvPr>
        </p:nvSpPr>
        <p:spPr/>
        <p:txBody>
          <a:bodyPr/>
          <a:lstStyle/>
          <a:p>
            <a:pPr>
              <a:defRPr/>
            </a:pPr>
            <a:fld id="{3BCB9AFC-30D8-4D83-92A1-21ECA08B57EB}" type="slidenum">
              <a:rPr lang="en-US" smtClean="0"/>
              <a:pPr>
                <a:defRPr/>
              </a:pPr>
              <a:t>6</a:t>
            </a:fld>
            <a:endParaRPr lang="en-US"/>
          </a:p>
        </p:txBody>
      </p:sp>
      <p:sp>
        <p:nvSpPr>
          <p:cNvPr id="7" name="Rectangle 6"/>
          <p:cNvSpPr/>
          <p:nvPr/>
        </p:nvSpPr>
        <p:spPr>
          <a:xfrm>
            <a:off x="0" y="6477000"/>
            <a:ext cx="9144000" cy="381000"/>
          </a:xfrm>
          <a:prstGeom prst="rect">
            <a:avLst/>
          </a:prstGeom>
          <a:solidFill>
            <a:srgbClr val="0070C0"/>
          </a:solidFill>
          <a:ln w="50800" cap="rnd">
            <a:solidFill>
              <a:schemeClr val="tx1">
                <a:alpha val="5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t>Industry Day</a:t>
            </a:r>
          </a:p>
        </p:txBody>
      </p:sp>
      <p:sp>
        <p:nvSpPr>
          <p:cNvPr id="8" name="Rectangle 7"/>
          <p:cNvSpPr/>
          <p:nvPr/>
        </p:nvSpPr>
        <p:spPr>
          <a:xfrm>
            <a:off x="0" y="0"/>
            <a:ext cx="9144000" cy="3810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400" dirty="0" smtClean="0"/>
              <a:t>OISM</a:t>
            </a:r>
            <a:endParaRPr lang="en-US" sz="1400" dirty="0"/>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 y="68028"/>
            <a:ext cx="914401" cy="244944"/>
          </a:xfrm>
          <a:prstGeom prst="rect">
            <a:avLst/>
          </a:prstGeom>
        </p:spPr>
      </p:pic>
      <p:sp>
        <p:nvSpPr>
          <p:cNvPr id="10" name="Rectangle 9"/>
          <p:cNvSpPr/>
          <p:nvPr/>
        </p:nvSpPr>
        <p:spPr>
          <a:xfrm>
            <a:off x="0" y="0"/>
            <a:ext cx="9144000" cy="381000"/>
          </a:xfrm>
          <a:prstGeom prst="rect">
            <a:avLst/>
          </a:prstGeom>
          <a:solidFill>
            <a:srgbClr val="0070C0"/>
          </a:solidFill>
          <a:ln w="50800" cap="rnd">
            <a:solidFill>
              <a:schemeClr val="tx1">
                <a:alpha val="5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400" dirty="0"/>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00" y="94560"/>
            <a:ext cx="711200" cy="190512"/>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76600" y="672863"/>
            <a:ext cx="5186123" cy="3085415"/>
          </a:xfrm>
          <a:prstGeom prst="rect">
            <a:avLst/>
          </a:prstGeom>
        </p:spPr>
      </p:pic>
      <p:sp>
        <p:nvSpPr>
          <p:cNvPr id="15" name="TextBox 14"/>
          <p:cNvSpPr txBox="1"/>
          <p:nvPr/>
        </p:nvSpPr>
        <p:spPr>
          <a:xfrm>
            <a:off x="4199214" y="1681335"/>
            <a:ext cx="3340894" cy="830997"/>
          </a:xfrm>
          <a:prstGeom prst="rect">
            <a:avLst/>
          </a:prstGeom>
          <a:noFill/>
        </p:spPr>
        <p:txBody>
          <a:bodyPr wrap="square" rtlCol="0">
            <a:spAutoFit/>
          </a:bodyPr>
          <a:lstStyle/>
          <a:p>
            <a:r>
              <a:rPr lang="en-US" sz="2400" dirty="0" smtClean="0"/>
              <a:t>What does this have to do with “The Cloud” ?</a:t>
            </a:r>
            <a:endParaRPr lang="en-US" sz="2400" dirty="0"/>
          </a:p>
        </p:txBody>
      </p:sp>
      <p:sp>
        <p:nvSpPr>
          <p:cNvPr id="16" name="TextBox 15"/>
          <p:cNvSpPr txBox="1"/>
          <p:nvPr/>
        </p:nvSpPr>
        <p:spPr>
          <a:xfrm>
            <a:off x="38100" y="5709488"/>
            <a:ext cx="9067800" cy="677108"/>
          </a:xfrm>
          <a:prstGeom prst="rect">
            <a:avLst/>
          </a:prstGeom>
          <a:noFill/>
        </p:spPr>
        <p:txBody>
          <a:bodyPr wrap="square" rtlCol="0">
            <a:spAutoFit/>
          </a:bodyPr>
          <a:lstStyle/>
          <a:p>
            <a:pPr algn="ctr"/>
            <a:r>
              <a:rPr lang="en-US" sz="1900" b="1" dirty="0" smtClean="0"/>
              <a:t>Any vendor </a:t>
            </a:r>
            <a:r>
              <a:rPr lang="en-US" sz="1900" b="1" dirty="0"/>
              <a:t>who stores, accesses, CAN access, touches, </a:t>
            </a:r>
            <a:r>
              <a:rPr lang="en-US" sz="1900" b="1" dirty="0" smtClean="0"/>
              <a:t>manipulates etc… </a:t>
            </a:r>
            <a:r>
              <a:rPr lang="en-US" sz="1900" b="1" dirty="0"/>
              <a:t>Government data MUST be </a:t>
            </a:r>
            <a:r>
              <a:rPr lang="en-US" sz="1900" b="1" i="1" dirty="0">
                <a:solidFill>
                  <a:srgbClr val="FFFF00"/>
                </a:solidFill>
              </a:rPr>
              <a:t>fully</a:t>
            </a:r>
            <a:r>
              <a:rPr lang="en-US" sz="1900" b="1" dirty="0"/>
              <a:t> assessed against all </a:t>
            </a:r>
            <a:r>
              <a:rPr lang="en-US" sz="1900" b="1" i="1" dirty="0">
                <a:solidFill>
                  <a:srgbClr val="FFFF00"/>
                </a:solidFill>
              </a:rPr>
              <a:t>applicable</a:t>
            </a:r>
            <a:r>
              <a:rPr lang="en-US" sz="1900" b="1" dirty="0"/>
              <a:t> </a:t>
            </a:r>
            <a:r>
              <a:rPr lang="en-US" sz="1900" b="1" dirty="0" smtClean="0"/>
              <a:t>controls.</a:t>
            </a:r>
            <a:endParaRPr lang="en-US" sz="1900" b="1" dirty="0"/>
          </a:p>
        </p:txBody>
      </p:sp>
      <p:sp>
        <p:nvSpPr>
          <p:cNvPr id="17" name="TextBox 16"/>
          <p:cNvSpPr txBox="1"/>
          <p:nvPr/>
        </p:nvSpPr>
        <p:spPr>
          <a:xfrm>
            <a:off x="3888461" y="2512332"/>
            <a:ext cx="3962400" cy="738664"/>
          </a:xfrm>
          <a:prstGeom prst="rect">
            <a:avLst/>
          </a:prstGeom>
          <a:noFill/>
        </p:spPr>
        <p:txBody>
          <a:bodyPr wrap="square" rtlCol="0">
            <a:spAutoFit/>
          </a:bodyPr>
          <a:lstStyle/>
          <a:p>
            <a:r>
              <a:rPr lang="en-US" sz="1400" dirty="0"/>
              <a:t>(ii) information systems used or operated by an</a:t>
            </a:r>
          </a:p>
          <a:p>
            <a:r>
              <a:rPr lang="en-US" sz="1400" dirty="0"/>
              <a:t>agency or by a contractor of an agency or other</a:t>
            </a:r>
          </a:p>
          <a:p>
            <a:r>
              <a:rPr lang="en-US" sz="1400" dirty="0"/>
              <a:t>organization on behalf of an </a:t>
            </a:r>
            <a:r>
              <a:rPr lang="en-US" sz="1400" dirty="0" smtClean="0"/>
              <a:t>agency</a:t>
            </a:r>
            <a:endParaRPr lang="en-US" sz="1400" dirty="0"/>
          </a:p>
        </p:txBody>
      </p:sp>
      <p:sp>
        <p:nvSpPr>
          <p:cNvPr id="2" name="TextBox 1"/>
          <p:cNvSpPr txBox="1"/>
          <p:nvPr/>
        </p:nvSpPr>
        <p:spPr>
          <a:xfrm>
            <a:off x="304800" y="3866000"/>
            <a:ext cx="4788490" cy="1169551"/>
          </a:xfrm>
          <a:prstGeom prst="rect">
            <a:avLst/>
          </a:prstGeom>
          <a:noFill/>
        </p:spPr>
        <p:txBody>
          <a:bodyPr wrap="none" rtlCol="0">
            <a:spAutoFit/>
          </a:bodyPr>
          <a:lstStyle/>
          <a:p>
            <a:r>
              <a:rPr lang="en-US" sz="1400" dirty="0" smtClean="0"/>
              <a:t>OMB Memo M-14-04 November 18, 2013</a:t>
            </a:r>
          </a:p>
          <a:p>
            <a:r>
              <a:rPr lang="en-US" sz="1400" dirty="0" smtClean="0"/>
              <a:t>#25, 26, 27 &amp; 48 specifically on 3</a:t>
            </a:r>
            <a:r>
              <a:rPr lang="en-US" sz="1400" baseline="30000" dirty="0" smtClean="0"/>
              <a:t>rd</a:t>
            </a:r>
            <a:r>
              <a:rPr lang="en-US" sz="1400" dirty="0" smtClean="0"/>
              <a:t> part and cloud vendors</a:t>
            </a:r>
          </a:p>
          <a:p>
            <a:endParaRPr lang="en-US" sz="1400" dirty="0"/>
          </a:p>
          <a:p>
            <a:r>
              <a:rPr lang="en-US" sz="1400" b="1" dirty="0"/>
              <a:t>See NIST </a:t>
            </a:r>
            <a:r>
              <a:rPr lang="en-US" sz="1400" b="1" dirty="0" smtClean="0"/>
              <a:t>SP-135 </a:t>
            </a:r>
            <a:r>
              <a:rPr lang="en-US" sz="1400" b="1" dirty="0"/>
              <a:t>for definition of </a:t>
            </a:r>
            <a:r>
              <a:rPr lang="en-US" sz="1400" b="1" dirty="0" smtClean="0"/>
              <a:t>“cloud”</a:t>
            </a:r>
            <a:endParaRPr lang="en-US" sz="1400" b="1" dirty="0"/>
          </a:p>
          <a:p>
            <a:endParaRPr lang="en-US" sz="1400" dirty="0"/>
          </a:p>
        </p:txBody>
      </p:sp>
    </p:spTree>
    <p:extLst>
      <p:ext uri="{BB962C8B-B14F-4D97-AF65-F5344CB8AC3E}">
        <p14:creationId xmlns:p14="http://schemas.microsoft.com/office/powerpoint/2010/main" val="15207232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3BCB9AFC-30D8-4D83-92A1-21ECA08B57EB}" type="slidenum">
              <a:rPr lang="en-US" smtClean="0"/>
              <a:pPr>
                <a:defRPr/>
              </a:pPr>
              <a:t>7</a:t>
            </a:fld>
            <a:endParaRPr lang="en-US"/>
          </a:p>
        </p:txBody>
      </p:sp>
      <p:sp>
        <p:nvSpPr>
          <p:cNvPr id="7" name="Rectangle 6"/>
          <p:cNvSpPr/>
          <p:nvPr/>
        </p:nvSpPr>
        <p:spPr>
          <a:xfrm>
            <a:off x="0" y="6477000"/>
            <a:ext cx="9144000" cy="381000"/>
          </a:xfrm>
          <a:prstGeom prst="rect">
            <a:avLst/>
          </a:prstGeom>
          <a:solidFill>
            <a:srgbClr val="0070C0"/>
          </a:solidFill>
          <a:ln w="50800" cap="rnd">
            <a:solidFill>
              <a:schemeClr val="tx1">
                <a:alpha val="5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t>Industry Day</a:t>
            </a:r>
          </a:p>
        </p:txBody>
      </p:sp>
      <p:sp>
        <p:nvSpPr>
          <p:cNvPr id="8" name="Rectangle 7"/>
          <p:cNvSpPr/>
          <p:nvPr/>
        </p:nvSpPr>
        <p:spPr>
          <a:xfrm>
            <a:off x="0" y="0"/>
            <a:ext cx="9144000" cy="3810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400" dirty="0" smtClean="0"/>
              <a:t>OISM</a:t>
            </a:r>
            <a:endParaRPr lang="en-US" sz="1400"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68028"/>
            <a:ext cx="914401" cy="244944"/>
          </a:xfrm>
          <a:prstGeom prst="rect">
            <a:avLst/>
          </a:prstGeom>
        </p:spPr>
      </p:pic>
      <p:sp>
        <p:nvSpPr>
          <p:cNvPr id="10" name="Rectangle 9"/>
          <p:cNvSpPr/>
          <p:nvPr/>
        </p:nvSpPr>
        <p:spPr>
          <a:xfrm>
            <a:off x="0" y="0"/>
            <a:ext cx="9144000" cy="381000"/>
          </a:xfrm>
          <a:prstGeom prst="rect">
            <a:avLst/>
          </a:prstGeom>
          <a:solidFill>
            <a:srgbClr val="0070C0"/>
          </a:solidFill>
          <a:ln w="50800" cap="rnd">
            <a:solidFill>
              <a:schemeClr val="tx1">
                <a:alpha val="5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400"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0" y="94560"/>
            <a:ext cx="711200" cy="190512"/>
          </a:xfrm>
          <a:prstGeom prst="rect">
            <a:avLst/>
          </a:prstGeom>
        </p:spPr>
      </p:pic>
      <p:sp>
        <p:nvSpPr>
          <p:cNvPr id="2" name="TextBox 1"/>
          <p:cNvSpPr txBox="1"/>
          <p:nvPr/>
        </p:nvSpPr>
        <p:spPr>
          <a:xfrm>
            <a:off x="517451" y="1286757"/>
            <a:ext cx="7892979" cy="2215991"/>
          </a:xfrm>
          <a:prstGeom prst="rect">
            <a:avLst/>
          </a:prstGeom>
          <a:noFill/>
        </p:spPr>
        <p:txBody>
          <a:bodyPr wrap="square" rtlCol="0">
            <a:spAutoFit/>
          </a:bodyPr>
          <a:lstStyle/>
          <a:p>
            <a:r>
              <a:rPr lang="en-US" dirty="0" smtClean="0"/>
              <a:t> </a:t>
            </a:r>
            <a:r>
              <a:rPr lang="en-US" b="1" dirty="0" smtClean="0"/>
              <a:t>Risk Based Decisions</a:t>
            </a:r>
            <a:r>
              <a:rPr lang="en-US" dirty="0" smtClean="0"/>
              <a:t>:</a:t>
            </a:r>
          </a:p>
          <a:p>
            <a:r>
              <a:rPr lang="en-US" sz="800" dirty="0"/>
              <a:t> </a:t>
            </a:r>
            <a:r>
              <a:rPr lang="en-US" sz="800" dirty="0" smtClean="0"/>
              <a:t> </a:t>
            </a:r>
            <a:endParaRPr lang="en-US" sz="800" dirty="0"/>
          </a:p>
          <a:p>
            <a:pPr lvl="1">
              <a:spcBef>
                <a:spcPts val="0"/>
              </a:spcBef>
              <a:spcAft>
                <a:spcPts val="0"/>
              </a:spcAft>
            </a:pPr>
            <a:r>
              <a:rPr lang="en-US" sz="1400" dirty="0"/>
              <a:t>Security plans, security assessment reports, and plans of action and milestones for common controls are used by authorizing officials within the organization to make risk-based decisions in the security authorization process for their information systems.</a:t>
            </a:r>
            <a:endParaRPr lang="en-US" sz="1400" dirty="0" smtClean="0"/>
          </a:p>
          <a:p>
            <a:pPr lvl="1">
              <a:spcBef>
                <a:spcPts val="0"/>
              </a:spcBef>
              <a:spcAft>
                <a:spcPts val="0"/>
              </a:spcAft>
            </a:pPr>
            <a:endParaRPr lang="en-US" sz="1400" dirty="0"/>
          </a:p>
          <a:p>
            <a:pPr lvl="1">
              <a:spcBef>
                <a:spcPts val="0"/>
              </a:spcBef>
              <a:spcAft>
                <a:spcPts val="0"/>
              </a:spcAft>
            </a:pPr>
            <a:r>
              <a:rPr lang="en-US" sz="1400" dirty="0" smtClean="0"/>
              <a:t>When </a:t>
            </a:r>
            <a:r>
              <a:rPr lang="en-US" sz="1400" dirty="0"/>
              <a:t>security controls are provided to an organization by an external provider (e.g., through contracts, interagency agreements, lines of business arrangements, licensing agreements, and/or supply chain arrangements), the organization ensures that the information needed for authorizing officials to make risk-based decisions, is made available by the provider. </a:t>
            </a:r>
          </a:p>
        </p:txBody>
      </p:sp>
      <p:sp>
        <p:nvSpPr>
          <p:cNvPr id="5" name="TextBox 4"/>
          <p:cNvSpPr txBox="1"/>
          <p:nvPr/>
        </p:nvSpPr>
        <p:spPr>
          <a:xfrm>
            <a:off x="6216581" y="3882647"/>
            <a:ext cx="2020105" cy="246221"/>
          </a:xfrm>
          <a:prstGeom prst="rect">
            <a:avLst/>
          </a:prstGeom>
          <a:noFill/>
        </p:spPr>
        <p:txBody>
          <a:bodyPr wrap="none" rtlCol="0">
            <a:spAutoFit/>
          </a:bodyPr>
          <a:lstStyle/>
          <a:p>
            <a:r>
              <a:rPr lang="en-US" sz="1000" dirty="0"/>
              <a:t>NIST Special Publication 800-37</a:t>
            </a:r>
          </a:p>
        </p:txBody>
      </p:sp>
      <p:sp>
        <p:nvSpPr>
          <p:cNvPr id="12" name="TextBox 11"/>
          <p:cNvSpPr txBox="1"/>
          <p:nvPr/>
        </p:nvSpPr>
        <p:spPr>
          <a:xfrm>
            <a:off x="921488" y="4888666"/>
            <a:ext cx="7315198" cy="707886"/>
          </a:xfrm>
          <a:prstGeom prst="rect">
            <a:avLst/>
          </a:prstGeom>
          <a:noFill/>
        </p:spPr>
        <p:txBody>
          <a:bodyPr wrap="square" rtlCol="0">
            <a:spAutoFit/>
          </a:bodyPr>
          <a:lstStyle/>
          <a:p>
            <a:r>
              <a:rPr lang="en-US" sz="2000" b="1" dirty="0" smtClean="0"/>
              <a:t>FISMA is Risk Based – Authorizing Officials weigh residual risks vs the risk to the Agency of exposure. Not pass/fail</a:t>
            </a:r>
            <a:endParaRPr lang="en-US" sz="2000" b="1" dirty="0"/>
          </a:p>
        </p:txBody>
      </p:sp>
    </p:spTree>
    <p:extLst>
      <p:ext uri="{BB962C8B-B14F-4D97-AF65-F5344CB8AC3E}">
        <p14:creationId xmlns:p14="http://schemas.microsoft.com/office/powerpoint/2010/main" val="34641333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3BCB9AFC-30D8-4D83-92A1-21ECA08B57EB}" type="slidenum">
              <a:rPr lang="en-US" smtClean="0"/>
              <a:pPr>
                <a:defRPr/>
              </a:pPr>
              <a:t>8</a:t>
            </a:fld>
            <a:endParaRPr lang="en-US"/>
          </a:p>
        </p:txBody>
      </p:sp>
      <p:sp>
        <p:nvSpPr>
          <p:cNvPr id="7" name="Rectangle 6"/>
          <p:cNvSpPr/>
          <p:nvPr/>
        </p:nvSpPr>
        <p:spPr>
          <a:xfrm>
            <a:off x="0" y="6477000"/>
            <a:ext cx="9144000" cy="381000"/>
          </a:xfrm>
          <a:prstGeom prst="rect">
            <a:avLst/>
          </a:prstGeom>
          <a:solidFill>
            <a:srgbClr val="0070C0"/>
          </a:solidFill>
          <a:ln w="50800" cap="rnd">
            <a:solidFill>
              <a:schemeClr val="tx1">
                <a:alpha val="5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t>Industry Day</a:t>
            </a:r>
          </a:p>
        </p:txBody>
      </p:sp>
      <p:sp>
        <p:nvSpPr>
          <p:cNvPr id="8" name="Rectangle 7"/>
          <p:cNvSpPr/>
          <p:nvPr/>
        </p:nvSpPr>
        <p:spPr>
          <a:xfrm>
            <a:off x="0" y="0"/>
            <a:ext cx="9144000" cy="3810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400" dirty="0" smtClean="0"/>
              <a:t>OISM</a:t>
            </a:r>
            <a:endParaRPr lang="en-US" sz="1400"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68028"/>
            <a:ext cx="914401" cy="244944"/>
          </a:xfrm>
          <a:prstGeom prst="rect">
            <a:avLst/>
          </a:prstGeom>
        </p:spPr>
      </p:pic>
      <p:sp>
        <p:nvSpPr>
          <p:cNvPr id="10" name="Rectangle 9"/>
          <p:cNvSpPr/>
          <p:nvPr/>
        </p:nvSpPr>
        <p:spPr>
          <a:xfrm>
            <a:off x="0" y="0"/>
            <a:ext cx="9144000" cy="381000"/>
          </a:xfrm>
          <a:prstGeom prst="rect">
            <a:avLst/>
          </a:prstGeom>
          <a:solidFill>
            <a:srgbClr val="0070C0"/>
          </a:solidFill>
          <a:ln w="50800" cap="rnd">
            <a:solidFill>
              <a:schemeClr val="tx1">
                <a:alpha val="5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400"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0" y="94560"/>
            <a:ext cx="711200" cy="190512"/>
          </a:xfrm>
          <a:prstGeom prst="rect">
            <a:avLst/>
          </a:prstGeom>
        </p:spPr>
      </p:pic>
      <p:sp>
        <p:nvSpPr>
          <p:cNvPr id="2" name="TextBox 1"/>
          <p:cNvSpPr txBox="1"/>
          <p:nvPr/>
        </p:nvSpPr>
        <p:spPr>
          <a:xfrm>
            <a:off x="533400" y="2170589"/>
            <a:ext cx="8153400" cy="4185761"/>
          </a:xfrm>
          <a:prstGeom prst="rect">
            <a:avLst/>
          </a:prstGeom>
          <a:noFill/>
        </p:spPr>
        <p:txBody>
          <a:bodyPr wrap="square" rtlCol="0">
            <a:spAutoFit/>
          </a:bodyPr>
          <a:lstStyle/>
          <a:p>
            <a:r>
              <a:rPr lang="en-US" sz="2000" dirty="0" smtClean="0"/>
              <a:t>Involves 2 parts:</a:t>
            </a:r>
          </a:p>
          <a:p>
            <a:endParaRPr lang="en-US" dirty="0"/>
          </a:p>
          <a:p>
            <a:pPr marL="342900" indent="-342900">
              <a:buFont typeface="+mj-lt"/>
              <a:buAutoNum type="arabicPeriod"/>
            </a:pPr>
            <a:r>
              <a:rPr lang="en-US" sz="2000" dirty="0" smtClean="0"/>
              <a:t>Assessment </a:t>
            </a:r>
            <a:r>
              <a:rPr lang="en-US" sz="2000" dirty="0"/>
              <a:t>of the </a:t>
            </a:r>
            <a:r>
              <a:rPr lang="en-US" sz="2000" dirty="0" smtClean="0"/>
              <a:t>CSP</a:t>
            </a:r>
          </a:p>
          <a:p>
            <a:r>
              <a:rPr lang="en-US" sz="800" dirty="0" smtClean="0"/>
              <a:t>  </a:t>
            </a:r>
            <a:endParaRPr lang="en-US" sz="800" dirty="0"/>
          </a:p>
          <a:p>
            <a:pPr marL="800100" lvl="1" indent="-342900">
              <a:buFont typeface="Arial" panose="020B0604020202020204" pitchFamily="34" charset="0"/>
              <a:buChar char="•"/>
            </a:pPr>
            <a:r>
              <a:rPr lang="en-US" dirty="0" smtClean="0"/>
              <a:t>Could </a:t>
            </a:r>
            <a:r>
              <a:rPr lang="en-US" dirty="0"/>
              <a:t>involve multiple </a:t>
            </a:r>
            <a:r>
              <a:rPr lang="en-US" dirty="0" smtClean="0"/>
              <a:t>assessments</a:t>
            </a:r>
          </a:p>
          <a:p>
            <a:pPr lvl="2"/>
            <a:r>
              <a:rPr lang="en-US" dirty="0" smtClean="0"/>
              <a:t>CSP will often use subcontractors</a:t>
            </a:r>
          </a:p>
          <a:p>
            <a:pPr lvl="3"/>
            <a:r>
              <a:rPr lang="en-US" sz="1400" dirty="0" smtClean="0"/>
              <a:t>For example a SaaS CSP may use Amazon Web Services to host the data or</a:t>
            </a:r>
          </a:p>
          <a:p>
            <a:pPr lvl="3"/>
            <a:r>
              <a:rPr lang="en-US" sz="1400" dirty="0" smtClean="0"/>
              <a:t>May use Iron Mountain to store backups.  Those providers must be assessed.</a:t>
            </a:r>
          </a:p>
          <a:p>
            <a:pPr marL="800100" lvl="1" indent="-342900">
              <a:buFont typeface="Arial" panose="020B0604020202020204" pitchFamily="34" charset="0"/>
              <a:buChar char="•"/>
            </a:pPr>
            <a:endParaRPr lang="en-US" dirty="0"/>
          </a:p>
          <a:p>
            <a:pPr marL="800100" lvl="1" indent="-342900">
              <a:buFont typeface="Arial" panose="020B0604020202020204" pitchFamily="34" charset="0"/>
              <a:buChar char="•"/>
            </a:pPr>
            <a:r>
              <a:rPr lang="en-US" dirty="0" smtClean="0"/>
              <a:t>Could </a:t>
            </a:r>
            <a:r>
              <a:rPr lang="en-US" dirty="0"/>
              <a:t>leverage other </a:t>
            </a:r>
            <a:r>
              <a:rPr lang="en-US" dirty="0" smtClean="0"/>
              <a:t>assessments</a:t>
            </a:r>
          </a:p>
          <a:p>
            <a:pPr lvl="2"/>
            <a:r>
              <a:rPr lang="en-US" sz="1400" dirty="0" smtClean="0"/>
              <a:t>Assessment could be conducted by the agency, leverage another agencies assessment, partially leverage non-FISMA assessments, leverage </a:t>
            </a:r>
            <a:r>
              <a:rPr lang="en-US" sz="1400" dirty="0" err="1" smtClean="0"/>
              <a:t>FedRAMP</a:t>
            </a:r>
            <a:r>
              <a:rPr lang="en-US" sz="1400" dirty="0" smtClean="0"/>
              <a:t> assessment.</a:t>
            </a:r>
          </a:p>
          <a:p>
            <a:pPr marL="800100" lvl="1" indent="-342900">
              <a:buFont typeface="Arial" panose="020B0604020202020204" pitchFamily="34" charset="0"/>
              <a:buChar char="•"/>
            </a:pPr>
            <a:endParaRPr lang="en-US" dirty="0"/>
          </a:p>
          <a:p>
            <a:pPr marL="342900" indent="-342900">
              <a:buFont typeface="+mj-lt"/>
              <a:buAutoNum type="arabicPeriod" startAt="2"/>
            </a:pPr>
            <a:r>
              <a:rPr lang="en-US" dirty="0"/>
              <a:t>Assessment of agency specific </a:t>
            </a:r>
            <a:r>
              <a:rPr lang="en-US" dirty="0" smtClean="0"/>
              <a:t>controls</a:t>
            </a:r>
          </a:p>
          <a:p>
            <a:pPr lvl="1"/>
            <a:r>
              <a:rPr lang="en-US" dirty="0" smtClean="0"/>
              <a:t>There will </a:t>
            </a:r>
            <a:r>
              <a:rPr lang="en-US" b="1" dirty="0" smtClean="0"/>
              <a:t>ALWAYS</a:t>
            </a:r>
            <a:r>
              <a:rPr lang="en-US" dirty="0" smtClean="0"/>
              <a:t> be an agency specific implementation part</a:t>
            </a:r>
            <a:endParaRPr lang="en-US" dirty="0"/>
          </a:p>
          <a:p>
            <a:endParaRPr lang="en-US" dirty="0"/>
          </a:p>
        </p:txBody>
      </p:sp>
      <p:sp>
        <p:nvSpPr>
          <p:cNvPr id="3" name="TextBox 2"/>
          <p:cNvSpPr txBox="1"/>
          <p:nvPr/>
        </p:nvSpPr>
        <p:spPr>
          <a:xfrm>
            <a:off x="444500" y="762000"/>
            <a:ext cx="5041900" cy="1292662"/>
          </a:xfrm>
          <a:prstGeom prst="rect">
            <a:avLst/>
          </a:prstGeom>
          <a:noFill/>
        </p:spPr>
        <p:txBody>
          <a:bodyPr wrap="square" rtlCol="0">
            <a:spAutoFit/>
          </a:bodyPr>
          <a:lstStyle/>
          <a:p>
            <a:r>
              <a:rPr lang="en-US" sz="2800" dirty="0" smtClean="0"/>
              <a:t>How NIST assesses a </a:t>
            </a:r>
            <a:r>
              <a:rPr lang="en-US" sz="2800" dirty="0"/>
              <a:t>“Cloud” </a:t>
            </a:r>
            <a:r>
              <a:rPr lang="en-US" sz="2800" dirty="0" smtClean="0"/>
              <a:t>Service Provider (CSP)</a:t>
            </a:r>
          </a:p>
          <a:p>
            <a:r>
              <a:rPr lang="en-US" sz="800" dirty="0"/>
              <a:t> </a:t>
            </a:r>
            <a:r>
              <a:rPr lang="en-US" sz="800" dirty="0" smtClean="0"/>
              <a:t> </a:t>
            </a:r>
          </a:p>
          <a:p>
            <a:pPr algn="r"/>
            <a:r>
              <a:rPr lang="en-US" sz="1400" dirty="0" smtClean="0"/>
              <a:t>(applies </a:t>
            </a:r>
            <a:r>
              <a:rPr lang="en-US" sz="1400" dirty="0"/>
              <a:t>to any 3</a:t>
            </a:r>
            <a:r>
              <a:rPr lang="en-US" sz="1400" baseline="30000" dirty="0"/>
              <a:t>rd</a:t>
            </a:r>
            <a:r>
              <a:rPr lang="en-US" sz="1400" dirty="0"/>
              <a:t> party </a:t>
            </a:r>
            <a:r>
              <a:rPr lang="en-US" sz="1400" dirty="0" smtClean="0"/>
              <a:t>vendor)</a:t>
            </a:r>
            <a:endParaRPr lang="en-US" sz="1400"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7400" y="1097280"/>
            <a:ext cx="2914650" cy="2331720"/>
          </a:xfrm>
          <a:prstGeom prst="rect">
            <a:avLst/>
          </a:prstGeom>
        </p:spPr>
      </p:pic>
    </p:spTree>
    <p:extLst>
      <p:ext uri="{BB962C8B-B14F-4D97-AF65-F5344CB8AC3E}">
        <p14:creationId xmlns:p14="http://schemas.microsoft.com/office/powerpoint/2010/main" val="28855123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5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81000"/>
            <a:ext cx="9144000" cy="6096000"/>
          </a:xfrm>
          <a:prstGeom prst="rect">
            <a:avLst/>
          </a:prstGeom>
        </p:spPr>
      </p:pic>
      <p:sp>
        <p:nvSpPr>
          <p:cNvPr id="10" name="Rectangle 5"/>
          <p:cNvSpPr>
            <a:spLocks noChangeArrowheads="1"/>
          </p:cNvSpPr>
          <p:nvPr/>
        </p:nvSpPr>
        <p:spPr bwMode="auto">
          <a:xfrm>
            <a:off x="685800" y="4660900"/>
            <a:ext cx="78486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dirty="0">
              <a:solidFill>
                <a:schemeClr val="tx2"/>
              </a:solidFill>
            </a:endParaRPr>
          </a:p>
          <a:p>
            <a:pPr algn="ctr"/>
            <a:endParaRPr lang="en-US" dirty="0">
              <a:solidFill>
                <a:schemeClr val="tx2"/>
              </a:solidFill>
            </a:endParaRPr>
          </a:p>
          <a:p>
            <a:pPr algn="r"/>
            <a:endParaRPr lang="en-US" dirty="0">
              <a:solidFill>
                <a:schemeClr val="tx2"/>
              </a:solidFill>
            </a:endParaRPr>
          </a:p>
        </p:txBody>
      </p:sp>
      <p:sp>
        <p:nvSpPr>
          <p:cNvPr id="7" name="Rectangle 6"/>
          <p:cNvSpPr/>
          <p:nvPr/>
        </p:nvSpPr>
        <p:spPr>
          <a:xfrm>
            <a:off x="0" y="6477000"/>
            <a:ext cx="9144000" cy="381000"/>
          </a:xfrm>
          <a:prstGeom prst="rect">
            <a:avLst/>
          </a:prstGeom>
          <a:solidFill>
            <a:srgbClr val="0070C0"/>
          </a:solidFill>
          <a:ln w="50800" cap="rnd">
            <a:solidFill>
              <a:schemeClr val="tx1">
                <a:alpha val="5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t>Federal Computer Security Managers’ Forum</a:t>
            </a:r>
          </a:p>
        </p:txBody>
      </p:sp>
      <p:sp>
        <p:nvSpPr>
          <p:cNvPr id="8" name="Rectangle 7"/>
          <p:cNvSpPr/>
          <p:nvPr/>
        </p:nvSpPr>
        <p:spPr>
          <a:xfrm>
            <a:off x="0" y="0"/>
            <a:ext cx="9144000" cy="381000"/>
          </a:xfrm>
          <a:prstGeom prst="rect">
            <a:avLst/>
          </a:prstGeom>
          <a:solidFill>
            <a:srgbClr val="0070C0"/>
          </a:solidFill>
          <a:ln w="50800" cap="rnd">
            <a:solidFill>
              <a:schemeClr val="tx1">
                <a:alpha val="5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400" dirty="0" smtClean="0"/>
              <a:t>OISM</a:t>
            </a:r>
            <a:endParaRPr lang="en-US" sz="1400"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 y="68028"/>
            <a:ext cx="914401" cy="244944"/>
          </a:xfrm>
          <a:prstGeom prst="rect">
            <a:avLst/>
          </a:prstGeom>
        </p:spPr>
      </p:pic>
      <p:sp>
        <p:nvSpPr>
          <p:cNvPr id="11" name="Rectangle 10"/>
          <p:cNvSpPr/>
          <p:nvPr/>
        </p:nvSpPr>
        <p:spPr>
          <a:xfrm>
            <a:off x="0" y="0"/>
            <a:ext cx="9144000" cy="381000"/>
          </a:xfrm>
          <a:prstGeom prst="rect">
            <a:avLst/>
          </a:prstGeom>
          <a:solidFill>
            <a:srgbClr val="0070C0"/>
          </a:solidFill>
          <a:ln w="50800" cap="rnd">
            <a:solidFill>
              <a:schemeClr val="tx1">
                <a:alpha val="5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400" dirty="0"/>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00" y="94560"/>
            <a:ext cx="711200" cy="190512"/>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86747" y="2298700"/>
            <a:ext cx="3970506" cy="2362200"/>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1287" y="1074176"/>
            <a:ext cx="2005460" cy="1193122"/>
          </a:xfrm>
          <a:prstGeom prst="rect">
            <a:avLst/>
          </a:prstGeom>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15719" y="4972559"/>
            <a:ext cx="2005460" cy="1193122"/>
          </a:xfrm>
          <a:prstGeom prst="rect">
            <a:avLst/>
          </a:prstGeom>
        </p:spPr>
      </p:pic>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94559" y="1466850"/>
            <a:ext cx="2005460" cy="1193122"/>
          </a:xfrm>
          <a:prstGeom prst="rect">
            <a:avLst/>
          </a:prstGeom>
        </p:spPr>
      </p:pic>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30924" y="4722242"/>
            <a:ext cx="2005460" cy="1193122"/>
          </a:xfrm>
          <a:prstGeom prst="rect">
            <a:avLst/>
          </a:prstGeom>
        </p:spPr>
      </p:pic>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1320" y="4362789"/>
            <a:ext cx="2005460" cy="1193122"/>
          </a:xfrm>
          <a:prstGeom prst="rect">
            <a:avLst/>
          </a:prstGeom>
        </p:spPr>
      </p:pic>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72908" y="698964"/>
            <a:ext cx="2005460" cy="1193122"/>
          </a:xfrm>
          <a:prstGeom prst="rect">
            <a:avLst/>
          </a:prstGeom>
        </p:spPr>
      </p:pic>
      <p:sp>
        <p:nvSpPr>
          <p:cNvPr id="2" name="TextBox 1"/>
          <p:cNvSpPr txBox="1"/>
          <p:nvPr/>
        </p:nvSpPr>
        <p:spPr>
          <a:xfrm>
            <a:off x="3877733" y="3361259"/>
            <a:ext cx="1161536" cy="461665"/>
          </a:xfrm>
          <a:prstGeom prst="rect">
            <a:avLst/>
          </a:prstGeom>
          <a:noFill/>
        </p:spPr>
        <p:txBody>
          <a:bodyPr wrap="none" rtlCol="0">
            <a:spAutoFit/>
          </a:bodyPr>
          <a:lstStyle/>
          <a:p>
            <a:r>
              <a:rPr lang="en-US" sz="2400" dirty="0" smtClean="0"/>
              <a:t>Vendor</a:t>
            </a:r>
            <a:endParaRPr lang="en-US" sz="2400" dirty="0"/>
          </a:p>
        </p:txBody>
      </p:sp>
      <p:sp>
        <p:nvSpPr>
          <p:cNvPr id="25" name="TextBox 24"/>
          <p:cNvSpPr txBox="1"/>
          <p:nvPr/>
        </p:nvSpPr>
        <p:spPr>
          <a:xfrm>
            <a:off x="981863" y="1581568"/>
            <a:ext cx="1069524" cy="369332"/>
          </a:xfrm>
          <a:prstGeom prst="rect">
            <a:avLst/>
          </a:prstGeom>
          <a:noFill/>
        </p:spPr>
        <p:txBody>
          <a:bodyPr wrap="none" rtlCol="0">
            <a:spAutoFit/>
          </a:bodyPr>
          <a:lstStyle/>
          <a:p>
            <a:r>
              <a:rPr lang="en-US" dirty="0" smtClean="0"/>
              <a:t>Backups</a:t>
            </a:r>
            <a:endParaRPr lang="en-US" dirty="0"/>
          </a:p>
        </p:txBody>
      </p:sp>
      <p:sp>
        <p:nvSpPr>
          <p:cNvPr id="26" name="TextBox 25"/>
          <p:cNvSpPr txBox="1"/>
          <p:nvPr/>
        </p:nvSpPr>
        <p:spPr>
          <a:xfrm>
            <a:off x="3918449" y="1172814"/>
            <a:ext cx="1120820" cy="369332"/>
          </a:xfrm>
          <a:prstGeom prst="rect">
            <a:avLst/>
          </a:prstGeom>
          <a:noFill/>
        </p:spPr>
        <p:txBody>
          <a:bodyPr wrap="none" rtlCol="0">
            <a:spAutoFit/>
          </a:bodyPr>
          <a:lstStyle/>
          <a:p>
            <a:r>
              <a:rPr lang="en-US" dirty="0" smtClean="0"/>
              <a:t>Log Files</a:t>
            </a:r>
            <a:endParaRPr lang="en-US" dirty="0"/>
          </a:p>
        </p:txBody>
      </p:sp>
      <p:sp>
        <p:nvSpPr>
          <p:cNvPr id="27" name="TextBox 26"/>
          <p:cNvSpPr txBox="1"/>
          <p:nvPr/>
        </p:nvSpPr>
        <p:spPr>
          <a:xfrm>
            <a:off x="1116000" y="4823687"/>
            <a:ext cx="736099" cy="369332"/>
          </a:xfrm>
          <a:prstGeom prst="rect">
            <a:avLst/>
          </a:prstGeom>
          <a:noFill/>
        </p:spPr>
        <p:txBody>
          <a:bodyPr wrap="none" rtlCol="0">
            <a:spAutoFit/>
          </a:bodyPr>
          <a:lstStyle/>
          <a:p>
            <a:r>
              <a:rPr lang="en-US" dirty="0" smtClean="0"/>
              <a:t>Code</a:t>
            </a:r>
            <a:endParaRPr lang="en-US" dirty="0"/>
          </a:p>
        </p:txBody>
      </p:sp>
      <p:sp>
        <p:nvSpPr>
          <p:cNvPr id="28" name="TextBox 27"/>
          <p:cNvSpPr txBox="1"/>
          <p:nvPr/>
        </p:nvSpPr>
        <p:spPr>
          <a:xfrm>
            <a:off x="6360420" y="5193019"/>
            <a:ext cx="1146468" cy="369332"/>
          </a:xfrm>
          <a:prstGeom prst="rect">
            <a:avLst/>
          </a:prstGeom>
          <a:noFill/>
        </p:spPr>
        <p:txBody>
          <a:bodyPr wrap="none" rtlCol="0">
            <a:spAutoFit/>
          </a:bodyPr>
          <a:lstStyle/>
          <a:p>
            <a:r>
              <a:rPr lang="en-US" dirty="0" smtClean="0"/>
              <a:t>Scanning</a:t>
            </a:r>
            <a:endParaRPr lang="en-US" dirty="0"/>
          </a:p>
        </p:txBody>
      </p:sp>
      <p:sp>
        <p:nvSpPr>
          <p:cNvPr id="29" name="TextBox 28"/>
          <p:cNvSpPr txBox="1"/>
          <p:nvPr/>
        </p:nvSpPr>
        <p:spPr>
          <a:xfrm>
            <a:off x="3283010" y="5363264"/>
            <a:ext cx="1197764" cy="646331"/>
          </a:xfrm>
          <a:prstGeom prst="rect">
            <a:avLst/>
          </a:prstGeom>
          <a:noFill/>
        </p:spPr>
        <p:txBody>
          <a:bodyPr wrap="none" rtlCol="0">
            <a:spAutoFit/>
          </a:bodyPr>
          <a:lstStyle/>
          <a:p>
            <a:pPr algn="ctr"/>
            <a:r>
              <a:rPr lang="en-US" dirty="0" smtClean="0"/>
              <a:t>Password</a:t>
            </a:r>
          </a:p>
          <a:p>
            <a:pPr algn="ctr"/>
            <a:r>
              <a:rPr lang="en-US" dirty="0" smtClean="0"/>
              <a:t>Safe</a:t>
            </a:r>
            <a:endParaRPr lang="en-US" dirty="0"/>
          </a:p>
        </p:txBody>
      </p:sp>
      <p:sp>
        <p:nvSpPr>
          <p:cNvPr id="30" name="TextBox 29"/>
          <p:cNvSpPr txBox="1"/>
          <p:nvPr/>
        </p:nvSpPr>
        <p:spPr>
          <a:xfrm>
            <a:off x="6913823" y="1934171"/>
            <a:ext cx="966931" cy="369332"/>
          </a:xfrm>
          <a:prstGeom prst="rect">
            <a:avLst/>
          </a:prstGeom>
          <a:noFill/>
        </p:spPr>
        <p:txBody>
          <a:bodyPr wrap="none" rtlCol="0">
            <a:spAutoFit/>
          </a:bodyPr>
          <a:lstStyle/>
          <a:p>
            <a:r>
              <a:rPr lang="en-US" dirty="0" smtClean="0"/>
              <a:t>Hosting</a:t>
            </a:r>
            <a:endParaRPr lang="en-US" dirty="0"/>
          </a:p>
        </p:txBody>
      </p:sp>
      <p:pic>
        <p:nvPicPr>
          <p:cNvPr id="31" name="Picture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27453" y="804328"/>
            <a:ext cx="1142054" cy="679450"/>
          </a:xfrm>
          <a:prstGeom prst="rect">
            <a:avLst/>
          </a:prstGeom>
        </p:spPr>
      </p:pic>
      <p:pic>
        <p:nvPicPr>
          <p:cNvPr id="32" name="Picture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22340" y="803060"/>
            <a:ext cx="1142054" cy="679450"/>
          </a:xfrm>
          <a:prstGeom prst="rect">
            <a:avLst/>
          </a:prstGeom>
        </p:spPr>
      </p:pic>
      <p:sp>
        <p:nvSpPr>
          <p:cNvPr id="34" name="TextBox 33"/>
          <p:cNvSpPr txBox="1"/>
          <p:nvPr/>
        </p:nvSpPr>
        <p:spPr>
          <a:xfrm>
            <a:off x="5945603" y="1038663"/>
            <a:ext cx="853119" cy="307777"/>
          </a:xfrm>
          <a:prstGeom prst="rect">
            <a:avLst/>
          </a:prstGeom>
          <a:noFill/>
        </p:spPr>
        <p:txBody>
          <a:bodyPr wrap="none" rtlCol="0">
            <a:spAutoFit/>
          </a:bodyPr>
          <a:lstStyle/>
          <a:p>
            <a:r>
              <a:rPr lang="en-US" sz="1400" dirty="0" smtClean="0"/>
              <a:t>Physical</a:t>
            </a:r>
            <a:endParaRPr lang="en-US" sz="1400" dirty="0"/>
          </a:p>
        </p:txBody>
      </p:sp>
      <p:sp>
        <p:nvSpPr>
          <p:cNvPr id="35" name="TextBox 34"/>
          <p:cNvSpPr txBox="1"/>
          <p:nvPr/>
        </p:nvSpPr>
        <p:spPr>
          <a:xfrm>
            <a:off x="7860825" y="1038663"/>
            <a:ext cx="872355" cy="307777"/>
          </a:xfrm>
          <a:prstGeom prst="rect">
            <a:avLst/>
          </a:prstGeom>
          <a:noFill/>
        </p:spPr>
        <p:txBody>
          <a:bodyPr wrap="none" rtlCol="0">
            <a:spAutoFit/>
          </a:bodyPr>
          <a:lstStyle/>
          <a:p>
            <a:r>
              <a:rPr lang="en-US" sz="1400" dirty="0" smtClean="0"/>
              <a:t>Backups</a:t>
            </a:r>
            <a:endParaRPr lang="en-US" sz="1400" dirty="0"/>
          </a:p>
        </p:txBody>
      </p:sp>
      <p:pic>
        <p:nvPicPr>
          <p:cNvPr id="36" name="Picture 3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87941" y="3187307"/>
            <a:ext cx="2005460" cy="1193122"/>
          </a:xfrm>
          <a:prstGeom prst="rect">
            <a:avLst/>
          </a:prstGeom>
        </p:spPr>
      </p:pic>
      <p:sp>
        <p:nvSpPr>
          <p:cNvPr id="38" name="TextBox 37"/>
          <p:cNvSpPr txBox="1"/>
          <p:nvPr/>
        </p:nvSpPr>
        <p:spPr>
          <a:xfrm>
            <a:off x="7314845" y="3681968"/>
            <a:ext cx="1351652" cy="369332"/>
          </a:xfrm>
          <a:prstGeom prst="rect">
            <a:avLst/>
          </a:prstGeom>
          <a:noFill/>
        </p:spPr>
        <p:txBody>
          <a:bodyPr wrap="none" rtlCol="0">
            <a:spAutoFit/>
          </a:bodyPr>
          <a:lstStyle/>
          <a:p>
            <a:r>
              <a:rPr lang="en-US" dirty="0" smtClean="0"/>
              <a:t>File Shares</a:t>
            </a:r>
            <a:endParaRPr lang="en-US" dirty="0"/>
          </a:p>
        </p:txBody>
      </p:sp>
      <p:sp>
        <p:nvSpPr>
          <p:cNvPr id="39" name="TextBox 38"/>
          <p:cNvSpPr txBox="1"/>
          <p:nvPr/>
        </p:nvSpPr>
        <p:spPr>
          <a:xfrm>
            <a:off x="422183" y="2403958"/>
            <a:ext cx="2323668" cy="1877437"/>
          </a:xfrm>
          <a:prstGeom prst="rect">
            <a:avLst/>
          </a:prstGeom>
          <a:noFill/>
        </p:spPr>
        <p:txBody>
          <a:bodyPr wrap="square" rtlCol="0">
            <a:spAutoFit/>
          </a:bodyPr>
          <a:lstStyle/>
          <a:p>
            <a:r>
              <a:rPr lang="en-US" dirty="0" smtClean="0"/>
              <a:t>A cloud vendor may be using other vendors…</a:t>
            </a:r>
          </a:p>
          <a:p>
            <a:r>
              <a:rPr lang="en-US" sz="800" dirty="0"/>
              <a:t> </a:t>
            </a:r>
            <a:endParaRPr lang="en-US" sz="800" dirty="0" smtClean="0"/>
          </a:p>
          <a:p>
            <a:r>
              <a:rPr lang="en-US" sz="1600" dirty="0" smtClean="0"/>
              <a:t>Who may be using other vendors…</a:t>
            </a:r>
          </a:p>
          <a:p>
            <a:r>
              <a:rPr lang="en-US" sz="800" dirty="0"/>
              <a:t> </a:t>
            </a:r>
            <a:endParaRPr lang="en-US" sz="800" dirty="0" smtClean="0"/>
          </a:p>
          <a:p>
            <a:r>
              <a:rPr lang="en-US" sz="1400" dirty="0" smtClean="0"/>
              <a:t>Who may be using…</a:t>
            </a:r>
            <a:endParaRPr lang="en-US" sz="1400" dirty="0"/>
          </a:p>
        </p:txBody>
      </p:sp>
      <p:cxnSp>
        <p:nvCxnSpPr>
          <p:cNvPr id="4" name="Straight Arrow Connector 3"/>
          <p:cNvCxnSpPr/>
          <p:nvPr/>
        </p:nvCxnSpPr>
        <p:spPr>
          <a:xfrm flipH="1" flipV="1">
            <a:off x="2586747" y="2133600"/>
            <a:ext cx="537453" cy="76200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4572000" y="1934171"/>
            <a:ext cx="0" cy="33312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2286000" y="4380429"/>
            <a:ext cx="459851" cy="44325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3574586" y="4709032"/>
            <a:ext cx="135767" cy="25031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6372162" y="4395506"/>
            <a:ext cx="257238" cy="32673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6606919" y="3887932"/>
            <a:ext cx="306904"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5945603" y="2514600"/>
            <a:ext cx="447764" cy="45720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H="1" flipV="1">
            <a:off x="6557253" y="1482510"/>
            <a:ext cx="72147" cy="28372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V="1">
            <a:off x="7990671" y="1532380"/>
            <a:ext cx="238929" cy="21552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94212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28812</TotalTime>
  <Words>1400</Words>
  <Application>Microsoft Office PowerPoint</Application>
  <PresentationFormat>On-screen Show (4:3)</PresentationFormat>
  <Paragraphs>296</Paragraphs>
  <Slides>17</Slides>
  <Notes>17</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17</vt:i4>
      </vt:variant>
    </vt:vector>
  </HeadingPairs>
  <TitlesOfParts>
    <vt:vector size="23" baseType="lpstr">
      <vt:lpstr>Arial</vt:lpstr>
      <vt:lpstr>Calibri</vt:lpstr>
      <vt:lpstr>Times New Roman</vt:lpstr>
      <vt:lpstr>2_Custom Design</vt:lpstr>
      <vt:lpstr>1_Custom Design</vt:lpstr>
      <vt:lpstr>Custom Design</vt:lpstr>
      <vt:lpstr>Cloud Assessments   Industry Day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NIST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of Information Systems Management (OISM)</dc:title>
  <dc:creator>Sherwin Mc Adam</dc:creator>
  <cp:lastModifiedBy>Connor, John</cp:lastModifiedBy>
  <cp:revision>772</cp:revision>
  <cp:lastPrinted>2012-01-26T15:11:41Z</cp:lastPrinted>
  <dcterms:created xsi:type="dcterms:W3CDTF">2011-03-25T16:29:09Z</dcterms:created>
  <dcterms:modified xsi:type="dcterms:W3CDTF">2016-02-04T18:01:05Z</dcterms:modified>
</cp:coreProperties>
</file>