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3"/>
  </p:sldMasterIdLst>
  <p:notesMasterIdLst>
    <p:notesMasterId r:id="rId15"/>
  </p:notesMasterIdLst>
  <p:handoutMasterIdLst>
    <p:handoutMasterId r:id="rId16"/>
  </p:handoutMasterIdLst>
  <p:sldIdLst>
    <p:sldId id="256" r:id="rId4"/>
    <p:sldId id="470" r:id="rId5"/>
    <p:sldId id="264" r:id="rId6"/>
    <p:sldId id="684" r:id="rId7"/>
    <p:sldId id="736" r:id="rId8"/>
    <p:sldId id="720" r:id="rId9"/>
    <p:sldId id="257" r:id="rId10"/>
    <p:sldId id="728" r:id="rId11"/>
    <p:sldId id="259" r:id="rId12"/>
    <p:sldId id="740" r:id="rId13"/>
    <p:sldId id="742"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0B6"/>
    <a:srgbClr val="4F8ABE"/>
    <a:srgbClr val="2AA9DC"/>
    <a:srgbClr val="E94C3D"/>
    <a:srgbClr val="9D600E"/>
    <a:srgbClr val="009051"/>
    <a:srgbClr val="49A8C2"/>
    <a:srgbClr val="198C9F"/>
    <a:srgbClr val="1E9FB5"/>
    <a:srgbClr val="26B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67"/>
    <p:restoredTop sz="74558"/>
  </p:normalViewPr>
  <p:slideViewPr>
    <p:cSldViewPr>
      <p:cViewPr varScale="1">
        <p:scale>
          <a:sx n="94" d="100"/>
          <a:sy n="94" d="100"/>
        </p:scale>
        <p:origin x="928"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microsoft.com/office/2007/relationships/hdphoto" Target="../media/hdphoto1.wdp"/></Relationships>
</file>

<file path=ppt/diagrams/_rels/data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image" Target="../media/image12.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A5F13-6CD5-6448-A37D-15F1F1B84E02}" type="doc">
      <dgm:prSet loTypeId="urn:microsoft.com/office/officeart/2005/8/layout/bList2" loCatId="relationship" qsTypeId="urn:microsoft.com/office/officeart/2005/8/quickstyle/simple1" qsCatId="simple" csTypeId="urn:microsoft.com/office/officeart/2005/8/colors/colorful4" csCatId="colorful" phldr="1"/>
      <dgm:spPr/>
      <dgm:t>
        <a:bodyPr/>
        <a:lstStyle/>
        <a:p>
          <a:endParaRPr lang="en-US"/>
        </a:p>
      </dgm:t>
    </dgm:pt>
    <dgm:pt modelId="{27418E30-4350-084A-BA1C-38B20B9F95A5}">
      <dgm:prSet phldrT="[Text]" custT="1"/>
      <dgm:spPr>
        <a:solidFill>
          <a:srgbClr val="4BACC6"/>
        </a:solidFill>
        <a:ln>
          <a:solidFill>
            <a:srgbClr val="49A8C2"/>
          </a:solidFill>
        </a:ln>
      </dgm:spPr>
      <dgm:t>
        <a:bodyPr/>
        <a:lstStyle/>
        <a:p>
          <a:r>
            <a:rPr lang="en-US" sz="2000" b="0" i="0" dirty="0">
              <a:latin typeface="Tahoma" panose="020B0604030504040204" pitchFamily="34" charset="0"/>
              <a:ea typeface="Tahoma" panose="020B0604030504040204" pitchFamily="34" charset="0"/>
              <a:cs typeface="Tahoma" panose="020B0604030504040204" pitchFamily="34" charset="0"/>
            </a:rPr>
            <a:t>EMPLOYERS</a:t>
          </a:r>
        </a:p>
      </dgm:t>
    </dgm:pt>
    <dgm:pt modelId="{61B835C2-6F95-3C4C-9FC7-AD6CDDD694FA}" type="parTrans" cxnId="{FA77A4CD-323C-2F4D-985F-12C51049F020}">
      <dgm:prSet/>
      <dgm:spPr/>
      <dgm:t>
        <a:bodyPr/>
        <a:lstStyle/>
        <a:p>
          <a:endParaRPr lang="en-US">
            <a:latin typeface="Avenir Book" panose="02000503020000020003" pitchFamily="2" charset="0"/>
          </a:endParaRPr>
        </a:p>
      </dgm:t>
    </dgm:pt>
    <dgm:pt modelId="{55CBE591-D239-8E4B-B36D-38733613810B}" type="sibTrans" cxnId="{FA77A4CD-323C-2F4D-985F-12C51049F020}">
      <dgm:prSet/>
      <dgm:spPr/>
      <dgm:t>
        <a:bodyPr/>
        <a:lstStyle/>
        <a:p>
          <a:endParaRPr lang="en-US">
            <a:latin typeface="Avenir Book" panose="02000503020000020003" pitchFamily="2" charset="0"/>
          </a:endParaRPr>
        </a:p>
      </dgm:t>
    </dgm:pt>
    <dgm:pt modelId="{424D0BD9-9F93-0947-8733-CD1DCB5866BA}">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Public and Private Sectors</a:t>
          </a:r>
        </a:p>
      </dgm:t>
    </dgm:pt>
    <dgm:pt modelId="{62CA3C46-3EA7-E849-A778-0BAD0648D127}" type="parTrans" cxnId="{4C336A01-D233-4F48-8652-DBBF874ED97B}">
      <dgm:prSet/>
      <dgm:spPr/>
      <dgm:t>
        <a:bodyPr/>
        <a:lstStyle/>
        <a:p>
          <a:endParaRPr lang="en-US">
            <a:latin typeface="Avenir Book" panose="02000503020000020003" pitchFamily="2" charset="0"/>
          </a:endParaRPr>
        </a:p>
      </dgm:t>
    </dgm:pt>
    <dgm:pt modelId="{0D845F7A-24ED-3346-9755-DF0192FE5E07}" type="sibTrans" cxnId="{4C336A01-D233-4F48-8652-DBBF874ED97B}">
      <dgm:prSet/>
      <dgm:spPr/>
      <dgm:t>
        <a:bodyPr/>
        <a:lstStyle/>
        <a:p>
          <a:endParaRPr lang="en-US">
            <a:latin typeface="Avenir Book" panose="02000503020000020003" pitchFamily="2" charset="0"/>
          </a:endParaRPr>
        </a:p>
      </dgm:t>
    </dgm:pt>
    <dgm:pt modelId="{24593698-5046-7547-8336-AC329F38E0AF}">
      <dgm:prSet phldrT="[Text]" custT="1"/>
      <dgm:spPr/>
      <dgm:t>
        <a:bodyPr/>
        <a:lstStyle/>
        <a:p>
          <a:r>
            <a:rPr lang="en-US" sz="2000" b="0" i="0" dirty="0">
              <a:latin typeface="Tahoma" panose="020B0604030504040204" pitchFamily="34" charset="0"/>
              <a:ea typeface="Tahoma" panose="020B0604030504040204" pitchFamily="34" charset="0"/>
              <a:cs typeface="Tahoma" panose="020B0604030504040204" pitchFamily="34" charset="0"/>
            </a:rPr>
            <a:t>LEARNERS</a:t>
          </a:r>
        </a:p>
      </dgm:t>
    </dgm:pt>
    <dgm:pt modelId="{C1ECD76D-8BEF-8142-B1A2-635CBCB00DDD}" type="parTrans" cxnId="{6A7495C4-6D95-924C-A339-531ADF9970E8}">
      <dgm:prSet/>
      <dgm:spPr/>
      <dgm:t>
        <a:bodyPr/>
        <a:lstStyle/>
        <a:p>
          <a:endParaRPr lang="en-US">
            <a:latin typeface="Avenir Book" panose="02000503020000020003" pitchFamily="2" charset="0"/>
          </a:endParaRPr>
        </a:p>
      </dgm:t>
    </dgm:pt>
    <dgm:pt modelId="{1239F5CB-CC1F-4B48-A34E-BFB8CCFDF6EB}" type="sibTrans" cxnId="{6A7495C4-6D95-924C-A339-531ADF9970E8}">
      <dgm:prSet/>
      <dgm:spPr/>
      <dgm:t>
        <a:bodyPr/>
        <a:lstStyle/>
        <a:p>
          <a:endParaRPr lang="en-US">
            <a:latin typeface="Avenir Book" panose="02000503020000020003" pitchFamily="2" charset="0"/>
          </a:endParaRPr>
        </a:p>
      </dgm:t>
    </dgm:pt>
    <dgm:pt modelId="{68C54983-65A7-3547-8ACA-12EB9D0B7AE8}">
      <dgm:prSet phldrT="[Text]" custT="1"/>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Students</a:t>
          </a:r>
        </a:p>
      </dgm:t>
    </dgm:pt>
    <dgm:pt modelId="{FEE409ED-DA70-2548-8FE2-E21AAAC29C11}" type="parTrans" cxnId="{DF6DCC19-227D-8543-8ED1-71BC4C2DCEBF}">
      <dgm:prSet/>
      <dgm:spPr/>
      <dgm:t>
        <a:bodyPr/>
        <a:lstStyle/>
        <a:p>
          <a:endParaRPr lang="en-US">
            <a:latin typeface="Avenir Book" panose="02000503020000020003" pitchFamily="2" charset="0"/>
          </a:endParaRPr>
        </a:p>
      </dgm:t>
    </dgm:pt>
    <dgm:pt modelId="{AC53A93A-2070-784B-AD62-17E66329DC3B}" type="sibTrans" cxnId="{DF6DCC19-227D-8543-8ED1-71BC4C2DCEBF}">
      <dgm:prSet/>
      <dgm:spPr/>
      <dgm:t>
        <a:bodyPr/>
        <a:lstStyle/>
        <a:p>
          <a:endParaRPr lang="en-US">
            <a:latin typeface="Avenir Book" panose="02000503020000020003" pitchFamily="2" charset="0"/>
          </a:endParaRPr>
        </a:p>
      </dgm:t>
    </dgm:pt>
    <dgm:pt modelId="{28F00555-B74F-BE44-B63E-1D27885A182B}">
      <dgm:prSet phldrT="[Text]"/>
      <dgm:spPr>
        <a:solidFill>
          <a:schemeClr val="accent6"/>
        </a:solidFill>
        <a:ln>
          <a:solidFill>
            <a:schemeClr val="accent6"/>
          </a:solidFill>
        </a:ln>
      </dgm:spPr>
      <dgm:t>
        <a:bodyPr/>
        <a:lstStyle/>
        <a:p>
          <a:r>
            <a:rPr lang="en-US" b="0" i="0" dirty="0">
              <a:latin typeface="Tahoma" panose="020B0604030504040204" pitchFamily="34" charset="0"/>
              <a:ea typeface="Tahoma" panose="020B0604030504040204" pitchFamily="34" charset="0"/>
              <a:cs typeface="Tahoma" panose="020B0604030504040204" pitchFamily="34" charset="0"/>
            </a:rPr>
            <a:t>EDUCATION, TRAINING, AND CREDENTIAL PROVIDERS</a:t>
          </a:r>
        </a:p>
      </dgm:t>
    </dgm:pt>
    <dgm:pt modelId="{F04A761D-EB25-9848-B46A-A83EFF4D2E61}" type="parTrans" cxnId="{836B400D-6E0C-0444-BE21-90EE0F3ECDB6}">
      <dgm:prSet/>
      <dgm:spPr/>
      <dgm:t>
        <a:bodyPr/>
        <a:lstStyle/>
        <a:p>
          <a:endParaRPr lang="en-US">
            <a:latin typeface="Avenir Book" panose="02000503020000020003" pitchFamily="2" charset="0"/>
          </a:endParaRPr>
        </a:p>
      </dgm:t>
    </dgm:pt>
    <dgm:pt modelId="{F45C7E57-91FC-F041-8C2A-E0D9CC9E7A3C}" type="sibTrans" cxnId="{836B400D-6E0C-0444-BE21-90EE0F3ECDB6}">
      <dgm:prSet/>
      <dgm:spPr/>
      <dgm:t>
        <a:bodyPr/>
        <a:lstStyle/>
        <a:p>
          <a:endParaRPr lang="en-US">
            <a:latin typeface="Avenir Book" panose="02000503020000020003" pitchFamily="2" charset="0"/>
          </a:endParaRPr>
        </a:p>
      </dgm:t>
    </dgm:pt>
    <dgm:pt modelId="{0227313A-86AE-A84B-906B-D0548B7282DD}">
      <dgm:prSet phldrT="[Text]" custT="1"/>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Job-Seekers</a:t>
          </a:r>
        </a:p>
      </dgm:t>
    </dgm:pt>
    <dgm:pt modelId="{E7A9714B-2C9A-D84C-8EFC-EB5C14B34EB4}" type="parTrans" cxnId="{3AC3CE8C-A564-AD4B-8FEF-A69507F1B88F}">
      <dgm:prSet/>
      <dgm:spPr/>
      <dgm:t>
        <a:bodyPr/>
        <a:lstStyle/>
        <a:p>
          <a:endParaRPr lang="en-US">
            <a:latin typeface="Avenir Book" panose="02000503020000020003" pitchFamily="2" charset="0"/>
          </a:endParaRPr>
        </a:p>
      </dgm:t>
    </dgm:pt>
    <dgm:pt modelId="{87FFE747-B1E5-C142-9495-5896C719FC63}" type="sibTrans" cxnId="{3AC3CE8C-A564-AD4B-8FEF-A69507F1B88F}">
      <dgm:prSet/>
      <dgm:spPr/>
      <dgm:t>
        <a:bodyPr/>
        <a:lstStyle/>
        <a:p>
          <a:endParaRPr lang="en-US">
            <a:latin typeface="Avenir Book" panose="02000503020000020003" pitchFamily="2" charset="0"/>
          </a:endParaRPr>
        </a:p>
      </dgm:t>
    </dgm:pt>
    <dgm:pt modelId="{E2179D35-4D12-F04D-83A8-A49E6AE87F0D}">
      <dgm:prSet phldrT="[Text]" custT="1"/>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Employees</a:t>
          </a:r>
        </a:p>
      </dgm:t>
    </dgm:pt>
    <dgm:pt modelId="{8E6F222D-EAD8-B748-A566-0014ECABC919}" type="parTrans" cxnId="{BF6E5308-4588-7E4F-A8D3-B617075EC4D0}">
      <dgm:prSet/>
      <dgm:spPr/>
      <dgm:t>
        <a:bodyPr/>
        <a:lstStyle/>
        <a:p>
          <a:endParaRPr lang="en-US">
            <a:latin typeface="Avenir Book" panose="02000503020000020003" pitchFamily="2" charset="0"/>
          </a:endParaRPr>
        </a:p>
      </dgm:t>
    </dgm:pt>
    <dgm:pt modelId="{78486D8A-962B-4B4E-AC0E-272E61231700}" type="sibTrans" cxnId="{BF6E5308-4588-7E4F-A8D3-B617075EC4D0}">
      <dgm:prSet/>
      <dgm:spPr/>
      <dgm:t>
        <a:bodyPr/>
        <a:lstStyle/>
        <a:p>
          <a:endParaRPr lang="en-US">
            <a:latin typeface="Avenir Book" panose="02000503020000020003" pitchFamily="2" charset="0"/>
          </a:endParaRPr>
        </a:p>
      </dgm:t>
    </dgm:pt>
    <dgm:pt modelId="{1DAE534B-1D4E-6040-AB0F-744D7466C5D3}">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Human Resources</a:t>
          </a:r>
        </a:p>
      </dgm:t>
    </dgm:pt>
    <dgm:pt modelId="{6CD98E76-832F-4A41-BE7A-D67122D69488}" type="parTrans" cxnId="{D7084829-C061-A640-80CF-B20FA6D04DD4}">
      <dgm:prSet/>
      <dgm:spPr/>
      <dgm:t>
        <a:bodyPr/>
        <a:lstStyle/>
        <a:p>
          <a:endParaRPr lang="en-US">
            <a:latin typeface="Avenir Book" panose="02000503020000020003" pitchFamily="2" charset="0"/>
          </a:endParaRPr>
        </a:p>
      </dgm:t>
    </dgm:pt>
    <dgm:pt modelId="{0CF1EF2D-486A-CF4C-9C85-0EBD9E53A53F}" type="sibTrans" cxnId="{D7084829-C061-A640-80CF-B20FA6D04DD4}">
      <dgm:prSet/>
      <dgm:spPr/>
      <dgm:t>
        <a:bodyPr/>
        <a:lstStyle/>
        <a:p>
          <a:endParaRPr lang="en-US">
            <a:latin typeface="Avenir Book" panose="02000503020000020003" pitchFamily="2" charset="0"/>
          </a:endParaRPr>
        </a:p>
      </dgm:t>
    </dgm:pt>
    <dgm:pt modelId="{A1B0B139-BBE8-784D-A209-E0E091118B94}">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Hiring Managers</a:t>
          </a:r>
        </a:p>
      </dgm:t>
    </dgm:pt>
    <dgm:pt modelId="{20CA4FBC-E45E-5E45-B6C4-7602D4C1FE4E}" type="parTrans" cxnId="{6B746B0C-182E-5348-866F-481DA0EC2E54}">
      <dgm:prSet/>
      <dgm:spPr/>
      <dgm:t>
        <a:bodyPr/>
        <a:lstStyle/>
        <a:p>
          <a:endParaRPr lang="en-US">
            <a:latin typeface="Avenir Book" panose="02000503020000020003" pitchFamily="2" charset="0"/>
          </a:endParaRPr>
        </a:p>
      </dgm:t>
    </dgm:pt>
    <dgm:pt modelId="{A216AB8A-0D42-9D46-BD25-30DC4BEC7E7A}" type="sibTrans" cxnId="{6B746B0C-182E-5348-866F-481DA0EC2E54}">
      <dgm:prSet/>
      <dgm:spPr/>
      <dgm:t>
        <a:bodyPr/>
        <a:lstStyle/>
        <a:p>
          <a:endParaRPr lang="en-US">
            <a:latin typeface="Avenir Book" panose="02000503020000020003" pitchFamily="2" charset="0"/>
          </a:endParaRPr>
        </a:p>
      </dgm:t>
    </dgm:pt>
    <dgm:pt modelId="{F1C23545-EA67-C243-88AE-B5BB4CA0CC1C}">
      <dgm:prSet phldrT="[Text]" custT="1"/>
      <dgm:spPr>
        <a:ln>
          <a:solidFill>
            <a:srgbClr val="4BACC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Other SME’s</a:t>
          </a:r>
        </a:p>
      </dgm:t>
    </dgm:pt>
    <dgm:pt modelId="{F0C0420B-083D-7D42-9AFE-66C3D662E932}" type="parTrans" cxnId="{76BBB89A-3646-6B46-B808-472000A4D005}">
      <dgm:prSet/>
      <dgm:spPr/>
      <dgm:t>
        <a:bodyPr/>
        <a:lstStyle/>
        <a:p>
          <a:endParaRPr lang="en-US">
            <a:latin typeface="Avenir Book" panose="02000503020000020003" pitchFamily="2" charset="0"/>
          </a:endParaRPr>
        </a:p>
      </dgm:t>
    </dgm:pt>
    <dgm:pt modelId="{81DCAE9B-7C74-304B-B5AD-3E5449BE2C22}" type="sibTrans" cxnId="{76BBB89A-3646-6B46-B808-472000A4D005}">
      <dgm:prSet/>
      <dgm:spPr/>
      <dgm:t>
        <a:bodyPr/>
        <a:lstStyle/>
        <a:p>
          <a:endParaRPr lang="en-US">
            <a:latin typeface="Avenir Book" panose="02000503020000020003" pitchFamily="2" charset="0"/>
          </a:endParaRPr>
        </a:p>
      </dgm:t>
    </dgm:pt>
    <dgm:pt modelId="{72600312-F141-A34D-BA52-A83B9F871062}">
      <dgm:prSet phldrT="[Text]" custT="1"/>
      <dgm:spPr>
        <a:ln>
          <a:solidFill>
            <a:schemeClr val="accent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Learning Pathways</a:t>
          </a:r>
        </a:p>
      </dgm:t>
    </dgm:pt>
    <dgm:pt modelId="{6604E8B4-E9B4-4945-8F15-81D6D4896419}" type="parTrans" cxnId="{AA2428D7-3730-4C47-8DB3-264590A168CA}">
      <dgm:prSet/>
      <dgm:spPr/>
      <dgm:t>
        <a:bodyPr/>
        <a:lstStyle/>
        <a:p>
          <a:endParaRPr lang="en-US">
            <a:latin typeface="Avenir Book" panose="02000503020000020003" pitchFamily="2" charset="0"/>
          </a:endParaRPr>
        </a:p>
      </dgm:t>
    </dgm:pt>
    <dgm:pt modelId="{7382C253-14A4-C743-A995-BCCE3B18AD0D}" type="sibTrans" cxnId="{AA2428D7-3730-4C47-8DB3-264590A168CA}">
      <dgm:prSet/>
      <dgm:spPr/>
      <dgm:t>
        <a:bodyPr/>
        <a:lstStyle/>
        <a:p>
          <a:endParaRPr lang="en-US">
            <a:latin typeface="Avenir Book" panose="02000503020000020003" pitchFamily="2" charset="0"/>
          </a:endParaRPr>
        </a:p>
      </dgm:t>
    </dgm:pt>
    <dgm:pt modelId="{36467437-CC8F-2446-A10C-92DEE1B6EBF8}">
      <dgm:prSet phldrT="[Text]" custT="1"/>
      <dgm:spPr>
        <a:ln>
          <a:solidFill>
            <a:schemeClr val="accent6"/>
          </a:solidFill>
        </a:ln>
      </dgm:spPr>
      <dgm:t>
        <a:bodyPr anchor="ctr" anchorCtr="0"/>
        <a:lstStyle/>
        <a:p>
          <a:pPr>
            <a:buClr>
              <a:schemeClr val="tx1">
                <a:lumMod val="75000"/>
                <a:lumOff val="25000"/>
              </a:schemeClr>
            </a:buClr>
          </a:pPr>
          <a:r>
            <a:rPr lang="en-US" sz="2000" dirty="0">
              <a:solidFill>
                <a:schemeClr val="tx1">
                  <a:lumMod val="85000"/>
                  <a:lumOff val="15000"/>
                </a:schemeClr>
              </a:solidFill>
              <a:latin typeface="Calibri" panose="020F0502020204030204" pitchFamily="34" charset="0"/>
              <a:cs typeface="Calibri" panose="020F0502020204030204" pitchFamily="34" charset="0"/>
            </a:rPr>
            <a:t>Credentials</a:t>
          </a:r>
        </a:p>
      </dgm:t>
    </dgm:pt>
    <dgm:pt modelId="{DA2517E4-C2E8-4849-A2A5-97264207F2EA}" type="parTrans" cxnId="{BD13E32A-8344-4F42-8CB0-DF10A35E4F73}">
      <dgm:prSet/>
      <dgm:spPr/>
      <dgm:t>
        <a:bodyPr/>
        <a:lstStyle/>
        <a:p>
          <a:endParaRPr lang="en-US">
            <a:latin typeface="Avenir Book" panose="02000503020000020003" pitchFamily="2" charset="0"/>
          </a:endParaRPr>
        </a:p>
      </dgm:t>
    </dgm:pt>
    <dgm:pt modelId="{D1479D1A-0CE4-284A-A9FE-A791EEE7DBCC}" type="sibTrans" cxnId="{BD13E32A-8344-4F42-8CB0-DF10A35E4F73}">
      <dgm:prSet/>
      <dgm:spPr/>
      <dgm:t>
        <a:bodyPr/>
        <a:lstStyle/>
        <a:p>
          <a:endParaRPr lang="en-US">
            <a:latin typeface="Avenir Book" panose="02000503020000020003" pitchFamily="2" charset="0"/>
          </a:endParaRPr>
        </a:p>
      </dgm:t>
    </dgm:pt>
    <dgm:pt modelId="{7EA3F652-754C-6A42-85CE-273DAE6FBC64}" type="pres">
      <dgm:prSet presAssocID="{DA4A5F13-6CD5-6448-A37D-15F1F1B84E02}" presName="diagram" presStyleCnt="0">
        <dgm:presLayoutVars>
          <dgm:dir/>
          <dgm:animLvl val="lvl"/>
          <dgm:resizeHandles val="exact"/>
        </dgm:presLayoutVars>
      </dgm:prSet>
      <dgm:spPr/>
    </dgm:pt>
    <dgm:pt modelId="{6B02B2E1-5014-0044-B066-446CC7DD646E}" type="pres">
      <dgm:prSet presAssocID="{27418E30-4350-084A-BA1C-38B20B9F95A5}" presName="compNode" presStyleCnt="0"/>
      <dgm:spPr/>
    </dgm:pt>
    <dgm:pt modelId="{D6F7613C-66C4-DA49-AA2E-A0910A87FF66}" type="pres">
      <dgm:prSet presAssocID="{27418E30-4350-084A-BA1C-38B20B9F95A5}" presName="childRect" presStyleLbl="bgAcc1" presStyleIdx="0" presStyleCnt="3">
        <dgm:presLayoutVars>
          <dgm:bulletEnabled val="1"/>
        </dgm:presLayoutVars>
      </dgm:prSet>
      <dgm:spPr/>
    </dgm:pt>
    <dgm:pt modelId="{1B2B6B41-5493-C04B-BE4D-6C3DE04D5C08}" type="pres">
      <dgm:prSet presAssocID="{27418E30-4350-084A-BA1C-38B20B9F95A5}" presName="parentText" presStyleLbl="node1" presStyleIdx="0" presStyleCnt="0">
        <dgm:presLayoutVars>
          <dgm:chMax val="0"/>
          <dgm:bulletEnabled val="1"/>
        </dgm:presLayoutVars>
      </dgm:prSet>
      <dgm:spPr/>
    </dgm:pt>
    <dgm:pt modelId="{3A30E080-08B3-884F-B10D-365083A002B3}" type="pres">
      <dgm:prSet presAssocID="{27418E30-4350-084A-BA1C-38B20B9F95A5}" presName="parentRect" presStyleLbl="alignNode1" presStyleIdx="0" presStyleCnt="3" custLinFactNeighborX="-2965" custLinFactNeighborY="142"/>
      <dgm:spPr/>
    </dgm:pt>
    <dgm:pt modelId="{F172F54A-EA86-224B-AD57-BCB02E3639AE}" type="pres">
      <dgm:prSet presAssocID="{27418E30-4350-084A-BA1C-38B20B9F95A5}"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dgm:spPr>
    </dgm:pt>
    <dgm:pt modelId="{266DEE86-B303-CA40-8CF0-C5EDF545817E}" type="pres">
      <dgm:prSet presAssocID="{55CBE591-D239-8E4B-B36D-38733613810B}" presName="sibTrans" presStyleLbl="sibTrans2D1" presStyleIdx="0" presStyleCnt="0"/>
      <dgm:spPr/>
    </dgm:pt>
    <dgm:pt modelId="{3A25CD51-69A6-6F40-8E07-8B57808C9BD0}" type="pres">
      <dgm:prSet presAssocID="{24593698-5046-7547-8336-AC329F38E0AF}" presName="compNode" presStyleCnt="0"/>
      <dgm:spPr/>
    </dgm:pt>
    <dgm:pt modelId="{E8B706A9-1A39-854B-A74F-C14D07C0584D}" type="pres">
      <dgm:prSet presAssocID="{24593698-5046-7547-8336-AC329F38E0AF}" presName="childRect" presStyleLbl="bgAcc1" presStyleIdx="1" presStyleCnt="3">
        <dgm:presLayoutVars>
          <dgm:bulletEnabled val="1"/>
        </dgm:presLayoutVars>
      </dgm:prSet>
      <dgm:spPr/>
    </dgm:pt>
    <dgm:pt modelId="{8C7401AF-5640-D844-8573-D71EAD4D9BBB}" type="pres">
      <dgm:prSet presAssocID="{24593698-5046-7547-8336-AC329F38E0AF}" presName="parentText" presStyleLbl="node1" presStyleIdx="0" presStyleCnt="0">
        <dgm:presLayoutVars>
          <dgm:chMax val="0"/>
          <dgm:bulletEnabled val="1"/>
        </dgm:presLayoutVars>
      </dgm:prSet>
      <dgm:spPr/>
    </dgm:pt>
    <dgm:pt modelId="{38D42C07-79AB-3D47-815B-5BF4832FC3F9}" type="pres">
      <dgm:prSet presAssocID="{24593698-5046-7547-8336-AC329F38E0AF}" presName="parentRect" presStyleLbl="alignNode1" presStyleIdx="1" presStyleCnt="3"/>
      <dgm:spPr/>
    </dgm:pt>
    <dgm:pt modelId="{0C5279AA-30D2-9047-AD3F-2F1EE4B139E9}" type="pres">
      <dgm:prSet presAssocID="{24593698-5046-7547-8336-AC329F38E0AF}"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0D5A9A3-4DDB-9F4D-B48E-17868B2E90D9}" type="pres">
      <dgm:prSet presAssocID="{1239F5CB-CC1F-4B48-A34E-BFB8CCFDF6EB}" presName="sibTrans" presStyleLbl="sibTrans2D1" presStyleIdx="0" presStyleCnt="0"/>
      <dgm:spPr/>
    </dgm:pt>
    <dgm:pt modelId="{F0C61196-3188-2442-8C88-E7530C0A07EE}" type="pres">
      <dgm:prSet presAssocID="{28F00555-B74F-BE44-B63E-1D27885A182B}" presName="compNode" presStyleCnt="0"/>
      <dgm:spPr/>
    </dgm:pt>
    <dgm:pt modelId="{726F0EDF-E584-EA4E-B8A1-A0C9FA545E61}" type="pres">
      <dgm:prSet presAssocID="{28F00555-B74F-BE44-B63E-1D27885A182B}" presName="childRect" presStyleLbl="bgAcc1" presStyleIdx="2" presStyleCnt="3">
        <dgm:presLayoutVars>
          <dgm:bulletEnabled val="1"/>
        </dgm:presLayoutVars>
      </dgm:prSet>
      <dgm:spPr/>
    </dgm:pt>
    <dgm:pt modelId="{7EC235D4-7A74-694F-B72B-72E0B94E0BEE}" type="pres">
      <dgm:prSet presAssocID="{28F00555-B74F-BE44-B63E-1D27885A182B}" presName="parentText" presStyleLbl="node1" presStyleIdx="0" presStyleCnt="0">
        <dgm:presLayoutVars>
          <dgm:chMax val="0"/>
          <dgm:bulletEnabled val="1"/>
        </dgm:presLayoutVars>
      </dgm:prSet>
      <dgm:spPr/>
    </dgm:pt>
    <dgm:pt modelId="{EE37A7F3-9897-AF4B-854B-A87D50DC808B}" type="pres">
      <dgm:prSet presAssocID="{28F00555-B74F-BE44-B63E-1D27885A182B}" presName="parentRect" presStyleLbl="alignNode1" presStyleIdx="2" presStyleCnt="3"/>
      <dgm:spPr/>
    </dgm:pt>
    <dgm:pt modelId="{849B8EEA-E850-1745-A66B-C2B76FDBF675}" type="pres">
      <dgm:prSet presAssocID="{28F00555-B74F-BE44-B63E-1D27885A182B}" presName="adorn" presStyleLbl="fgAccFollowNode1" presStyleIdx="2" presStyleCnt="3"/>
      <dgm:spPr>
        <a:blipFill>
          <a:blip xmlns:r="http://schemas.openxmlformats.org/officeDocument/2006/relationships"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l="-17000" r="-17000"/>
          </a:stretch>
        </a:blipFill>
      </dgm:spPr>
    </dgm:pt>
  </dgm:ptLst>
  <dgm:cxnLst>
    <dgm:cxn modelId="{1A551800-3C4A-454A-A986-46FB5F53DC6D}" type="presOf" srcId="{24593698-5046-7547-8336-AC329F38E0AF}" destId="{8C7401AF-5640-D844-8573-D71EAD4D9BBB}" srcOrd="0" destOrd="0" presId="urn:microsoft.com/office/officeart/2005/8/layout/bList2"/>
    <dgm:cxn modelId="{4C336A01-D233-4F48-8652-DBBF874ED97B}" srcId="{27418E30-4350-084A-BA1C-38B20B9F95A5}" destId="{424D0BD9-9F93-0947-8733-CD1DCB5866BA}" srcOrd="0" destOrd="0" parTransId="{62CA3C46-3EA7-E849-A778-0BAD0648D127}" sibTransId="{0D845F7A-24ED-3346-9755-DF0192FE5E07}"/>
    <dgm:cxn modelId="{BF6E5308-4588-7E4F-A8D3-B617075EC4D0}" srcId="{24593698-5046-7547-8336-AC329F38E0AF}" destId="{E2179D35-4D12-F04D-83A8-A49E6AE87F0D}" srcOrd="2" destOrd="0" parTransId="{8E6F222D-EAD8-B748-A566-0014ECABC919}" sibTransId="{78486D8A-962B-4B4E-AC0E-272E61231700}"/>
    <dgm:cxn modelId="{6B746B0C-182E-5348-866F-481DA0EC2E54}" srcId="{27418E30-4350-084A-BA1C-38B20B9F95A5}" destId="{A1B0B139-BBE8-784D-A209-E0E091118B94}" srcOrd="2" destOrd="0" parTransId="{20CA4FBC-E45E-5E45-B6C4-7602D4C1FE4E}" sibTransId="{A216AB8A-0D42-9D46-BD25-30DC4BEC7E7A}"/>
    <dgm:cxn modelId="{836B400D-6E0C-0444-BE21-90EE0F3ECDB6}" srcId="{DA4A5F13-6CD5-6448-A37D-15F1F1B84E02}" destId="{28F00555-B74F-BE44-B63E-1D27885A182B}" srcOrd="2" destOrd="0" parTransId="{F04A761D-EB25-9848-B46A-A83EFF4D2E61}" sibTransId="{F45C7E57-91FC-F041-8C2A-E0D9CC9E7A3C}"/>
    <dgm:cxn modelId="{E003F212-A85F-E548-86D8-1BF7CA5EF52E}" type="presOf" srcId="{0227313A-86AE-A84B-906B-D0548B7282DD}" destId="{E8B706A9-1A39-854B-A74F-C14D07C0584D}" srcOrd="0" destOrd="1" presId="urn:microsoft.com/office/officeart/2005/8/layout/bList2"/>
    <dgm:cxn modelId="{DF6DCC19-227D-8543-8ED1-71BC4C2DCEBF}" srcId="{24593698-5046-7547-8336-AC329F38E0AF}" destId="{68C54983-65A7-3547-8ACA-12EB9D0B7AE8}" srcOrd="0" destOrd="0" parTransId="{FEE409ED-DA70-2548-8FE2-E21AAAC29C11}" sibTransId="{AC53A93A-2070-784B-AD62-17E66329DC3B}"/>
    <dgm:cxn modelId="{D7084829-C061-A640-80CF-B20FA6D04DD4}" srcId="{27418E30-4350-084A-BA1C-38B20B9F95A5}" destId="{1DAE534B-1D4E-6040-AB0F-744D7466C5D3}" srcOrd="1" destOrd="0" parTransId="{6CD98E76-832F-4A41-BE7A-D67122D69488}" sibTransId="{0CF1EF2D-486A-CF4C-9C85-0EBD9E53A53F}"/>
    <dgm:cxn modelId="{BADFA029-708E-B441-A21A-5B50EEA215AE}" type="presOf" srcId="{68C54983-65A7-3547-8ACA-12EB9D0B7AE8}" destId="{E8B706A9-1A39-854B-A74F-C14D07C0584D}" srcOrd="0" destOrd="0" presId="urn:microsoft.com/office/officeart/2005/8/layout/bList2"/>
    <dgm:cxn modelId="{BD13E32A-8344-4F42-8CB0-DF10A35E4F73}" srcId="{28F00555-B74F-BE44-B63E-1D27885A182B}" destId="{36467437-CC8F-2446-A10C-92DEE1B6EBF8}" srcOrd="1" destOrd="0" parTransId="{DA2517E4-C2E8-4849-A2A5-97264207F2EA}" sibTransId="{D1479D1A-0CE4-284A-A9FE-A791EEE7DBCC}"/>
    <dgm:cxn modelId="{F8486F33-ACE9-8D4C-AB47-1AD621D8EBB8}" type="presOf" srcId="{E2179D35-4D12-F04D-83A8-A49E6AE87F0D}" destId="{E8B706A9-1A39-854B-A74F-C14D07C0584D}" srcOrd="0" destOrd="2" presId="urn:microsoft.com/office/officeart/2005/8/layout/bList2"/>
    <dgm:cxn modelId="{287BA93E-F6AF-5448-9ECB-D80DC7DA8714}" type="presOf" srcId="{72600312-F141-A34D-BA52-A83B9F871062}" destId="{726F0EDF-E584-EA4E-B8A1-A0C9FA545E61}" srcOrd="0" destOrd="0" presId="urn:microsoft.com/office/officeart/2005/8/layout/bList2"/>
    <dgm:cxn modelId="{CEA8A83F-E437-9C4C-B007-9BC4A695E788}" type="presOf" srcId="{A1B0B139-BBE8-784D-A209-E0E091118B94}" destId="{D6F7613C-66C4-DA49-AA2E-A0910A87FF66}" srcOrd="0" destOrd="2" presId="urn:microsoft.com/office/officeart/2005/8/layout/bList2"/>
    <dgm:cxn modelId="{2E93AF4C-90B7-7E47-8A22-A663D0AC6EDE}" type="presOf" srcId="{55CBE591-D239-8E4B-B36D-38733613810B}" destId="{266DEE86-B303-CA40-8CF0-C5EDF545817E}" srcOrd="0" destOrd="0" presId="urn:microsoft.com/office/officeart/2005/8/layout/bList2"/>
    <dgm:cxn modelId="{6F69DD5A-72B5-D047-8B34-2E44B5159740}" type="presOf" srcId="{424D0BD9-9F93-0947-8733-CD1DCB5866BA}" destId="{D6F7613C-66C4-DA49-AA2E-A0910A87FF66}" srcOrd="0" destOrd="0" presId="urn:microsoft.com/office/officeart/2005/8/layout/bList2"/>
    <dgm:cxn modelId="{B9A63169-F552-3B43-AEAA-4BA9E2DE80AD}" type="presOf" srcId="{F1C23545-EA67-C243-88AE-B5BB4CA0CC1C}" destId="{D6F7613C-66C4-DA49-AA2E-A0910A87FF66}" srcOrd="0" destOrd="3" presId="urn:microsoft.com/office/officeart/2005/8/layout/bList2"/>
    <dgm:cxn modelId="{3AC3CE8C-A564-AD4B-8FEF-A69507F1B88F}" srcId="{24593698-5046-7547-8336-AC329F38E0AF}" destId="{0227313A-86AE-A84B-906B-D0548B7282DD}" srcOrd="1" destOrd="0" parTransId="{E7A9714B-2C9A-D84C-8EFC-EB5C14B34EB4}" sibTransId="{87FFE747-B1E5-C142-9495-5896C719FC63}"/>
    <dgm:cxn modelId="{3690D38C-30CF-9A48-8EA4-D97C94ACD96B}" type="presOf" srcId="{1DAE534B-1D4E-6040-AB0F-744D7466C5D3}" destId="{D6F7613C-66C4-DA49-AA2E-A0910A87FF66}" srcOrd="0" destOrd="1" presId="urn:microsoft.com/office/officeart/2005/8/layout/bList2"/>
    <dgm:cxn modelId="{51A7BF90-B4DD-A44F-8035-AFAE7F76B123}" type="presOf" srcId="{27418E30-4350-084A-BA1C-38B20B9F95A5}" destId="{3A30E080-08B3-884F-B10D-365083A002B3}" srcOrd="1" destOrd="0" presId="urn:microsoft.com/office/officeart/2005/8/layout/bList2"/>
    <dgm:cxn modelId="{E182D293-E0C0-FE4C-86EA-3793FA69F976}" type="presOf" srcId="{24593698-5046-7547-8336-AC329F38E0AF}" destId="{38D42C07-79AB-3D47-815B-5BF4832FC3F9}" srcOrd="1" destOrd="0" presId="urn:microsoft.com/office/officeart/2005/8/layout/bList2"/>
    <dgm:cxn modelId="{76BBB89A-3646-6B46-B808-472000A4D005}" srcId="{27418E30-4350-084A-BA1C-38B20B9F95A5}" destId="{F1C23545-EA67-C243-88AE-B5BB4CA0CC1C}" srcOrd="3" destOrd="0" parTransId="{F0C0420B-083D-7D42-9AFE-66C3D662E932}" sibTransId="{81DCAE9B-7C74-304B-B5AD-3E5449BE2C22}"/>
    <dgm:cxn modelId="{36D00C9C-B909-9243-878B-44E316217D73}" type="presOf" srcId="{36467437-CC8F-2446-A10C-92DEE1B6EBF8}" destId="{726F0EDF-E584-EA4E-B8A1-A0C9FA545E61}" srcOrd="0" destOrd="1" presId="urn:microsoft.com/office/officeart/2005/8/layout/bList2"/>
    <dgm:cxn modelId="{A15DBC9F-318A-3149-AD22-A2ECA1280A02}" type="presOf" srcId="{1239F5CB-CC1F-4B48-A34E-BFB8CCFDF6EB}" destId="{A0D5A9A3-4DDB-9F4D-B48E-17868B2E90D9}" srcOrd="0" destOrd="0" presId="urn:microsoft.com/office/officeart/2005/8/layout/bList2"/>
    <dgm:cxn modelId="{6A7495C4-6D95-924C-A339-531ADF9970E8}" srcId="{DA4A5F13-6CD5-6448-A37D-15F1F1B84E02}" destId="{24593698-5046-7547-8336-AC329F38E0AF}" srcOrd="1" destOrd="0" parTransId="{C1ECD76D-8BEF-8142-B1A2-635CBCB00DDD}" sibTransId="{1239F5CB-CC1F-4B48-A34E-BFB8CCFDF6EB}"/>
    <dgm:cxn modelId="{5FB4F2C7-E44D-9748-BF9F-2E91A3F551FC}" type="presOf" srcId="{28F00555-B74F-BE44-B63E-1D27885A182B}" destId="{EE37A7F3-9897-AF4B-854B-A87D50DC808B}" srcOrd="1" destOrd="0" presId="urn:microsoft.com/office/officeart/2005/8/layout/bList2"/>
    <dgm:cxn modelId="{FA77A4CD-323C-2F4D-985F-12C51049F020}" srcId="{DA4A5F13-6CD5-6448-A37D-15F1F1B84E02}" destId="{27418E30-4350-084A-BA1C-38B20B9F95A5}" srcOrd="0" destOrd="0" parTransId="{61B835C2-6F95-3C4C-9FC7-AD6CDDD694FA}" sibTransId="{55CBE591-D239-8E4B-B36D-38733613810B}"/>
    <dgm:cxn modelId="{AA2428D7-3730-4C47-8DB3-264590A168CA}" srcId="{28F00555-B74F-BE44-B63E-1D27885A182B}" destId="{72600312-F141-A34D-BA52-A83B9F871062}" srcOrd="0" destOrd="0" parTransId="{6604E8B4-E9B4-4945-8F15-81D6D4896419}" sibTransId="{7382C253-14A4-C743-A995-BCCE3B18AD0D}"/>
    <dgm:cxn modelId="{9A7E7CD7-DA08-EB44-B43F-21DF51C255A7}" type="presOf" srcId="{27418E30-4350-084A-BA1C-38B20B9F95A5}" destId="{1B2B6B41-5493-C04B-BE4D-6C3DE04D5C08}" srcOrd="0" destOrd="0" presId="urn:microsoft.com/office/officeart/2005/8/layout/bList2"/>
    <dgm:cxn modelId="{E8F9CBDB-6547-8F4B-B286-E64AAE665F1D}" type="presOf" srcId="{DA4A5F13-6CD5-6448-A37D-15F1F1B84E02}" destId="{7EA3F652-754C-6A42-85CE-273DAE6FBC64}" srcOrd="0" destOrd="0" presId="urn:microsoft.com/office/officeart/2005/8/layout/bList2"/>
    <dgm:cxn modelId="{22BE5EFD-883C-FD49-8C30-284121F9CF85}" type="presOf" srcId="{28F00555-B74F-BE44-B63E-1D27885A182B}" destId="{7EC235D4-7A74-694F-B72B-72E0B94E0BEE}" srcOrd="0" destOrd="0" presId="urn:microsoft.com/office/officeart/2005/8/layout/bList2"/>
    <dgm:cxn modelId="{76A1D0DA-25AC-0A4B-A24A-D4958762B9DD}" type="presParOf" srcId="{7EA3F652-754C-6A42-85CE-273DAE6FBC64}" destId="{6B02B2E1-5014-0044-B066-446CC7DD646E}" srcOrd="0" destOrd="0" presId="urn:microsoft.com/office/officeart/2005/8/layout/bList2"/>
    <dgm:cxn modelId="{D7F31CE1-CFD6-1243-BB45-A4DA56A596CA}" type="presParOf" srcId="{6B02B2E1-5014-0044-B066-446CC7DD646E}" destId="{D6F7613C-66C4-DA49-AA2E-A0910A87FF66}" srcOrd="0" destOrd="0" presId="urn:microsoft.com/office/officeart/2005/8/layout/bList2"/>
    <dgm:cxn modelId="{7AA2C12B-9C9B-0B42-976F-A5C20FC7B7D2}" type="presParOf" srcId="{6B02B2E1-5014-0044-B066-446CC7DD646E}" destId="{1B2B6B41-5493-C04B-BE4D-6C3DE04D5C08}" srcOrd="1" destOrd="0" presId="urn:microsoft.com/office/officeart/2005/8/layout/bList2"/>
    <dgm:cxn modelId="{E4181B45-BD42-C849-8F47-44E258DDA200}" type="presParOf" srcId="{6B02B2E1-5014-0044-B066-446CC7DD646E}" destId="{3A30E080-08B3-884F-B10D-365083A002B3}" srcOrd="2" destOrd="0" presId="urn:microsoft.com/office/officeart/2005/8/layout/bList2"/>
    <dgm:cxn modelId="{A360195A-C635-AF4D-A707-6C2171F4F841}" type="presParOf" srcId="{6B02B2E1-5014-0044-B066-446CC7DD646E}" destId="{F172F54A-EA86-224B-AD57-BCB02E3639AE}" srcOrd="3" destOrd="0" presId="urn:microsoft.com/office/officeart/2005/8/layout/bList2"/>
    <dgm:cxn modelId="{2E2614CA-4905-634E-AF91-9D278DE4CC00}" type="presParOf" srcId="{7EA3F652-754C-6A42-85CE-273DAE6FBC64}" destId="{266DEE86-B303-CA40-8CF0-C5EDF545817E}" srcOrd="1" destOrd="0" presId="urn:microsoft.com/office/officeart/2005/8/layout/bList2"/>
    <dgm:cxn modelId="{86DE9656-DBB9-E64E-A88C-2A32BAF7A560}" type="presParOf" srcId="{7EA3F652-754C-6A42-85CE-273DAE6FBC64}" destId="{3A25CD51-69A6-6F40-8E07-8B57808C9BD0}" srcOrd="2" destOrd="0" presId="urn:microsoft.com/office/officeart/2005/8/layout/bList2"/>
    <dgm:cxn modelId="{E1C59E3C-E73B-6F4C-9BCD-5BB9BF150771}" type="presParOf" srcId="{3A25CD51-69A6-6F40-8E07-8B57808C9BD0}" destId="{E8B706A9-1A39-854B-A74F-C14D07C0584D}" srcOrd="0" destOrd="0" presId="urn:microsoft.com/office/officeart/2005/8/layout/bList2"/>
    <dgm:cxn modelId="{75DD6695-C6D3-F146-9024-4A21548B4313}" type="presParOf" srcId="{3A25CD51-69A6-6F40-8E07-8B57808C9BD0}" destId="{8C7401AF-5640-D844-8573-D71EAD4D9BBB}" srcOrd="1" destOrd="0" presId="urn:microsoft.com/office/officeart/2005/8/layout/bList2"/>
    <dgm:cxn modelId="{81FBE21D-42F6-2048-8295-CFA6A979C7AE}" type="presParOf" srcId="{3A25CD51-69A6-6F40-8E07-8B57808C9BD0}" destId="{38D42C07-79AB-3D47-815B-5BF4832FC3F9}" srcOrd="2" destOrd="0" presId="urn:microsoft.com/office/officeart/2005/8/layout/bList2"/>
    <dgm:cxn modelId="{D37BB4EC-F2D8-2F47-93D0-B7967618BE6F}" type="presParOf" srcId="{3A25CD51-69A6-6F40-8E07-8B57808C9BD0}" destId="{0C5279AA-30D2-9047-AD3F-2F1EE4B139E9}" srcOrd="3" destOrd="0" presId="urn:microsoft.com/office/officeart/2005/8/layout/bList2"/>
    <dgm:cxn modelId="{931FCA96-9076-5341-827C-23B3FC23E20A}" type="presParOf" srcId="{7EA3F652-754C-6A42-85CE-273DAE6FBC64}" destId="{A0D5A9A3-4DDB-9F4D-B48E-17868B2E90D9}" srcOrd="3" destOrd="0" presId="urn:microsoft.com/office/officeart/2005/8/layout/bList2"/>
    <dgm:cxn modelId="{B07E78BA-28F3-9A4C-83DA-D07F639F2410}" type="presParOf" srcId="{7EA3F652-754C-6A42-85CE-273DAE6FBC64}" destId="{F0C61196-3188-2442-8C88-E7530C0A07EE}" srcOrd="4" destOrd="0" presId="urn:microsoft.com/office/officeart/2005/8/layout/bList2"/>
    <dgm:cxn modelId="{58B38031-A81A-004E-A43D-ADAAD7B56610}" type="presParOf" srcId="{F0C61196-3188-2442-8C88-E7530C0A07EE}" destId="{726F0EDF-E584-EA4E-B8A1-A0C9FA545E61}" srcOrd="0" destOrd="0" presId="urn:microsoft.com/office/officeart/2005/8/layout/bList2"/>
    <dgm:cxn modelId="{DA17AF24-A44C-794D-A892-0D2243ADDC36}" type="presParOf" srcId="{F0C61196-3188-2442-8C88-E7530C0A07EE}" destId="{7EC235D4-7A74-694F-B72B-72E0B94E0BEE}" srcOrd="1" destOrd="0" presId="urn:microsoft.com/office/officeart/2005/8/layout/bList2"/>
    <dgm:cxn modelId="{6870054D-6226-394B-B299-AB5F4A14BE6F}" type="presParOf" srcId="{F0C61196-3188-2442-8C88-E7530C0A07EE}" destId="{EE37A7F3-9897-AF4B-854B-A87D50DC808B}" srcOrd="2" destOrd="0" presId="urn:microsoft.com/office/officeart/2005/8/layout/bList2"/>
    <dgm:cxn modelId="{C5A199DF-8441-1243-AFC2-2C585D4C9AD9}" type="presParOf" srcId="{F0C61196-3188-2442-8C88-E7530C0A07EE}" destId="{849B8EEA-E850-1745-A66B-C2B76FDBF67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5C1F7-1805-8744-9F87-0FAE31052746}" type="doc">
      <dgm:prSet loTypeId="urn:microsoft.com/office/officeart/2008/layout/HexagonCluster" loCatId="relationship" qsTypeId="urn:microsoft.com/office/officeart/2005/8/quickstyle/simple1" qsCatId="simple" csTypeId="urn:microsoft.com/office/officeart/2005/8/colors/accent1_4" csCatId="accent1" phldr="1"/>
      <dgm:spPr/>
      <dgm:t>
        <a:bodyPr/>
        <a:lstStyle/>
        <a:p>
          <a:endParaRPr lang="en-US"/>
        </a:p>
      </dgm:t>
    </dgm:pt>
    <dgm:pt modelId="{B0D4C756-9EE5-AE46-AD76-BD21F7A23503}">
      <dgm:prSet phldrT="[Text]" custT="1"/>
      <dgm:spPr>
        <a:solidFill>
          <a:schemeClr val="tx2">
            <a:lumMod val="75000"/>
          </a:schemeClr>
        </a:solidFill>
        <a:ln>
          <a:solidFill>
            <a:schemeClr val="tx2">
              <a:lumMod val="75000"/>
            </a:schemeClr>
          </a:solidFill>
        </a:ln>
        <a:effectLst>
          <a:outerShdw blurRad="50800" dist="38100" dir="2700000" algn="tl" rotWithShape="0">
            <a:prstClr val="black">
              <a:alpha val="40000"/>
            </a:prstClr>
          </a:outerShdw>
        </a:effectLst>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TEAMS</a:t>
          </a:r>
        </a:p>
      </dgm:t>
    </dgm:pt>
    <dgm:pt modelId="{057245A8-C811-7A48-AA1D-435CFF685360}" type="parTrans" cxnId="{58C16514-0F38-6748-BEDB-F254B2711DEA}">
      <dgm:prSet/>
      <dgm:spPr/>
      <dgm:t>
        <a:bodyPr/>
        <a:lstStyle/>
        <a:p>
          <a:endParaRPr lang="en-US"/>
        </a:p>
      </dgm:t>
    </dgm:pt>
    <dgm:pt modelId="{112A0C5C-9B21-7D46-9910-709D87594859}" type="sibTrans" cxnId="{58C16514-0F38-6748-BEDB-F254B2711DE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effectLst>
          <a:outerShdw blurRad="50800" dist="38100" dir="2700000" algn="tl" rotWithShape="0">
            <a:prstClr val="black">
              <a:alpha val="40000"/>
            </a:prstClr>
          </a:outerShdw>
        </a:effectLst>
      </dgm:spPr>
      <dgm:t>
        <a:bodyPr/>
        <a:lstStyle/>
        <a:p>
          <a:endParaRPr lang="en-US"/>
        </a:p>
      </dgm:t>
    </dgm:pt>
    <dgm:pt modelId="{DC1F56AB-7360-EB4D-8E18-2AC7A0CBF545}">
      <dgm:prSet phldrT="[Text]" custT="1"/>
      <dgm:spPr>
        <a:solidFill>
          <a:srgbClr val="0070C0"/>
        </a:solidFill>
        <a:effectLst>
          <a:outerShdw blurRad="50800" dist="38100" dir="2700000" algn="tl" rotWithShape="0">
            <a:prstClr val="black">
              <a:alpha val="40000"/>
            </a:prstClr>
          </a:outerShdw>
        </a:effectLst>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COMPE-</a:t>
          </a:r>
          <a:br>
            <a:rPr lang="en-US" sz="24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TENCIES</a:t>
          </a:r>
        </a:p>
      </dgm:t>
    </dgm:pt>
    <dgm:pt modelId="{3C70F4E8-01D8-C94B-A251-637CA112F862}" type="parTrans" cxnId="{D56362FB-E8E8-974B-A684-D83BCCA60BD9}">
      <dgm:prSet/>
      <dgm:spPr/>
      <dgm:t>
        <a:bodyPr/>
        <a:lstStyle/>
        <a:p>
          <a:endParaRPr lang="en-US"/>
        </a:p>
      </dgm:t>
    </dgm:pt>
    <dgm:pt modelId="{9E1A3F61-C6E1-A044-B01D-13A4FD6B026F}" type="sibTrans" cxnId="{D56362FB-E8E8-974B-A684-D83BCCA60BD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a:solidFill>
            <a:srgbClr val="0070C0"/>
          </a:solidFill>
        </a:ln>
        <a:effectLst>
          <a:outerShdw blurRad="50800" dist="38100" dir="2700000" algn="tl" rotWithShape="0">
            <a:prstClr val="black">
              <a:alpha val="40000"/>
            </a:prstClr>
          </a:outerShdw>
        </a:effectLst>
      </dgm:spPr>
      <dgm:t>
        <a:bodyPr/>
        <a:lstStyle/>
        <a:p>
          <a:endParaRPr lang="en-US"/>
        </a:p>
      </dgm:t>
    </dgm:pt>
    <dgm:pt modelId="{DBC35FD6-E2AC-4F4C-9D0C-F4FE0BAD2BC2}">
      <dgm:prSet phldrT="[Text]" custT="1"/>
      <dgm:spPr>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WORK ROLES</a:t>
          </a:r>
        </a:p>
      </dgm:t>
    </dgm:pt>
    <dgm:pt modelId="{56230265-5A9F-CE43-B940-17547406DC84}" type="parTrans" cxnId="{0930E636-BCE6-DC48-8289-607AB87D7A17}">
      <dgm:prSet/>
      <dgm:spPr/>
      <dgm:t>
        <a:bodyPr/>
        <a:lstStyle/>
        <a:p>
          <a:endParaRPr lang="en-US"/>
        </a:p>
      </dgm:t>
    </dgm:pt>
    <dgm:pt modelId="{D5EA543D-D027-2947-9407-77C4B1DE4B1D}" type="sibTrans" cxnId="{0930E636-BCE6-DC48-8289-607AB87D7A1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a:solidFill>
            <a:schemeClr val="accent6">
              <a:lumMod val="75000"/>
            </a:schemeClr>
          </a:solidFill>
        </a:ln>
        <a:effectLst>
          <a:outerShdw blurRad="50800" dist="38100" dir="2700000" algn="tl" rotWithShape="0">
            <a:prstClr val="black">
              <a:alpha val="40000"/>
            </a:prstClr>
          </a:outerShdw>
        </a:effectLst>
      </dgm:spPr>
      <dgm:t>
        <a:bodyPr/>
        <a:lstStyle/>
        <a:p>
          <a:endParaRPr lang="en-US"/>
        </a:p>
      </dgm:t>
    </dgm:pt>
    <dgm:pt modelId="{0DD96531-1CF4-FC48-8659-84E630E2A2D3}" type="pres">
      <dgm:prSet presAssocID="{5B65C1F7-1805-8744-9F87-0FAE31052746}" presName="Name0" presStyleCnt="0">
        <dgm:presLayoutVars>
          <dgm:chMax val="21"/>
          <dgm:chPref val="21"/>
        </dgm:presLayoutVars>
      </dgm:prSet>
      <dgm:spPr/>
    </dgm:pt>
    <dgm:pt modelId="{7FAF1812-FF4C-2C44-AFA7-20AEDDC7CAEB}" type="pres">
      <dgm:prSet presAssocID="{B0D4C756-9EE5-AE46-AD76-BD21F7A23503}" presName="text1" presStyleCnt="0"/>
      <dgm:spPr/>
    </dgm:pt>
    <dgm:pt modelId="{E844808C-F057-F347-8220-42770BB36C2B}" type="pres">
      <dgm:prSet presAssocID="{B0D4C756-9EE5-AE46-AD76-BD21F7A23503}" presName="textRepeatNode" presStyleLbl="alignNode1" presStyleIdx="0" presStyleCnt="3">
        <dgm:presLayoutVars>
          <dgm:chMax val="0"/>
          <dgm:chPref val="0"/>
          <dgm:bulletEnabled val="1"/>
        </dgm:presLayoutVars>
      </dgm:prSet>
      <dgm:spPr/>
    </dgm:pt>
    <dgm:pt modelId="{3908968B-01E7-8D40-9BD0-37080275A8B3}" type="pres">
      <dgm:prSet presAssocID="{B0D4C756-9EE5-AE46-AD76-BD21F7A23503}" presName="textaccent1" presStyleCnt="0"/>
      <dgm:spPr/>
    </dgm:pt>
    <dgm:pt modelId="{EA50FD86-9440-644F-8E0D-7B3B1A74B461}" type="pres">
      <dgm:prSet presAssocID="{B0D4C756-9EE5-AE46-AD76-BD21F7A23503}" presName="accentRepeatNode" presStyleLbl="solidAlignAcc1" presStyleIdx="0" presStyleCnt="6"/>
      <dgm:spPr/>
    </dgm:pt>
    <dgm:pt modelId="{D4ACF4AC-6805-1547-8F87-C1F05C372F99}" type="pres">
      <dgm:prSet presAssocID="{112A0C5C-9B21-7D46-9910-709D87594859}" presName="image1" presStyleCnt="0"/>
      <dgm:spPr/>
    </dgm:pt>
    <dgm:pt modelId="{48A864EB-8178-2644-BCA4-D640E8A13573}" type="pres">
      <dgm:prSet presAssocID="{112A0C5C-9B21-7D46-9910-709D87594859}" presName="imageRepeatNode" presStyleLbl="alignAcc1" presStyleIdx="0" presStyleCnt="3"/>
      <dgm:spPr/>
    </dgm:pt>
    <dgm:pt modelId="{AC7ED07E-3136-7242-8D69-E16368FC08B2}" type="pres">
      <dgm:prSet presAssocID="{112A0C5C-9B21-7D46-9910-709D87594859}" presName="imageaccent1" presStyleCnt="0"/>
      <dgm:spPr/>
    </dgm:pt>
    <dgm:pt modelId="{3632A2BB-2E92-AC41-9D11-B7714CC44091}" type="pres">
      <dgm:prSet presAssocID="{112A0C5C-9B21-7D46-9910-709D87594859}" presName="accentRepeatNode" presStyleLbl="solidAlignAcc1" presStyleIdx="1" presStyleCnt="6"/>
      <dgm:spPr/>
    </dgm:pt>
    <dgm:pt modelId="{9EB31E2B-1D70-7447-9EF5-0EA9B8598FCD}" type="pres">
      <dgm:prSet presAssocID="{DC1F56AB-7360-EB4D-8E18-2AC7A0CBF545}" presName="text2" presStyleCnt="0"/>
      <dgm:spPr/>
    </dgm:pt>
    <dgm:pt modelId="{4FED7189-DCA4-8242-8877-537A564406A1}" type="pres">
      <dgm:prSet presAssocID="{DC1F56AB-7360-EB4D-8E18-2AC7A0CBF545}" presName="textRepeatNode" presStyleLbl="alignNode1" presStyleIdx="1" presStyleCnt="3">
        <dgm:presLayoutVars>
          <dgm:chMax val="0"/>
          <dgm:chPref val="0"/>
          <dgm:bulletEnabled val="1"/>
        </dgm:presLayoutVars>
      </dgm:prSet>
      <dgm:spPr/>
    </dgm:pt>
    <dgm:pt modelId="{F59172AB-2BC9-A948-9386-C6882F4F2029}" type="pres">
      <dgm:prSet presAssocID="{DC1F56AB-7360-EB4D-8E18-2AC7A0CBF545}" presName="textaccent2" presStyleCnt="0"/>
      <dgm:spPr/>
    </dgm:pt>
    <dgm:pt modelId="{BF96C27E-53B1-9D41-A472-5C8D533ADF0C}" type="pres">
      <dgm:prSet presAssocID="{DC1F56AB-7360-EB4D-8E18-2AC7A0CBF545}" presName="accentRepeatNode" presStyleLbl="solidAlignAcc1" presStyleIdx="2" presStyleCnt="6"/>
      <dgm:spPr/>
    </dgm:pt>
    <dgm:pt modelId="{01E6904F-DD33-DC44-9AAA-627C85F89172}" type="pres">
      <dgm:prSet presAssocID="{9E1A3F61-C6E1-A044-B01D-13A4FD6B026F}" presName="image2" presStyleCnt="0"/>
      <dgm:spPr/>
    </dgm:pt>
    <dgm:pt modelId="{EE391A90-6DD6-1540-ABE4-03BDFE02D91C}" type="pres">
      <dgm:prSet presAssocID="{9E1A3F61-C6E1-A044-B01D-13A4FD6B026F}" presName="imageRepeatNode" presStyleLbl="alignAcc1" presStyleIdx="1" presStyleCnt="3"/>
      <dgm:spPr/>
    </dgm:pt>
    <dgm:pt modelId="{48D7EE3E-F519-A743-85D0-0A9A6A261118}" type="pres">
      <dgm:prSet presAssocID="{9E1A3F61-C6E1-A044-B01D-13A4FD6B026F}" presName="imageaccent2" presStyleCnt="0"/>
      <dgm:spPr/>
    </dgm:pt>
    <dgm:pt modelId="{69295984-837C-A54C-9E84-F904FBAEB7C8}" type="pres">
      <dgm:prSet presAssocID="{9E1A3F61-C6E1-A044-B01D-13A4FD6B026F}" presName="accentRepeatNode" presStyleLbl="solidAlignAcc1" presStyleIdx="3" presStyleCnt="6"/>
      <dgm:spPr/>
    </dgm:pt>
    <dgm:pt modelId="{B03FB190-BBCC-E14A-9BBA-EB2B8A267577}" type="pres">
      <dgm:prSet presAssocID="{DBC35FD6-E2AC-4F4C-9D0C-F4FE0BAD2BC2}" presName="text3" presStyleCnt="0"/>
      <dgm:spPr/>
    </dgm:pt>
    <dgm:pt modelId="{80F3500F-5123-CC47-BDE1-ACC5EBE697F0}" type="pres">
      <dgm:prSet presAssocID="{DBC35FD6-E2AC-4F4C-9D0C-F4FE0BAD2BC2}" presName="textRepeatNode" presStyleLbl="alignNode1" presStyleIdx="2" presStyleCnt="3">
        <dgm:presLayoutVars>
          <dgm:chMax val="0"/>
          <dgm:chPref val="0"/>
          <dgm:bulletEnabled val="1"/>
        </dgm:presLayoutVars>
      </dgm:prSet>
      <dgm:spPr/>
    </dgm:pt>
    <dgm:pt modelId="{401004D3-3D61-B440-86EC-DE102EA1C6BB}" type="pres">
      <dgm:prSet presAssocID="{DBC35FD6-E2AC-4F4C-9D0C-F4FE0BAD2BC2}" presName="textaccent3" presStyleCnt="0"/>
      <dgm:spPr/>
    </dgm:pt>
    <dgm:pt modelId="{A60AF7A9-D717-D242-B943-35CC6BB04986}" type="pres">
      <dgm:prSet presAssocID="{DBC35FD6-E2AC-4F4C-9D0C-F4FE0BAD2BC2}" presName="accentRepeatNode" presStyleLbl="solidAlignAcc1" presStyleIdx="4" presStyleCnt="6"/>
      <dgm:spPr/>
    </dgm:pt>
    <dgm:pt modelId="{5BAA3001-47C5-E64D-9698-F266C6213B38}" type="pres">
      <dgm:prSet presAssocID="{D5EA543D-D027-2947-9407-77C4B1DE4B1D}" presName="image3" presStyleCnt="0"/>
      <dgm:spPr/>
    </dgm:pt>
    <dgm:pt modelId="{E49D8345-C201-2742-8A2A-F3D917F5D96E}" type="pres">
      <dgm:prSet presAssocID="{D5EA543D-D027-2947-9407-77C4B1DE4B1D}" presName="imageRepeatNode" presStyleLbl="alignAcc1" presStyleIdx="2" presStyleCnt="3"/>
      <dgm:spPr/>
    </dgm:pt>
    <dgm:pt modelId="{4FF6C645-52CA-3243-9445-2F38ADBD2275}" type="pres">
      <dgm:prSet presAssocID="{D5EA543D-D027-2947-9407-77C4B1DE4B1D}" presName="imageaccent3" presStyleCnt="0"/>
      <dgm:spPr/>
    </dgm:pt>
    <dgm:pt modelId="{DA6E834E-B7A0-E143-ACB6-C14E5FA4402D}" type="pres">
      <dgm:prSet presAssocID="{D5EA543D-D027-2947-9407-77C4B1DE4B1D}" presName="accentRepeatNode" presStyleLbl="solidAlignAcc1" presStyleIdx="5" presStyleCnt="6"/>
      <dgm:spPr/>
    </dgm:pt>
  </dgm:ptLst>
  <dgm:cxnLst>
    <dgm:cxn modelId="{78803806-5A03-1B4C-BBC8-5BDC6DD47E39}" type="presOf" srcId="{DBC35FD6-E2AC-4F4C-9D0C-F4FE0BAD2BC2}" destId="{80F3500F-5123-CC47-BDE1-ACC5EBE697F0}" srcOrd="0" destOrd="0" presId="urn:microsoft.com/office/officeart/2008/layout/HexagonCluster"/>
    <dgm:cxn modelId="{3B3FD908-9F34-1D46-8DD6-E2647969E46F}" type="presOf" srcId="{5B65C1F7-1805-8744-9F87-0FAE31052746}" destId="{0DD96531-1CF4-FC48-8659-84E630E2A2D3}" srcOrd="0" destOrd="0" presId="urn:microsoft.com/office/officeart/2008/layout/HexagonCluster"/>
    <dgm:cxn modelId="{58C16514-0F38-6748-BEDB-F254B2711DEA}" srcId="{5B65C1F7-1805-8744-9F87-0FAE31052746}" destId="{B0D4C756-9EE5-AE46-AD76-BD21F7A23503}" srcOrd="0" destOrd="0" parTransId="{057245A8-C811-7A48-AA1D-435CFF685360}" sibTransId="{112A0C5C-9B21-7D46-9910-709D87594859}"/>
    <dgm:cxn modelId="{E54B1017-A3FD-6A47-858E-95AEC208973E}" type="presOf" srcId="{112A0C5C-9B21-7D46-9910-709D87594859}" destId="{48A864EB-8178-2644-BCA4-D640E8A13573}" srcOrd="0" destOrd="0" presId="urn:microsoft.com/office/officeart/2008/layout/HexagonCluster"/>
    <dgm:cxn modelId="{0930E636-BCE6-DC48-8289-607AB87D7A17}" srcId="{5B65C1F7-1805-8744-9F87-0FAE31052746}" destId="{DBC35FD6-E2AC-4F4C-9D0C-F4FE0BAD2BC2}" srcOrd="2" destOrd="0" parTransId="{56230265-5A9F-CE43-B940-17547406DC84}" sibTransId="{D5EA543D-D027-2947-9407-77C4B1DE4B1D}"/>
    <dgm:cxn modelId="{68631492-3F89-2B43-9421-523DD8013E18}" type="presOf" srcId="{DC1F56AB-7360-EB4D-8E18-2AC7A0CBF545}" destId="{4FED7189-DCA4-8242-8877-537A564406A1}" srcOrd="0" destOrd="0" presId="urn:microsoft.com/office/officeart/2008/layout/HexagonCluster"/>
    <dgm:cxn modelId="{26F7D5C9-FCB3-B84E-AE10-CEC5854E0100}" type="presOf" srcId="{D5EA543D-D027-2947-9407-77C4B1DE4B1D}" destId="{E49D8345-C201-2742-8A2A-F3D917F5D96E}" srcOrd="0" destOrd="0" presId="urn:microsoft.com/office/officeart/2008/layout/HexagonCluster"/>
    <dgm:cxn modelId="{73E067E5-1983-9F4F-9B0F-C20B8F029777}" type="presOf" srcId="{B0D4C756-9EE5-AE46-AD76-BD21F7A23503}" destId="{E844808C-F057-F347-8220-42770BB36C2B}" srcOrd="0" destOrd="0" presId="urn:microsoft.com/office/officeart/2008/layout/HexagonCluster"/>
    <dgm:cxn modelId="{9D4553F5-6E6F-044C-B97E-C86C61B0A9FC}" type="presOf" srcId="{9E1A3F61-C6E1-A044-B01D-13A4FD6B026F}" destId="{EE391A90-6DD6-1540-ABE4-03BDFE02D91C}" srcOrd="0" destOrd="0" presId="urn:microsoft.com/office/officeart/2008/layout/HexagonCluster"/>
    <dgm:cxn modelId="{D56362FB-E8E8-974B-A684-D83BCCA60BD9}" srcId="{5B65C1F7-1805-8744-9F87-0FAE31052746}" destId="{DC1F56AB-7360-EB4D-8E18-2AC7A0CBF545}" srcOrd="1" destOrd="0" parTransId="{3C70F4E8-01D8-C94B-A251-637CA112F862}" sibTransId="{9E1A3F61-C6E1-A044-B01D-13A4FD6B026F}"/>
    <dgm:cxn modelId="{065A4EDC-71E6-254E-956C-CF98DA21B7AE}" type="presParOf" srcId="{0DD96531-1CF4-FC48-8659-84E630E2A2D3}" destId="{7FAF1812-FF4C-2C44-AFA7-20AEDDC7CAEB}" srcOrd="0" destOrd="0" presId="urn:microsoft.com/office/officeart/2008/layout/HexagonCluster"/>
    <dgm:cxn modelId="{AA2F3FAF-39EA-3342-A0E7-4EBDA03799EE}" type="presParOf" srcId="{7FAF1812-FF4C-2C44-AFA7-20AEDDC7CAEB}" destId="{E844808C-F057-F347-8220-42770BB36C2B}" srcOrd="0" destOrd="0" presId="urn:microsoft.com/office/officeart/2008/layout/HexagonCluster"/>
    <dgm:cxn modelId="{A54AC51F-2AB8-5046-84B4-98E5BF9AB110}" type="presParOf" srcId="{0DD96531-1CF4-FC48-8659-84E630E2A2D3}" destId="{3908968B-01E7-8D40-9BD0-37080275A8B3}" srcOrd="1" destOrd="0" presId="urn:microsoft.com/office/officeart/2008/layout/HexagonCluster"/>
    <dgm:cxn modelId="{D3BA6EA8-EB9E-8B4F-8975-5F43434864B4}" type="presParOf" srcId="{3908968B-01E7-8D40-9BD0-37080275A8B3}" destId="{EA50FD86-9440-644F-8E0D-7B3B1A74B461}" srcOrd="0" destOrd="0" presId="urn:microsoft.com/office/officeart/2008/layout/HexagonCluster"/>
    <dgm:cxn modelId="{F5C70EE3-95E9-2A40-9E90-FCBD5A79873D}" type="presParOf" srcId="{0DD96531-1CF4-FC48-8659-84E630E2A2D3}" destId="{D4ACF4AC-6805-1547-8F87-C1F05C372F99}" srcOrd="2" destOrd="0" presId="urn:microsoft.com/office/officeart/2008/layout/HexagonCluster"/>
    <dgm:cxn modelId="{980C61CB-6CE6-1345-9E75-85AA037403DD}" type="presParOf" srcId="{D4ACF4AC-6805-1547-8F87-C1F05C372F99}" destId="{48A864EB-8178-2644-BCA4-D640E8A13573}" srcOrd="0" destOrd="0" presId="urn:microsoft.com/office/officeart/2008/layout/HexagonCluster"/>
    <dgm:cxn modelId="{96CA7BFC-16E0-564E-BF22-109473410CE2}" type="presParOf" srcId="{0DD96531-1CF4-FC48-8659-84E630E2A2D3}" destId="{AC7ED07E-3136-7242-8D69-E16368FC08B2}" srcOrd="3" destOrd="0" presId="urn:microsoft.com/office/officeart/2008/layout/HexagonCluster"/>
    <dgm:cxn modelId="{253699B9-0ED0-5E44-B5D0-2A81CFB30CF4}" type="presParOf" srcId="{AC7ED07E-3136-7242-8D69-E16368FC08B2}" destId="{3632A2BB-2E92-AC41-9D11-B7714CC44091}" srcOrd="0" destOrd="0" presId="urn:microsoft.com/office/officeart/2008/layout/HexagonCluster"/>
    <dgm:cxn modelId="{FA59899F-7121-AE40-9C5F-9EE860C7BD80}" type="presParOf" srcId="{0DD96531-1CF4-FC48-8659-84E630E2A2D3}" destId="{9EB31E2B-1D70-7447-9EF5-0EA9B8598FCD}" srcOrd="4" destOrd="0" presId="urn:microsoft.com/office/officeart/2008/layout/HexagonCluster"/>
    <dgm:cxn modelId="{1ED87576-77E0-6D4A-A004-6CB8CD979AB3}" type="presParOf" srcId="{9EB31E2B-1D70-7447-9EF5-0EA9B8598FCD}" destId="{4FED7189-DCA4-8242-8877-537A564406A1}" srcOrd="0" destOrd="0" presId="urn:microsoft.com/office/officeart/2008/layout/HexagonCluster"/>
    <dgm:cxn modelId="{62F8BEE0-794A-2049-A83D-2675E98D4ECD}" type="presParOf" srcId="{0DD96531-1CF4-FC48-8659-84E630E2A2D3}" destId="{F59172AB-2BC9-A948-9386-C6882F4F2029}" srcOrd="5" destOrd="0" presId="urn:microsoft.com/office/officeart/2008/layout/HexagonCluster"/>
    <dgm:cxn modelId="{5968B6C5-018E-9142-B3B4-CDEDA759E0A3}" type="presParOf" srcId="{F59172AB-2BC9-A948-9386-C6882F4F2029}" destId="{BF96C27E-53B1-9D41-A472-5C8D533ADF0C}" srcOrd="0" destOrd="0" presId="urn:microsoft.com/office/officeart/2008/layout/HexagonCluster"/>
    <dgm:cxn modelId="{3B165AFB-FB87-9740-85B9-1D1045D66A41}" type="presParOf" srcId="{0DD96531-1CF4-FC48-8659-84E630E2A2D3}" destId="{01E6904F-DD33-DC44-9AAA-627C85F89172}" srcOrd="6" destOrd="0" presId="urn:microsoft.com/office/officeart/2008/layout/HexagonCluster"/>
    <dgm:cxn modelId="{837C3ACB-72BD-8341-9BD0-8CB78C0E64AF}" type="presParOf" srcId="{01E6904F-DD33-DC44-9AAA-627C85F89172}" destId="{EE391A90-6DD6-1540-ABE4-03BDFE02D91C}" srcOrd="0" destOrd="0" presId="urn:microsoft.com/office/officeart/2008/layout/HexagonCluster"/>
    <dgm:cxn modelId="{53245ED3-C22A-104D-BC16-837CAB1DE710}" type="presParOf" srcId="{0DD96531-1CF4-FC48-8659-84E630E2A2D3}" destId="{48D7EE3E-F519-A743-85D0-0A9A6A261118}" srcOrd="7" destOrd="0" presId="urn:microsoft.com/office/officeart/2008/layout/HexagonCluster"/>
    <dgm:cxn modelId="{319F2E19-D7A1-FB4E-89CF-13836E27E120}" type="presParOf" srcId="{48D7EE3E-F519-A743-85D0-0A9A6A261118}" destId="{69295984-837C-A54C-9E84-F904FBAEB7C8}" srcOrd="0" destOrd="0" presId="urn:microsoft.com/office/officeart/2008/layout/HexagonCluster"/>
    <dgm:cxn modelId="{88E57DAA-5AE8-0040-8764-798638583004}" type="presParOf" srcId="{0DD96531-1CF4-FC48-8659-84E630E2A2D3}" destId="{B03FB190-BBCC-E14A-9BBA-EB2B8A267577}" srcOrd="8" destOrd="0" presId="urn:microsoft.com/office/officeart/2008/layout/HexagonCluster"/>
    <dgm:cxn modelId="{8244D26B-F64E-D04F-8B3A-FF406F598E97}" type="presParOf" srcId="{B03FB190-BBCC-E14A-9BBA-EB2B8A267577}" destId="{80F3500F-5123-CC47-BDE1-ACC5EBE697F0}" srcOrd="0" destOrd="0" presId="urn:microsoft.com/office/officeart/2008/layout/HexagonCluster"/>
    <dgm:cxn modelId="{0A362F5A-73DA-7E46-B602-396C098E45FD}" type="presParOf" srcId="{0DD96531-1CF4-FC48-8659-84E630E2A2D3}" destId="{401004D3-3D61-B440-86EC-DE102EA1C6BB}" srcOrd="9" destOrd="0" presId="urn:microsoft.com/office/officeart/2008/layout/HexagonCluster"/>
    <dgm:cxn modelId="{DF006355-F412-A543-B038-12C0EB0741BD}" type="presParOf" srcId="{401004D3-3D61-B440-86EC-DE102EA1C6BB}" destId="{A60AF7A9-D717-D242-B943-35CC6BB04986}" srcOrd="0" destOrd="0" presId="urn:microsoft.com/office/officeart/2008/layout/HexagonCluster"/>
    <dgm:cxn modelId="{38BBA858-9471-824A-8D27-5254C2889D1B}" type="presParOf" srcId="{0DD96531-1CF4-FC48-8659-84E630E2A2D3}" destId="{5BAA3001-47C5-E64D-9698-F266C6213B38}" srcOrd="10" destOrd="0" presId="urn:microsoft.com/office/officeart/2008/layout/HexagonCluster"/>
    <dgm:cxn modelId="{9E3C9DD7-41C6-824E-98C3-E473EB0977A0}" type="presParOf" srcId="{5BAA3001-47C5-E64D-9698-F266C6213B38}" destId="{E49D8345-C201-2742-8A2A-F3D917F5D96E}" srcOrd="0" destOrd="0" presId="urn:microsoft.com/office/officeart/2008/layout/HexagonCluster"/>
    <dgm:cxn modelId="{C739B9A5-F218-B943-8BF4-24DF3E126D2C}" type="presParOf" srcId="{0DD96531-1CF4-FC48-8659-84E630E2A2D3}" destId="{4FF6C645-52CA-3243-9445-2F38ADBD2275}" srcOrd="11" destOrd="0" presId="urn:microsoft.com/office/officeart/2008/layout/HexagonCluster"/>
    <dgm:cxn modelId="{633C92DC-C6D1-2C49-9F3A-1970B254D973}" type="presParOf" srcId="{4FF6C645-52CA-3243-9445-2F38ADBD2275}" destId="{DA6E834E-B7A0-E143-ACB6-C14E5FA4402D}" srcOrd="0" destOrd="0" presId="urn:microsoft.com/office/officeart/2008/layout/HexagonCluster"/>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32572C-AA40-2849-82E4-A66D7AE4A9C4}"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E5257F1D-48F7-3C44-B2B6-D599C9EEE654}">
      <dgm:prSet phldrT="[Text]" custT="1"/>
      <dgm:spPr>
        <a:solidFill>
          <a:srgbClr val="002060"/>
        </a:solidFill>
      </dgm:spPr>
      <dgm:t>
        <a:bodyPr/>
        <a:lstStyle/>
        <a:p>
          <a:r>
            <a:rPr lang="en-US" sz="20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COMPETENCIES</a:t>
          </a:r>
          <a:br>
            <a:rPr lang="en-US" sz="20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1" dirty="0">
              <a:solidFill>
                <a:schemeClr val="bg1">
                  <a:lumMod val="9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that learners</a:t>
          </a:r>
          <a:br>
            <a:rPr lang="en-US" sz="20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possess, acquire, develop</a:t>
          </a:r>
        </a:p>
      </dgm:t>
    </dgm:pt>
    <dgm:pt modelId="{DB067D26-1D91-3046-B5D5-91E80D211FFA}" type="parTrans" cxnId="{AAB8C9CC-36E3-054D-9232-15044865ECEE}">
      <dgm:prSet/>
      <dgm:spPr/>
      <dgm:t>
        <a:bodyPr/>
        <a:lstStyle/>
        <a:p>
          <a:endParaRPr lang="en-US"/>
        </a:p>
      </dgm:t>
    </dgm:pt>
    <dgm:pt modelId="{30219F3C-6258-CF4F-9B25-B189E658C605}" type="sibTrans" cxnId="{AAB8C9CC-36E3-054D-9232-15044865ECEE}">
      <dgm:prSet/>
      <dgm:spPr/>
      <dgm:t>
        <a:bodyPr/>
        <a:lstStyle/>
        <a:p>
          <a:endParaRPr lang="en-US"/>
        </a:p>
      </dgm:t>
    </dgm:pt>
    <dgm:pt modelId="{FE46E90A-715C-7946-A26A-C8309A336D55}">
      <dgm:prSet phldrT="[Text]" custT="1"/>
      <dgm:spPr>
        <a:solidFill>
          <a:srgbClr val="EE7D31"/>
        </a:solidFill>
      </dgm:spPr>
      <dgm:t>
        <a:bodyPr/>
        <a:lstStyle/>
        <a:p>
          <a:r>
            <a:rPr lang="en-US" sz="1800" b="0" i="0" dirty="0">
              <a:solidFill>
                <a:schemeClr val="tx1">
                  <a:lumMod val="85000"/>
                  <a:lumOff val="15000"/>
                </a:schemeClr>
              </a:solidFill>
              <a:latin typeface="Calibri" panose="020F0502020204030204" pitchFamily="34" charset="0"/>
              <a:cs typeface="Calibri" panose="020F0502020204030204" pitchFamily="34" charset="0"/>
            </a:rPr>
            <a:t>NICE Framework</a:t>
          </a:r>
        </a:p>
      </dgm:t>
    </dgm:pt>
    <dgm:pt modelId="{8B901A2D-0D60-574B-9270-5D45B99E99BC}" type="parTrans" cxnId="{49158487-640A-F148-B5DC-54699F52C4B8}">
      <dgm:prSet/>
      <dgm:spPr/>
      <dgm:t>
        <a:bodyPr/>
        <a:lstStyle/>
        <a:p>
          <a:endParaRPr lang="en-US"/>
        </a:p>
      </dgm:t>
    </dgm:pt>
    <dgm:pt modelId="{5C17F84F-C768-A540-AEC8-CC5A5E7D932A}" type="sibTrans" cxnId="{49158487-640A-F148-B5DC-54699F52C4B8}">
      <dgm:prSet/>
      <dgm:spPr/>
      <dgm:t>
        <a:bodyPr/>
        <a:lstStyle/>
        <a:p>
          <a:endParaRPr lang="en-US"/>
        </a:p>
      </dgm:t>
    </dgm:pt>
    <dgm:pt modelId="{B767A7F9-9655-B448-A503-EC686A6434F5}">
      <dgm:prSet phldrT="[Text]" custT="1"/>
      <dgm:spPr>
        <a:solidFill>
          <a:schemeClr val="bg1">
            <a:lumMod val="65000"/>
          </a:schemeClr>
        </a:solidFill>
      </dgm:spPr>
      <dgm:t>
        <a:bodyPr/>
        <a:lstStyle/>
        <a:p>
          <a:pPr>
            <a:lnSpc>
              <a:spcPct val="110000"/>
            </a:lnSpc>
          </a:pPr>
          <a:r>
            <a:rPr lang="en-US" sz="1600" b="0" i="0" dirty="0">
              <a:solidFill>
                <a:schemeClr val="tx1">
                  <a:lumMod val="85000"/>
                  <a:lumOff val="15000"/>
                </a:schemeClr>
              </a:solidFill>
              <a:latin typeface="Calibri" panose="020F0502020204030204" pitchFamily="34" charset="0"/>
              <a:cs typeface="Calibri" panose="020F0502020204030204" pitchFamily="34" charset="0"/>
            </a:rPr>
            <a:t>Education, </a:t>
          </a:r>
          <a:br>
            <a:rPr lang="en-US" sz="1600" b="0" i="0" dirty="0">
              <a:solidFill>
                <a:schemeClr val="tx1">
                  <a:lumMod val="85000"/>
                  <a:lumOff val="15000"/>
                </a:schemeClr>
              </a:solidFill>
              <a:latin typeface="Calibri" panose="020F0502020204030204" pitchFamily="34" charset="0"/>
              <a:cs typeface="Calibri" panose="020F0502020204030204" pitchFamily="34" charset="0"/>
            </a:rPr>
          </a:br>
          <a:r>
            <a:rPr lang="en-US" sz="1600" b="0" i="0" dirty="0">
              <a:solidFill>
                <a:schemeClr val="tx1">
                  <a:lumMod val="85000"/>
                  <a:lumOff val="15000"/>
                </a:schemeClr>
              </a:solidFill>
              <a:latin typeface="Calibri" panose="020F0502020204030204" pitchFamily="34" charset="0"/>
              <a:cs typeface="Calibri" panose="020F0502020204030204" pitchFamily="34" charset="0"/>
            </a:rPr>
            <a:t>Training Providers, Employers</a:t>
          </a:r>
        </a:p>
      </dgm:t>
    </dgm:pt>
    <dgm:pt modelId="{0736D93D-16D4-D044-9B58-123D6C4A1020}" type="parTrans" cxnId="{29F37C25-42B5-2F47-9E49-DFDE0737A68F}">
      <dgm:prSet/>
      <dgm:spPr/>
      <dgm:t>
        <a:bodyPr/>
        <a:lstStyle/>
        <a:p>
          <a:endParaRPr lang="en-US"/>
        </a:p>
      </dgm:t>
    </dgm:pt>
    <dgm:pt modelId="{E47AF88A-295B-B04D-AF2C-EF9750BB656D}" type="sibTrans" cxnId="{29F37C25-42B5-2F47-9E49-DFDE0737A68F}">
      <dgm:prSet/>
      <dgm:spPr/>
      <dgm:t>
        <a:bodyPr/>
        <a:lstStyle/>
        <a:p>
          <a:endParaRPr lang="en-US"/>
        </a:p>
      </dgm:t>
    </dgm:pt>
    <dgm:pt modelId="{794840D2-416A-494D-ADF7-F7E91E6B9AB7}">
      <dgm:prSet phldrT="[Text]" custT="1"/>
      <dgm:spPr>
        <a:solidFill>
          <a:srgbClr val="FFC000"/>
        </a:solidFill>
      </dgm:spPr>
      <dgm:t>
        <a:bodyPr/>
        <a:lstStyle/>
        <a:p>
          <a:r>
            <a:rPr lang="en-US" sz="1800" b="0" i="0" dirty="0">
              <a:solidFill>
                <a:schemeClr val="tx1">
                  <a:lumMod val="85000"/>
                  <a:lumOff val="15000"/>
                </a:schemeClr>
              </a:solidFill>
              <a:latin typeface="Calibri" panose="020F0502020204030204" pitchFamily="34" charset="0"/>
              <a:cs typeface="Calibri" panose="020F0502020204030204" pitchFamily="34" charset="0"/>
            </a:rPr>
            <a:t>Employers</a:t>
          </a:r>
        </a:p>
      </dgm:t>
    </dgm:pt>
    <dgm:pt modelId="{9EABD9EA-9564-AF48-86C5-CE38B92601A6}" type="parTrans" cxnId="{2DBB0E0A-54AD-3043-9A5C-76DF7ADF7D32}">
      <dgm:prSet/>
      <dgm:spPr/>
      <dgm:t>
        <a:bodyPr/>
        <a:lstStyle/>
        <a:p>
          <a:endParaRPr lang="en-US"/>
        </a:p>
      </dgm:t>
    </dgm:pt>
    <dgm:pt modelId="{2E181C29-7805-2D4C-B240-1BF2BEC04EB1}" type="sibTrans" cxnId="{2DBB0E0A-54AD-3043-9A5C-76DF7ADF7D32}">
      <dgm:prSet/>
      <dgm:spPr/>
      <dgm:t>
        <a:bodyPr/>
        <a:lstStyle/>
        <a:p>
          <a:endParaRPr lang="en-US"/>
        </a:p>
      </dgm:t>
    </dgm:pt>
    <dgm:pt modelId="{E17EBCAA-7BCB-7F49-8FA3-C47909D89DE7}" type="pres">
      <dgm:prSet presAssocID="{DB32572C-AA40-2849-82E4-A66D7AE4A9C4}" presName="Name0" presStyleCnt="0">
        <dgm:presLayoutVars>
          <dgm:chMax val="1"/>
          <dgm:chPref val="1"/>
          <dgm:dir/>
          <dgm:animOne val="branch"/>
          <dgm:animLvl val="lvl"/>
        </dgm:presLayoutVars>
      </dgm:prSet>
      <dgm:spPr/>
    </dgm:pt>
    <dgm:pt modelId="{9C04729B-3B5C-DB45-AB4A-4D986BA6F006}" type="pres">
      <dgm:prSet presAssocID="{E5257F1D-48F7-3C44-B2B6-D599C9EEE654}" presName="singleCycle" presStyleCnt="0"/>
      <dgm:spPr/>
    </dgm:pt>
    <dgm:pt modelId="{C875A08A-B55E-3A46-B074-59823098A2C4}" type="pres">
      <dgm:prSet presAssocID="{E5257F1D-48F7-3C44-B2B6-D599C9EEE654}" presName="singleCenter" presStyleLbl="node1" presStyleIdx="0" presStyleCnt="4" custScaleX="164338" custScaleY="75259" custLinFactNeighborY="-6373">
        <dgm:presLayoutVars>
          <dgm:chMax val="7"/>
          <dgm:chPref val="7"/>
        </dgm:presLayoutVars>
      </dgm:prSet>
      <dgm:spPr>
        <a:prstGeom prst="roundRect">
          <a:avLst/>
        </a:prstGeom>
      </dgm:spPr>
    </dgm:pt>
    <dgm:pt modelId="{4A4B3689-539E-0F4D-81D8-08A5DD5F7776}" type="pres">
      <dgm:prSet presAssocID="{8B901A2D-0D60-574B-9270-5D45B99E99BC}" presName="Name56" presStyleLbl="parChTrans1D2" presStyleIdx="0" presStyleCnt="3"/>
      <dgm:spPr/>
    </dgm:pt>
    <dgm:pt modelId="{76E6C40B-FD8F-BD49-8C8B-DF5E0F3FC5E9}" type="pres">
      <dgm:prSet presAssocID="{FE46E90A-715C-7946-A26A-C8309A336D55}" presName="text0" presStyleLbl="node1" presStyleIdx="1" presStyleCnt="4" custScaleX="176496" custRadScaleRad="93375">
        <dgm:presLayoutVars>
          <dgm:bulletEnabled val="1"/>
        </dgm:presLayoutVars>
      </dgm:prSet>
      <dgm:spPr/>
    </dgm:pt>
    <dgm:pt modelId="{22154641-10EB-7B46-AB89-9DAFF45C683A}" type="pres">
      <dgm:prSet presAssocID="{0736D93D-16D4-D044-9B58-123D6C4A1020}" presName="Name56" presStyleLbl="parChTrans1D2" presStyleIdx="1" presStyleCnt="3"/>
      <dgm:spPr/>
    </dgm:pt>
    <dgm:pt modelId="{71BE9879-40DE-8C42-A6DF-9668C6F77FDE}" type="pres">
      <dgm:prSet presAssocID="{B767A7F9-9655-B448-A503-EC686A6434F5}" presName="text0" presStyleLbl="node1" presStyleIdx="2" presStyleCnt="4" custScaleX="176496" custRadScaleRad="110677" custRadScaleInc="2876">
        <dgm:presLayoutVars>
          <dgm:bulletEnabled val="1"/>
        </dgm:presLayoutVars>
      </dgm:prSet>
      <dgm:spPr/>
    </dgm:pt>
    <dgm:pt modelId="{EF1B4A53-05CA-A542-A6E0-27AA1F0D20EA}" type="pres">
      <dgm:prSet presAssocID="{9EABD9EA-9564-AF48-86C5-CE38B92601A6}" presName="Name56" presStyleLbl="parChTrans1D2" presStyleIdx="2" presStyleCnt="3"/>
      <dgm:spPr/>
    </dgm:pt>
    <dgm:pt modelId="{DB972AFD-92B6-0A44-9486-8E9445E81901}" type="pres">
      <dgm:prSet presAssocID="{794840D2-416A-494D-ADF7-F7E91E6B9AB7}" presName="text0" presStyleLbl="node1" presStyleIdx="3" presStyleCnt="4" custScaleX="176496" custRadScaleRad="114304" custRadScaleInc="47">
        <dgm:presLayoutVars>
          <dgm:bulletEnabled val="1"/>
        </dgm:presLayoutVars>
      </dgm:prSet>
      <dgm:spPr/>
    </dgm:pt>
  </dgm:ptLst>
  <dgm:cxnLst>
    <dgm:cxn modelId="{125F6801-D95D-D744-9A55-71BDDA372FB0}" type="presOf" srcId="{794840D2-416A-494D-ADF7-F7E91E6B9AB7}" destId="{DB972AFD-92B6-0A44-9486-8E9445E81901}" srcOrd="0" destOrd="0" presId="urn:microsoft.com/office/officeart/2008/layout/RadialCluster"/>
    <dgm:cxn modelId="{4A876209-D14A-444A-BB96-1E8251A132BE}" type="presOf" srcId="{9EABD9EA-9564-AF48-86C5-CE38B92601A6}" destId="{EF1B4A53-05CA-A542-A6E0-27AA1F0D20EA}" srcOrd="0" destOrd="0" presId="urn:microsoft.com/office/officeart/2008/layout/RadialCluster"/>
    <dgm:cxn modelId="{2DBB0E0A-54AD-3043-9A5C-76DF7ADF7D32}" srcId="{E5257F1D-48F7-3C44-B2B6-D599C9EEE654}" destId="{794840D2-416A-494D-ADF7-F7E91E6B9AB7}" srcOrd="2" destOrd="0" parTransId="{9EABD9EA-9564-AF48-86C5-CE38B92601A6}" sibTransId="{2E181C29-7805-2D4C-B240-1BF2BEC04EB1}"/>
    <dgm:cxn modelId="{29F37C25-42B5-2F47-9E49-DFDE0737A68F}" srcId="{E5257F1D-48F7-3C44-B2B6-D599C9EEE654}" destId="{B767A7F9-9655-B448-A503-EC686A6434F5}" srcOrd="1" destOrd="0" parTransId="{0736D93D-16D4-D044-9B58-123D6C4A1020}" sibTransId="{E47AF88A-295B-B04D-AF2C-EF9750BB656D}"/>
    <dgm:cxn modelId="{DF5BE226-2E0E-EE45-874C-F718DA31572C}" type="presOf" srcId="{DB32572C-AA40-2849-82E4-A66D7AE4A9C4}" destId="{E17EBCAA-7BCB-7F49-8FA3-C47909D89DE7}" srcOrd="0" destOrd="0" presId="urn:microsoft.com/office/officeart/2008/layout/RadialCluster"/>
    <dgm:cxn modelId="{49158487-640A-F148-B5DC-54699F52C4B8}" srcId="{E5257F1D-48F7-3C44-B2B6-D599C9EEE654}" destId="{FE46E90A-715C-7946-A26A-C8309A336D55}" srcOrd="0" destOrd="0" parTransId="{8B901A2D-0D60-574B-9270-5D45B99E99BC}" sibTransId="{5C17F84F-C768-A540-AEC8-CC5A5E7D932A}"/>
    <dgm:cxn modelId="{CCE6018F-6395-5F43-A7A8-2308F185C03D}" type="presOf" srcId="{0736D93D-16D4-D044-9B58-123D6C4A1020}" destId="{22154641-10EB-7B46-AB89-9DAFF45C683A}" srcOrd="0" destOrd="0" presId="urn:microsoft.com/office/officeart/2008/layout/RadialCluster"/>
    <dgm:cxn modelId="{5D5DA8A7-6D29-E64C-85D4-95B588115B69}" type="presOf" srcId="{B767A7F9-9655-B448-A503-EC686A6434F5}" destId="{71BE9879-40DE-8C42-A6DF-9668C6F77FDE}" srcOrd="0" destOrd="0" presId="urn:microsoft.com/office/officeart/2008/layout/RadialCluster"/>
    <dgm:cxn modelId="{A13BDDA8-5C24-1A41-A7C3-C4F035DACBA4}" type="presOf" srcId="{FE46E90A-715C-7946-A26A-C8309A336D55}" destId="{76E6C40B-FD8F-BD49-8C8B-DF5E0F3FC5E9}" srcOrd="0" destOrd="0" presId="urn:microsoft.com/office/officeart/2008/layout/RadialCluster"/>
    <dgm:cxn modelId="{03331AB3-FB82-8E40-94C4-B01D637F0855}" type="presOf" srcId="{E5257F1D-48F7-3C44-B2B6-D599C9EEE654}" destId="{C875A08A-B55E-3A46-B074-59823098A2C4}" srcOrd="0" destOrd="0" presId="urn:microsoft.com/office/officeart/2008/layout/RadialCluster"/>
    <dgm:cxn modelId="{397680BA-7DFE-E440-8CB7-CFA728536141}" type="presOf" srcId="{8B901A2D-0D60-574B-9270-5D45B99E99BC}" destId="{4A4B3689-539E-0F4D-81D8-08A5DD5F7776}" srcOrd="0" destOrd="0" presId="urn:microsoft.com/office/officeart/2008/layout/RadialCluster"/>
    <dgm:cxn modelId="{AAB8C9CC-36E3-054D-9232-15044865ECEE}" srcId="{DB32572C-AA40-2849-82E4-A66D7AE4A9C4}" destId="{E5257F1D-48F7-3C44-B2B6-D599C9EEE654}" srcOrd="0" destOrd="0" parTransId="{DB067D26-1D91-3046-B5D5-91E80D211FFA}" sibTransId="{30219F3C-6258-CF4F-9B25-B189E658C605}"/>
    <dgm:cxn modelId="{212E13E0-7792-214D-9155-27FB9A9265CB}" type="presParOf" srcId="{E17EBCAA-7BCB-7F49-8FA3-C47909D89DE7}" destId="{9C04729B-3B5C-DB45-AB4A-4D986BA6F006}" srcOrd="0" destOrd="0" presId="urn:microsoft.com/office/officeart/2008/layout/RadialCluster"/>
    <dgm:cxn modelId="{A412B2A8-2274-D545-9139-6E80974A6E1B}" type="presParOf" srcId="{9C04729B-3B5C-DB45-AB4A-4D986BA6F006}" destId="{C875A08A-B55E-3A46-B074-59823098A2C4}" srcOrd="0" destOrd="0" presId="urn:microsoft.com/office/officeart/2008/layout/RadialCluster"/>
    <dgm:cxn modelId="{8E767C53-AF63-DE4F-BDB4-FC8550853983}" type="presParOf" srcId="{9C04729B-3B5C-DB45-AB4A-4D986BA6F006}" destId="{4A4B3689-539E-0F4D-81D8-08A5DD5F7776}" srcOrd="1" destOrd="0" presId="urn:microsoft.com/office/officeart/2008/layout/RadialCluster"/>
    <dgm:cxn modelId="{C36323C5-1A1B-6E43-96C8-6FABFBCCE426}" type="presParOf" srcId="{9C04729B-3B5C-DB45-AB4A-4D986BA6F006}" destId="{76E6C40B-FD8F-BD49-8C8B-DF5E0F3FC5E9}" srcOrd="2" destOrd="0" presId="urn:microsoft.com/office/officeart/2008/layout/RadialCluster"/>
    <dgm:cxn modelId="{6AF8A315-30AA-0F41-A4B9-C346CC959493}" type="presParOf" srcId="{9C04729B-3B5C-DB45-AB4A-4D986BA6F006}" destId="{22154641-10EB-7B46-AB89-9DAFF45C683A}" srcOrd="3" destOrd="0" presId="urn:microsoft.com/office/officeart/2008/layout/RadialCluster"/>
    <dgm:cxn modelId="{84175967-D815-9A44-BC7C-90EDA16C1752}" type="presParOf" srcId="{9C04729B-3B5C-DB45-AB4A-4D986BA6F006}" destId="{71BE9879-40DE-8C42-A6DF-9668C6F77FDE}" srcOrd="4" destOrd="0" presId="urn:microsoft.com/office/officeart/2008/layout/RadialCluster"/>
    <dgm:cxn modelId="{89D7E6D4-96B6-B142-B62B-20C9FE9F5FC4}" type="presParOf" srcId="{9C04729B-3B5C-DB45-AB4A-4D986BA6F006}" destId="{EF1B4A53-05CA-A542-A6E0-27AA1F0D20EA}" srcOrd="5" destOrd="0" presId="urn:microsoft.com/office/officeart/2008/layout/RadialCluster"/>
    <dgm:cxn modelId="{9C190FC7-F942-674F-A414-883D4649FB5D}" type="presParOf" srcId="{9C04729B-3B5C-DB45-AB4A-4D986BA6F006}" destId="{DB972AFD-92B6-0A44-9486-8E9445E8190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613C-66C4-DA49-AA2E-A0910A87FF66}">
      <dsp:nvSpPr>
        <dsp:cNvPr id="0" name=""/>
        <dsp:cNvSpPr/>
      </dsp:nvSpPr>
      <dsp:spPr>
        <a:xfrm>
          <a:off x="6866" y="731813"/>
          <a:ext cx="2965910" cy="22139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4BACC6"/>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Public and Private Sectors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Human Resources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Hiring Managers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Other SME’s</a:t>
          </a:r>
        </a:p>
      </dsp:txBody>
      <dsp:txXfrm>
        <a:off x="58742" y="783689"/>
        <a:ext cx="2862158" cy="2162113"/>
      </dsp:txXfrm>
    </dsp:sp>
    <dsp:sp modelId="{3A30E080-08B3-884F-B10D-365083A002B3}">
      <dsp:nvSpPr>
        <dsp:cNvPr id="0" name=""/>
        <dsp:cNvSpPr/>
      </dsp:nvSpPr>
      <dsp:spPr>
        <a:xfrm>
          <a:off x="0" y="2947155"/>
          <a:ext cx="2965910" cy="952015"/>
        </a:xfrm>
        <a:prstGeom prst="rect">
          <a:avLst/>
        </a:prstGeom>
        <a:solidFill>
          <a:srgbClr val="4BACC6"/>
        </a:solidFill>
        <a:ln w="25400" cap="flat" cmpd="sng" algn="ctr">
          <a:solidFill>
            <a:srgbClr val="49A8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EMPLOYERS</a:t>
          </a:r>
        </a:p>
      </dsp:txBody>
      <dsp:txXfrm>
        <a:off x="0" y="2947155"/>
        <a:ext cx="2088669" cy="952015"/>
      </dsp:txXfrm>
    </dsp:sp>
    <dsp:sp modelId="{F172F54A-EA86-224B-AD57-BCB02E3639AE}">
      <dsp:nvSpPr>
        <dsp:cNvPr id="0" name=""/>
        <dsp:cNvSpPr/>
      </dsp:nvSpPr>
      <dsp:spPr>
        <a:xfrm>
          <a:off x="2179437" y="3097022"/>
          <a:ext cx="1038068" cy="10380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706A9-1A39-854B-A74F-C14D07C0584D}">
      <dsp:nvSpPr>
        <dsp:cNvPr id="0" name=""/>
        <dsp:cNvSpPr/>
      </dsp:nvSpPr>
      <dsp:spPr>
        <a:xfrm>
          <a:off x="3474680" y="731813"/>
          <a:ext cx="2965910" cy="22139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Students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Job-Seekers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Employees</a:t>
          </a:r>
        </a:p>
      </dsp:txBody>
      <dsp:txXfrm>
        <a:off x="3526556" y="783689"/>
        <a:ext cx="2862158" cy="2162113"/>
      </dsp:txXfrm>
    </dsp:sp>
    <dsp:sp modelId="{38D42C07-79AB-3D47-815B-5BF4832FC3F9}">
      <dsp:nvSpPr>
        <dsp:cNvPr id="0" name=""/>
        <dsp:cNvSpPr/>
      </dsp:nvSpPr>
      <dsp:spPr>
        <a:xfrm>
          <a:off x="3474680" y="2945803"/>
          <a:ext cx="2965910" cy="952015"/>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Tahoma" panose="020B0604030504040204" pitchFamily="34" charset="0"/>
              <a:ea typeface="Tahoma" panose="020B0604030504040204" pitchFamily="34" charset="0"/>
              <a:cs typeface="Tahoma" panose="020B0604030504040204" pitchFamily="34" charset="0"/>
            </a:rPr>
            <a:t>LEARNERS</a:t>
          </a:r>
        </a:p>
      </dsp:txBody>
      <dsp:txXfrm>
        <a:off x="3474680" y="2945803"/>
        <a:ext cx="2088669" cy="952015"/>
      </dsp:txXfrm>
    </dsp:sp>
    <dsp:sp modelId="{0C5279AA-30D2-9047-AD3F-2F1EE4B139E9}">
      <dsp:nvSpPr>
        <dsp:cNvPr id="0" name=""/>
        <dsp:cNvSpPr/>
      </dsp:nvSpPr>
      <dsp:spPr>
        <a:xfrm>
          <a:off x="5647250" y="3097022"/>
          <a:ext cx="1038068" cy="10380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sp>
    <dsp:sp modelId="{726F0EDF-E584-EA4E-B8A1-A0C9FA545E61}">
      <dsp:nvSpPr>
        <dsp:cNvPr id="0" name=""/>
        <dsp:cNvSpPr/>
      </dsp:nvSpPr>
      <dsp:spPr>
        <a:xfrm>
          <a:off x="6942494" y="731813"/>
          <a:ext cx="2965910" cy="22139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Learning Pathways</a:t>
          </a:r>
        </a:p>
        <a:p>
          <a:pPr marL="228600" lvl="1" indent="-228600" algn="l" defTabSz="889000">
            <a:lnSpc>
              <a:spcPct val="90000"/>
            </a:lnSpc>
            <a:spcBef>
              <a:spcPct val="0"/>
            </a:spcBef>
            <a:spcAft>
              <a:spcPct val="15000"/>
            </a:spcAft>
            <a:buClr>
              <a:schemeClr val="tx1">
                <a:lumMod val="75000"/>
                <a:lumOff val="25000"/>
              </a:schemeClr>
            </a:buClr>
            <a:buChar char="•"/>
          </a:pPr>
          <a:r>
            <a:rPr lang="en-US" sz="2000" kern="1200" dirty="0">
              <a:solidFill>
                <a:schemeClr val="tx1">
                  <a:lumMod val="85000"/>
                  <a:lumOff val="15000"/>
                </a:schemeClr>
              </a:solidFill>
              <a:latin typeface="Calibri" panose="020F0502020204030204" pitchFamily="34" charset="0"/>
              <a:cs typeface="Calibri" panose="020F0502020204030204" pitchFamily="34" charset="0"/>
            </a:rPr>
            <a:t>Credentials</a:t>
          </a:r>
        </a:p>
      </dsp:txBody>
      <dsp:txXfrm>
        <a:off x="6994370" y="783689"/>
        <a:ext cx="2862158" cy="2162113"/>
      </dsp:txXfrm>
    </dsp:sp>
    <dsp:sp modelId="{EE37A7F3-9897-AF4B-854B-A87D50DC808B}">
      <dsp:nvSpPr>
        <dsp:cNvPr id="0" name=""/>
        <dsp:cNvSpPr/>
      </dsp:nvSpPr>
      <dsp:spPr>
        <a:xfrm>
          <a:off x="6942494" y="2945803"/>
          <a:ext cx="2965910" cy="952015"/>
        </a:xfrm>
        <a:prstGeom prst="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b="0" i="0" kern="1200" dirty="0">
              <a:latin typeface="Tahoma" panose="020B0604030504040204" pitchFamily="34" charset="0"/>
              <a:ea typeface="Tahoma" panose="020B0604030504040204" pitchFamily="34" charset="0"/>
              <a:cs typeface="Tahoma" panose="020B0604030504040204" pitchFamily="34" charset="0"/>
            </a:rPr>
            <a:t>EDUCATION, TRAINING, AND CREDENTIAL PROVIDERS</a:t>
          </a:r>
        </a:p>
      </dsp:txBody>
      <dsp:txXfrm>
        <a:off x="6942494" y="2945803"/>
        <a:ext cx="2088669" cy="952015"/>
      </dsp:txXfrm>
    </dsp:sp>
    <dsp:sp modelId="{849B8EEA-E850-1745-A66B-C2B76FDBF675}">
      <dsp:nvSpPr>
        <dsp:cNvPr id="0" name=""/>
        <dsp:cNvSpPr/>
      </dsp:nvSpPr>
      <dsp:spPr>
        <a:xfrm>
          <a:off x="9115064" y="3097022"/>
          <a:ext cx="1038068" cy="1038068"/>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l="-17000" r="-17000"/>
          </a:stretch>
        </a:blip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4808C-F057-F347-8220-42770BB36C2B}">
      <dsp:nvSpPr>
        <dsp:cNvPr id="0" name=""/>
        <dsp:cNvSpPr/>
      </dsp:nvSpPr>
      <dsp:spPr>
        <a:xfrm>
          <a:off x="1952345" y="3341447"/>
          <a:ext cx="2283968" cy="1969178"/>
        </a:xfrm>
        <a:prstGeom prst="hexagon">
          <a:avLst>
            <a:gd name="adj" fmla="val 25000"/>
            <a:gd name="vf" fmla="val 115470"/>
          </a:avLst>
        </a:prstGeom>
        <a:solidFill>
          <a:schemeClr val="tx2">
            <a:lumMod val="75000"/>
          </a:schemeClr>
        </a:solidFill>
        <a:ln w="25400" cap="flat" cmpd="sng" algn="ctr">
          <a:solidFill>
            <a:schemeClr val="tx2">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TEAMS</a:t>
          </a:r>
        </a:p>
      </dsp:txBody>
      <dsp:txXfrm>
        <a:off x="2306774" y="3647026"/>
        <a:ext cx="1575110" cy="1358020"/>
      </dsp:txXfrm>
    </dsp:sp>
    <dsp:sp modelId="{EA50FD86-9440-644F-8E0D-7B3B1A74B461}">
      <dsp:nvSpPr>
        <dsp:cNvPr id="0" name=""/>
        <dsp:cNvSpPr/>
      </dsp:nvSpPr>
      <dsp:spPr>
        <a:xfrm>
          <a:off x="2011680" y="4210799"/>
          <a:ext cx="267411" cy="2304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864EB-8178-2644-BCA4-D640E8A13573}">
      <dsp:nvSpPr>
        <dsp:cNvPr id="0" name=""/>
        <dsp:cNvSpPr/>
      </dsp:nvSpPr>
      <dsp:spPr>
        <a:xfrm>
          <a:off x="0" y="2283761"/>
          <a:ext cx="2283968" cy="196917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accent1">
              <a:shade val="5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632A2BB-2E92-AC41-9D11-B7714CC44091}">
      <dsp:nvSpPr>
        <dsp:cNvPr id="0" name=""/>
        <dsp:cNvSpPr/>
      </dsp:nvSpPr>
      <dsp:spPr>
        <a:xfrm>
          <a:off x="1554886" y="3992811"/>
          <a:ext cx="267411" cy="2304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D7189-DCA4-8242-8877-537A564406A1}">
      <dsp:nvSpPr>
        <dsp:cNvPr id="0" name=""/>
        <dsp:cNvSpPr/>
      </dsp:nvSpPr>
      <dsp:spPr>
        <a:xfrm>
          <a:off x="3898188" y="2260350"/>
          <a:ext cx="2283968" cy="1969178"/>
        </a:xfrm>
        <a:prstGeom prst="hexagon">
          <a:avLst>
            <a:gd name="adj" fmla="val 25000"/>
            <a:gd name="vf" fmla="val 115470"/>
          </a:avLst>
        </a:prstGeom>
        <a:solidFill>
          <a:srgbClr val="0070C0"/>
        </a:solidFill>
        <a:ln w="25400" cap="flat" cmpd="sng" algn="ctr">
          <a:solidFill>
            <a:schemeClr val="accent1">
              <a:shade val="50000"/>
              <a:hueOff val="240958"/>
              <a:satOff val="-5040"/>
              <a:lumOff val="28042"/>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COMPE-</a:t>
          </a:r>
          <a:br>
            <a:rPr lang="en-US" sz="2400" b="1" kern="1200" dirty="0">
              <a:latin typeface="Tahoma" panose="020B0604030504040204" pitchFamily="34" charset="0"/>
              <a:ea typeface="Tahoma" panose="020B0604030504040204" pitchFamily="34" charset="0"/>
              <a:cs typeface="Tahoma" panose="020B0604030504040204" pitchFamily="34" charset="0"/>
            </a:rPr>
          </a:br>
          <a:r>
            <a:rPr lang="en-US" sz="2400" b="1" kern="1200" dirty="0">
              <a:latin typeface="Tahoma" panose="020B0604030504040204" pitchFamily="34" charset="0"/>
              <a:ea typeface="Tahoma" panose="020B0604030504040204" pitchFamily="34" charset="0"/>
              <a:cs typeface="Tahoma" panose="020B0604030504040204" pitchFamily="34" charset="0"/>
            </a:rPr>
            <a:t>TENCIES</a:t>
          </a:r>
        </a:p>
      </dsp:txBody>
      <dsp:txXfrm>
        <a:off x="4252617" y="2565929"/>
        <a:ext cx="1575110" cy="1358020"/>
      </dsp:txXfrm>
    </dsp:sp>
    <dsp:sp modelId="{BF96C27E-53B1-9D41-A472-5C8D533ADF0C}">
      <dsp:nvSpPr>
        <dsp:cNvPr id="0" name=""/>
        <dsp:cNvSpPr/>
      </dsp:nvSpPr>
      <dsp:spPr>
        <a:xfrm>
          <a:off x="5459577" y="3967318"/>
          <a:ext cx="267411" cy="2304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91A90-6DD6-1540-ABE4-03BDFE02D91C}">
      <dsp:nvSpPr>
        <dsp:cNvPr id="0" name=""/>
        <dsp:cNvSpPr/>
      </dsp:nvSpPr>
      <dsp:spPr>
        <a:xfrm>
          <a:off x="5844032" y="3341447"/>
          <a:ext cx="2283968" cy="196917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rgbClr val="0070C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9295984-837C-A54C-9E84-F904FBAEB7C8}">
      <dsp:nvSpPr>
        <dsp:cNvPr id="0" name=""/>
        <dsp:cNvSpPr/>
      </dsp:nvSpPr>
      <dsp:spPr>
        <a:xfrm>
          <a:off x="5903366" y="4210799"/>
          <a:ext cx="267411" cy="2304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3500F-5123-CC47-BDE1-ACC5EBE697F0}">
      <dsp:nvSpPr>
        <dsp:cNvPr id="0" name=""/>
        <dsp:cNvSpPr/>
      </dsp:nvSpPr>
      <dsp:spPr>
        <a:xfrm>
          <a:off x="1952345" y="1183935"/>
          <a:ext cx="2283968" cy="1969178"/>
        </a:xfrm>
        <a:prstGeom prst="hexagon">
          <a:avLst>
            <a:gd name="adj" fmla="val 25000"/>
            <a:gd name="vf" fmla="val 115470"/>
          </a:avLst>
        </a:prstGeom>
        <a:solidFill>
          <a:schemeClr val="accent6">
            <a:lumMod val="75000"/>
          </a:schemeClr>
        </a:solidFill>
        <a:ln w="25400" cap="flat" cmpd="sng" algn="ctr">
          <a:solidFill>
            <a:schemeClr val="accent6">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WORK ROLES</a:t>
          </a:r>
        </a:p>
      </dsp:txBody>
      <dsp:txXfrm>
        <a:off x="2306774" y="1489514"/>
        <a:ext cx="1575110" cy="1358020"/>
      </dsp:txXfrm>
    </dsp:sp>
    <dsp:sp modelId="{A60AF7A9-D717-D242-B943-35CC6BB04986}">
      <dsp:nvSpPr>
        <dsp:cNvPr id="0" name=""/>
        <dsp:cNvSpPr/>
      </dsp:nvSpPr>
      <dsp:spPr>
        <a:xfrm>
          <a:off x="3500729" y="1226596"/>
          <a:ext cx="267411" cy="2304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D8345-C201-2742-8A2A-F3D917F5D96E}">
      <dsp:nvSpPr>
        <dsp:cNvPr id="0" name=""/>
        <dsp:cNvSpPr/>
      </dsp:nvSpPr>
      <dsp:spPr>
        <a:xfrm>
          <a:off x="3898188" y="108040"/>
          <a:ext cx="2283968" cy="196917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25400" cap="flat" cmpd="sng" algn="ctr">
          <a:solidFill>
            <a:schemeClr val="accent6">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DA6E834E-B7A0-E143-ACB6-C14E5FA4402D}">
      <dsp:nvSpPr>
        <dsp:cNvPr id="0" name=""/>
        <dsp:cNvSpPr/>
      </dsp:nvSpPr>
      <dsp:spPr>
        <a:xfrm>
          <a:off x="3965651" y="972710"/>
          <a:ext cx="267411" cy="2304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5A08A-B55E-3A46-B074-59823098A2C4}">
      <dsp:nvSpPr>
        <dsp:cNvPr id="0" name=""/>
        <dsp:cNvSpPr/>
      </dsp:nvSpPr>
      <dsp:spPr>
        <a:xfrm>
          <a:off x="2174289" y="2338066"/>
          <a:ext cx="2598542" cy="1190008"/>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COMPETENCIES</a:t>
          </a:r>
          <a:br>
            <a:rPr lang="en-US" sz="20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1" kern="1200" dirty="0">
              <a:solidFill>
                <a:schemeClr val="bg1">
                  <a:lumMod val="9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that learners</a:t>
          </a:r>
          <a:br>
            <a:rPr lang="en-US" sz="20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400" b="0" i="0" kern="12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possess, acquire, develop</a:t>
          </a:r>
        </a:p>
      </dsp:txBody>
      <dsp:txXfrm>
        <a:off x="2232380" y="2396157"/>
        <a:ext cx="2482360" cy="1073826"/>
      </dsp:txXfrm>
    </dsp:sp>
    <dsp:sp modelId="{4A4B3689-539E-0F4D-81D8-08A5DD5F7776}">
      <dsp:nvSpPr>
        <dsp:cNvPr id="0" name=""/>
        <dsp:cNvSpPr/>
      </dsp:nvSpPr>
      <dsp:spPr>
        <a:xfrm rot="16200000">
          <a:off x="3056485" y="1920992"/>
          <a:ext cx="834149" cy="0"/>
        </a:xfrm>
        <a:custGeom>
          <a:avLst/>
          <a:gdLst/>
          <a:ahLst/>
          <a:cxnLst/>
          <a:rect l="0" t="0" r="0" b="0"/>
          <a:pathLst>
            <a:path>
              <a:moveTo>
                <a:pt x="0" y="0"/>
              </a:moveTo>
              <a:lnTo>
                <a:pt x="8341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6C40B-FD8F-BD49-8C8B-DF5E0F3FC5E9}">
      <dsp:nvSpPr>
        <dsp:cNvPr id="0" name=""/>
        <dsp:cNvSpPr/>
      </dsp:nvSpPr>
      <dsp:spPr>
        <a:xfrm>
          <a:off x="2538646" y="444501"/>
          <a:ext cx="1869827" cy="1059416"/>
        </a:xfrm>
        <a:prstGeom prst="roundRect">
          <a:avLst/>
        </a:prstGeom>
        <a:solidFill>
          <a:srgbClr val="EE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lumMod val="85000"/>
                  <a:lumOff val="15000"/>
                </a:schemeClr>
              </a:solidFill>
              <a:latin typeface="Calibri" panose="020F0502020204030204" pitchFamily="34" charset="0"/>
              <a:cs typeface="Calibri" panose="020F0502020204030204" pitchFamily="34" charset="0"/>
            </a:rPr>
            <a:t>NICE Framework</a:t>
          </a:r>
        </a:p>
      </dsp:txBody>
      <dsp:txXfrm>
        <a:off x="2590362" y="496217"/>
        <a:ext cx="1766395" cy="955984"/>
      </dsp:txXfrm>
    </dsp:sp>
    <dsp:sp modelId="{22154641-10EB-7B46-AB89-9DAFF45C683A}">
      <dsp:nvSpPr>
        <dsp:cNvPr id="0" name=""/>
        <dsp:cNvSpPr/>
      </dsp:nvSpPr>
      <dsp:spPr>
        <a:xfrm rot="2220156">
          <a:off x="4162882" y="3827523"/>
          <a:ext cx="995089" cy="0"/>
        </a:xfrm>
        <a:custGeom>
          <a:avLst/>
          <a:gdLst/>
          <a:ahLst/>
          <a:cxnLst/>
          <a:rect l="0" t="0" r="0" b="0"/>
          <a:pathLst>
            <a:path>
              <a:moveTo>
                <a:pt x="0" y="0"/>
              </a:moveTo>
              <a:lnTo>
                <a:pt x="9950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E9879-40DE-8C42-A6DF-9668C6F77FDE}">
      <dsp:nvSpPr>
        <dsp:cNvPr id="0" name=""/>
        <dsp:cNvSpPr/>
      </dsp:nvSpPr>
      <dsp:spPr>
        <a:xfrm>
          <a:off x="4825736" y="4126971"/>
          <a:ext cx="1869827" cy="105941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10000"/>
            </a:lnSpc>
            <a:spcBef>
              <a:spcPct val="0"/>
            </a:spcBef>
            <a:spcAft>
              <a:spcPct val="35000"/>
            </a:spcAft>
            <a:buNone/>
          </a:pPr>
          <a:r>
            <a:rPr lang="en-US" sz="1600" b="0" i="0" kern="1200" dirty="0">
              <a:solidFill>
                <a:schemeClr val="tx1">
                  <a:lumMod val="85000"/>
                  <a:lumOff val="15000"/>
                </a:schemeClr>
              </a:solidFill>
              <a:latin typeface="Calibri" panose="020F0502020204030204" pitchFamily="34" charset="0"/>
              <a:cs typeface="Calibri" panose="020F0502020204030204" pitchFamily="34" charset="0"/>
            </a:rPr>
            <a:t>Education, </a:t>
          </a:r>
          <a:br>
            <a:rPr lang="en-US" sz="1600" b="0" i="0" kern="1200" dirty="0">
              <a:solidFill>
                <a:schemeClr val="tx1">
                  <a:lumMod val="85000"/>
                  <a:lumOff val="15000"/>
                </a:schemeClr>
              </a:solidFill>
              <a:latin typeface="Calibri" panose="020F0502020204030204" pitchFamily="34" charset="0"/>
              <a:cs typeface="Calibri" panose="020F0502020204030204" pitchFamily="34" charset="0"/>
            </a:rPr>
          </a:br>
          <a:r>
            <a:rPr lang="en-US" sz="1600" b="0" i="0" kern="1200" dirty="0">
              <a:solidFill>
                <a:schemeClr val="tx1">
                  <a:lumMod val="85000"/>
                  <a:lumOff val="15000"/>
                </a:schemeClr>
              </a:solidFill>
              <a:latin typeface="Calibri" panose="020F0502020204030204" pitchFamily="34" charset="0"/>
              <a:cs typeface="Calibri" panose="020F0502020204030204" pitchFamily="34" charset="0"/>
            </a:rPr>
            <a:t>Training Providers, Employers</a:t>
          </a:r>
        </a:p>
      </dsp:txBody>
      <dsp:txXfrm>
        <a:off x="4877452" y="4178687"/>
        <a:ext cx="1766395" cy="955984"/>
      </dsp:txXfrm>
    </dsp:sp>
    <dsp:sp modelId="{EF1B4A53-05CA-A542-A6E0-27AA1F0D20EA}">
      <dsp:nvSpPr>
        <dsp:cNvPr id="0" name=""/>
        <dsp:cNvSpPr/>
      </dsp:nvSpPr>
      <dsp:spPr>
        <a:xfrm rot="8688010">
          <a:off x="1728084" y="3814205"/>
          <a:ext cx="992763" cy="0"/>
        </a:xfrm>
        <a:custGeom>
          <a:avLst/>
          <a:gdLst/>
          <a:ahLst/>
          <a:cxnLst/>
          <a:rect l="0" t="0" r="0" b="0"/>
          <a:pathLst>
            <a:path>
              <a:moveTo>
                <a:pt x="0" y="0"/>
              </a:moveTo>
              <a:lnTo>
                <a:pt x="99276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72AFD-92B6-0A44-9486-8E9445E81901}">
      <dsp:nvSpPr>
        <dsp:cNvPr id="0" name=""/>
        <dsp:cNvSpPr/>
      </dsp:nvSpPr>
      <dsp:spPr>
        <a:xfrm>
          <a:off x="133021" y="4100334"/>
          <a:ext cx="1869827" cy="105941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lumMod val="85000"/>
                  <a:lumOff val="15000"/>
                </a:schemeClr>
              </a:solidFill>
              <a:latin typeface="Calibri" panose="020F0502020204030204" pitchFamily="34" charset="0"/>
              <a:cs typeface="Calibri" panose="020F0502020204030204" pitchFamily="34" charset="0"/>
            </a:rPr>
            <a:t>Employers</a:t>
          </a:r>
        </a:p>
      </dsp:txBody>
      <dsp:txXfrm>
        <a:off x="184737" y="4152050"/>
        <a:ext cx="1766395" cy="95598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13DDF6-D920-1B4C-BFC1-0D0F880706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r>
              <a:rPr lang="en-US"/>
              <a:t>UNCLASSIFIED</a:t>
            </a:r>
          </a:p>
        </p:txBody>
      </p:sp>
      <p:sp>
        <p:nvSpPr>
          <p:cNvPr id="3" name="Date Placeholder 2">
            <a:extLst>
              <a:ext uri="{FF2B5EF4-FFF2-40B4-BE49-F238E27FC236}">
                <a16:creationId xmlns:a16="http://schemas.microsoft.com/office/drawing/2014/main" id="{2F3B59E9-CA03-0340-B468-7A20462201C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853B2EA9-FA56-574E-91C0-20D7AD2F589A}" type="datetimeFigureOut">
              <a:rPr lang="en-US" altLang="x-none"/>
              <a:pPr>
                <a:defRPr/>
              </a:pPr>
              <a:t>1/7/21</a:t>
            </a:fld>
            <a:endParaRPr lang="en-US" altLang="x-none"/>
          </a:p>
        </p:txBody>
      </p:sp>
      <p:sp>
        <p:nvSpPr>
          <p:cNvPr id="4" name="Footer Placeholder 3">
            <a:extLst>
              <a:ext uri="{FF2B5EF4-FFF2-40B4-BE49-F238E27FC236}">
                <a16:creationId xmlns:a16="http://schemas.microsoft.com/office/drawing/2014/main" id="{9CA69C1F-B162-DF40-8A7E-446638DFE4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r>
              <a:rPr lang="en-US"/>
              <a:t>UNCLASSIFIED</a:t>
            </a:r>
          </a:p>
        </p:txBody>
      </p:sp>
      <p:sp>
        <p:nvSpPr>
          <p:cNvPr id="5" name="Slide Number Placeholder 4">
            <a:extLst>
              <a:ext uri="{FF2B5EF4-FFF2-40B4-BE49-F238E27FC236}">
                <a16:creationId xmlns:a16="http://schemas.microsoft.com/office/drawing/2014/main" id="{E21995D6-4BEE-3941-9D5C-403E2AD2778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9CD6AB3-2C2D-D94A-A24A-2B4EB86766C4}"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F91BF-848B-8843-877D-02CF3A3C5E1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b="0" i="0">
                <a:latin typeface="Avenir Book" panose="02000503020000020003" pitchFamily="2" charset="0"/>
                <a:ea typeface="+mn-ea"/>
                <a:cs typeface="+mn-cs"/>
              </a:defRPr>
            </a:lvl1pPr>
          </a:lstStyle>
          <a:p>
            <a:pPr>
              <a:defRPr/>
            </a:pPr>
            <a:r>
              <a:rPr lang="en-US" dirty="0"/>
              <a:t>UNCLASSIFIED</a:t>
            </a:r>
          </a:p>
        </p:txBody>
      </p:sp>
      <p:sp>
        <p:nvSpPr>
          <p:cNvPr id="3" name="Date Placeholder 2">
            <a:extLst>
              <a:ext uri="{FF2B5EF4-FFF2-40B4-BE49-F238E27FC236}">
                <a16:creationId xmlns:a16="http://schemas.microsoft.com/office/drawing/2014/main" id="{812D6190-84C8-044D-8DA0-D0347A388C9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i="0">
                <a:latin typeface="Avenir Book" panose="02000503020000020003" pitchFamily="2" charset="0"/>
                <a:ea typeface="ＭＳ Ｐゴシック" charset="-128"/>
              </a:defRPr>
            </a:lvl1pPr>
          </a:lstStyle>
          <a:p>
            <a:pPr>
              <a:defRPr/>
            </a:pPr>
            <a:fld id="{1B1E651E-7914-9D4F-866F-B18181CACF6C}" type="datetimeFigureOut">
              <a:rPr lang="en-US" altLang="x-none" smtClean="0"/>
              <a:pPr>
                <a:defRPr/>
              </a:pPr>
              <a:t>1/7/21</a:t>
            </a:fld>
            <a:endParaRPr lang="en-US" altLang="x-none" dirty="0"/>
          </a:p>
        </p:txBody>
      </p:sp>
      <p:sp>
        <p:nvSpPr>
          <p:cNvPr id="4" name="Slide Image Placeholder 3">
            <a:extLst>
              <a:ext uri="{FF2B5EF4-FFF2-40B4-BE49-F238E27FC236}">
                <a16:creationId xmlns:a16="http://schemas.microsoft.com/office/drawing/2014/main" id="{A32C9E30-D33F-A845-B4A7-9235FB334D8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085F0D1-AA97-3946-9CD8-58802FB4776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C067D4-9BFF-1C42-859C-6C41558A6CA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venir Book" panose="02000503020000020003" pitchFamily="2" charset="0"/>
                <a:ea typeface="+mn-ea"/>
                <a:cs typeface="+mn-cs"/>
              </a:defRPr>
            </a:lvl1pPr>
          </a:lstStyle>
          <a:p>
            <a:pPr>
              <a:defRPr/>
            </a:pPr>
            <a:r>
              <a:rPr lang="en-US" dirty="0"/>
              <a:t>UNCLASSIFIED</a:t>
            </a:r>
          </a:p>
        </p:txBody>
      </p:sp>
      <p:sp>
        <p:nvSpPr>
          <p:cNvPr id="7" name="Slide Number Placeholder 6">
            <a:extLst>
              <a:ext uri="{FF2B5EF4-FFF2-40B4-BE49-F238E27FC236}">
                <a16:creationId xmlns:a16="http://schemas.microsoft.com/office/drawing/2014/main" id="{6F5AD244-9B1D-6F46-8ED1-D69C99C9CFD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i="0">
                <a:latin typeface="Avenir Book" panose="02000503020000020003" pitchFamily="2" charset="0"/>
                <a:ea typeface="ＭＳ Ｐゴシック" charset="-128"/>
              </a:defRPr>
            </a:lvl1pPr>
          </a:lstStyle>
          <a:p>
            <a:pPr>
              <a:defRPr/>
            </a:pPr>
            <a:fld id="{3C56E544-C7D7-324D-A860-87CF68DA2087}" type="slidenum">
              <a:rPr lang="en-US" altLang="x-none" smtClean="0"/>
              <a:pPr>
                <a:defRPr/>
              </a:pPr>
              <a:t>‹#›</a:t>
            </a:fld>
            <a:endParaRPr lang="en-US" altLang="x-none"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b="0" i="0" kern="1200">
        <a:solidFill>
          <a:schemeClr val="tx1"/>
        </a:solidFill>
        <a:latin typeface="Avenir Book" panose="02000503020000020003" pitchFamily="2" charset="0"/>
        <a:ea typeface="ＭＳ Ｐゴシック" charset="0"/>
        <a:cs typeface="ＭＳ Ｐゴシック"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January 7, 2021</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Graphic Credit: NICE</a:t>
            </a:r>
          </a:p>
          <a:p>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24526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The NICE Framework Competencies offer </a:t>
            </a:r>
            <a:r>
              <a:rPr lang="en-US" sz="1200" b="0" i="0" kern="1200" dirty="0">
                <a:solidFill>
                  <a:schemeClr val="tx1"/>
                </a:solidFill>
                <a:effectLst/>
                <a:latin typeface="Avenir Book" panose="02000503020000020003" pitchFamily="2" charset="0"/>
                <a:ea typeface="ＭＳ Ｐゴシック" charset="0"/>
                <a:cs typeface="ＭＳ Ｐゴシック" charset="0"/>
              </a:rPr>
              <a:t>an opportunity to increase alignment and coordination between employers, learners, and education and training providers, </a:t>
            </a: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where NICE Framework “defines competencies,” employers “identify competencies,” and academic institutions assess them (i.e., “evidence” of competencies).</a:t>
            </a:r>
            <a:endParaRPr lang="en-US" sz="1200" dirty="0">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Competencies offer a h</a:t>
            </a:r>
            <a:r>
              <a:rPr lang="en-US" dirty="0"/>
              <a:t>igher-level perspective on cybersecurity work, </a:t>
            </a:r>
            <a:r>
              <a:rPr lang="en-US" sz="1200" b="0" i="0" kern="1200" dirty="0">
                <a:solidFill>
                  <a:schemeClr val="tx1"/>
                </a:solidFill>
                <a:effectLst/>
                <a:latin typeface="Avenir Book" panose="02000503020000020003" pitchFamily="2" charset="0"/>
                <a:ea typeface="ＭＳ Ｐゴシック" charset="0"/>
                <a:cs typeface="ＭＳ Ｐゴシック" charset="0"/>
              </a:rPr>
              <a:t>allowing organizations to group together various TKS statements into an overarching category that defines a broad need. They are flexible, allowing the inclusion or removal of specific TKS statements in response to shifting needs in a changing cybersecurity ecosystem. Importantly, they are </a:t>
            </a:r>
          </a:p>
          <a:p>
            <a:pPr marL="285750" indent="-285750">
              <a:buFont typeface="Arial" panose="020B0604020202020204" pitchFamily="34" charset="0"/>
              <a:buChar char="•"/>
            </a:pPr>
            <a:r>
              <a:rPr lang="en-US" dirty="0">
                <a:latin typeface="Eurostile" panose="020B0504020202050204" pitchFamily="34" charset="77"/>
              </a:rPr>
              <a:t>Defined via an employer- driven approach </a:t>
            </a:r>
          </a:p>
          <a:p>
            <a:pPr marL="285750" indent="-285750">
              <a:buFont typeface="Arial" panose="020B0604020202020204" pitchFamily="34" charset="0"/>
              <a:buChar char="•"/>
            </a:pPr>
            <a:r>
              <a:rPr lang="en-US" dirty="0">
                <a:latin typeface="Eurostile" panose="020B0504020202050204" pitchFamily="34" charset="77"/>
              </a:rPr>
              <a:t>Learner-focused </a:t>
            </a:r>
          </a:p>
          <a:p>
            <a:pPr marL="285750" indent="-285750">
              <a:buFont typeface="Arial" panose="020B0604020202020204" pitchFamily="34" charset="0"/>
              <a:buChar char="•"/>
            </a:pPr>
            <a:r>
              <a:rPr lang="en-US" dirty="0">
                <a:latin typeface="Eurostile" panose="020B0504020202050204" pitchFamily="34" charset="77"/>
              </a:rPr>
              <a:t>Observable and measurable </a:t>
            </a:r>
            <a:endParaRPr lang="en-US" dirty="0">
              <a:effectLst/>
              <a:latin typeface="Eurostile" panose="020B0504020202050204"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The NICE Framework sees Competencies as an employer-drive mechanism for an employer or educator to assess a learner’s overall ability to achieve the competency. So, instead of specifying the work to be done (tasks) or what is needed to do the work (K&amp;S), it’s about assessing a learner’s overall ability to do that work (the combination of TKS statements that it encompasses). </a:t>
            </a:r>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42471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presenter: </a:t>
            </a:r>
            <a:r>
              <a:rPr lang="en-US" sz="1200" b="0" i="1" u="none" strike="noStrike" kern="1200" dirty="0">
                <a:solidFill>
                  <a:schemeClr val="tx1"/>
                </a:solidFill>
                <a:effectLst/>
                <a:latin typeface="Avenir Book" panose="02000503020000020003" pitchFamily="2" charset="0"/>
                <a:ea typeface="ＭＳ Ｐゴシック" charset="0"/>
                <a:cs typeface="ＭＳ Ｐゴシック" charset="0"/>
              </a:rPr>
              <a:t>Hyperlinks aren’t clickable on this slide when viewing in edit mode. However, if you are in presentation mode or if you PDF the file, they will work.)</a:t>
            </a:r>
            <a:endParaRPr lang="en-US" i="1" dirty="0"/>
          </a:p>
          <a:p>
            <a:endParaRPr lang="en-US" dirty="0"/>
          </a:p>
          <a:p>
            <a:r>
              <a:rPr lang="en-US" dirty="0"/>
              <a:t>Visit the NICE Framework Resource Center online or email NICE for more information. </a:t>
            </a:r>
          </a:p>
          <a:p>
            <a:endParaRPr lang="en-US" dirty="0"/>
          </a:p>
          <a:p>
            <a:r>
              <a:rPr lang="en-US" dirty="0"/>
              <a:t>You may also join the NICE Framework Users Group which is </a:t>
            </a:r>
            <a:r>
              <a:rPr lang="en-US" sz="1200" b="0" i="0" kern="1200" dirty="0">
                <a:solidFill>
                  <a:schemeClr val="tx1"/>
                </a:solidFill>
                <a:effectLst/>
                <a:latin typeface="Avenir Book" panose="02000503020000020003" pitchFamily="2" charset="0"/>
                <a:ea typeface="ＭＳ Ｐゴシック" charset="0"/>
                <a:cs typeface="ＭＳ Ｐゴシック" charset="0"/>
              </a:rPr>
              <a:t>a forum for users (employers, learners, and education and training and credential providers) who are interested in sharing and learning through questions, insights, or mutual support how to apply and use the NICE Framework and its associated components in various settings.</a:t>
            </a:r>
          </a:p>
          <a:p>
            <a:endParaRPr lang="en-US" sz="1200" b="0" i="0" kern="1200" dirty="0">
              <a:solidFill>
                <a:schemeClr val="tx1"/>
              </a:solidFill>
              <a:effectLst/>
              <a:latin typeface="Avenir Book" panose="02000503020000020003" pitchFamily="2"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NICE Framework Resource Center: </a:t>
            </a:r>
            <a:r>
              <a:rPr lang="en-US" dirty="0" err="1"/>
              <a:t>www.</a:t>
            </a:r>
            <a:r>
              <a:rPr lang="en-US" sz="12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NIST.gov</a:t>
            </a:r>
            <a:r>
              <a:rPr lang="en-US" sz="1200" dirty="0">
                <a:solidFill>
                  <a:schemeClr val="bg1"/>
                </a:solidFill>
                <a:latin typeface="Calibri" panose="020F0502020204030204" pitchFamily="34" charset="0"/>
                <a:ea typeface="Helvetica Neue" panose="02000503000000020004" pitchFamily="2" charset="0"/>
                <a:cs typeface="Calibri" panose="020F0502020204030204" pitchFamily="34" charset="0"/>
              </a:rPr>
              <a:t>/NICE/Framework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latin typeface="Calibri" panose="020F0502020204030204" pitchFamily="34" charset="0"/>
                <a:ea typeface="Helvetica Neue" panose="02000503000000020004" pitchFamily="2" charset="0"/>
                <a:cs typeface="Calibri" panose="020F0502020204030204" pitchFamily="34" charset="0"/>
              </a:rPr>
              <a:t>Email : </a:t>
            </a:r>
            <a:r>
              <a:rPr lang="en-US" sz="12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NICEFramework@nist.gov</a:t>
            </a:r>
            <a:endParaRPr lang="en-US" sz="120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NICE Framework Users Group: https://</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www.nist.gov</a:t>
            </a: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itl</a:t>
            </a: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/applied-cybersecurity/nice/about/community-coordinating-council/nice-framework-users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Twitter: https://</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twitter.com</a:t>
            </a:r>
            <a:r>
              <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1200" b="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NISTcyber</a:t>
            </a:r>
            <a:endParaRPr lang="en-US" sz="1200" b="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a:p>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104771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National Initiative for Cybersecurity Education (or NICE), is </a:t>
            </a:r>
            <a:r>
              <a:rPr lang="en-US" sz="1200" b="0" i="0" kern="1200" dirty="0">
                <a:solidFill>
                  <a:schemeClr val="tx1"/>
                </a:solidFill>
                <a:effectLst/>
                <a:latin typeface="+mn-lt"/>
                <a:ea typeface="+mn-ea"/>
                <a:cs typeface="+mn-cs"/>
              </a:rPr>
              <a:t>led by the National Institute of Standards and Technology (NIST) in the U.S. Department of Commerce, is a partnership between government, academia, and the private sector focused on cybersecurity education, training, and workforce development. However, NICE is a community effort between government, industry, and academia to </a:t>
            </a:r>
            <a:r>
              <a:rPr lang="en-US" dirty="0">
                <a:latin typeface="Helvetica Neue" panose="02000503000000020004" pitchFamily="2" charset="0"/>
                <a:ea typeface="Helvetica Neue" panose="02000503000000020004" pitchFamily="2" charset="0"/>
                <a:cs typeface="Helvetica Neue" panose="02000503000000020004" pitchFamily="2" charset="0"/>
              </a:rPr>
              <a:t>energize, promote, and coordinate a robust community working together to advance an integrated ecosystem of cybersecurity education, training, and workforce development.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Helvetica Neue" panose="02000503000000020004" pitchFamily="2" charset="0"/>
                <a:ea typeface="Helvetica Neue" panose="02000503000000020004" pitchFamily="2" charset="0"/>
                <a:cs typeface="Helvetica Neue" panose="02000503000000020004" pitchFamily="2" charset="0"/>
              </a:rPr>
              <a:t>Visit the NICE website at </a:t>
            </a:r>
            <a:r>
              <a:rPr lang="en-US" baseline="0" dirty="0" err="1">
                <a:latin typeface="Helvetica Neue" panose="02000503000000020004" pitchFamily="2" charset="0"/>
                <a:ea typeface="Helvetica Neue" panose="02000503000000020004" pitchFamily="2" charset="0"/>
                <a:cs typeface="Helvetica Neue" panose="02000503000000020004" pitchFamily="2" charset="0"/>
              </a:rPr>
              <a:t>www.nist.gov</a:t>
            </a:r>
            <a:r>
              <a:rPr lang="en-US" baseline="0" dirty="0">
                <a:latin typeface="Helvetica Neue" panose="02000503000000020004" pitchFamily="2" charset="0"/>
                <a:ea typeface="Helvetica Neue" panose="02000503000000020004" pitchFamily="2" charset="0"/>
                <a:cs typeface="Helvetica Neue" panose="02000503000000020004" pitchFamily="2" charset="0"/>
              </a:rPr>
              <a:t>/nice.</a:t>
            </a:r>
            <a:endParaRPr lang="en-US" baseline="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Photo Credit: </a:t>
            </a:r>
            <a:r>
              <a:rPr lang="en-US" dirty="0" err="1"/>
              <a:t>shutterstock</a:t>
            </a:r>
            <a:r>
              <a:rPr lang="en-US" dirty="0"/>
              <a:t>/</a:t>
            </a:r>
            <a:r>
              <a:rPr lang="en-US" dirty="0" err="1"/>
              <a:t>Bakhtiar</a:t>
            </a:r>
            <a:r>
              <a:rPr lang="en-US" dirty="0"/>
              <a:t> Zein</a:t>
            </a:r>
          </a:p>
        </p:txBody>
      </p:sp>
      <p:sp>
        <p:nvSpPr>
          <p:cNvPr id="4" name="Header Placeholder 3"/>
          <p:cNvSpPr>
            <a:spLocks noGrp="1"/>
          </p:cNvSpPr>
          <p:nvPr>
            <p:ph type="hdr" sz="quarter"/>
          </p:nvPr>
        </p:nvSpPr>
        <p:spPr/>
        <p:txBody>
          <a:bodyPr/>
          <a:lstStyle/>
          <a:p>
            <a:pPr>
              <a:defRPr/>
            </a:pPr>
            <a:r>
              <a:rPr lang="en-US"/>
              <a:t>UNCLASSIFIED</a:t>
            </a:r>
          </a:p>
        </p:txBody>
      </p:sp>
    </p:spTree>
    <p:extLst>
      <p:ext uri="{BB962C8B-B14F-4D97-AF65-F5344CB8AC3E}">
        <p14:creationId xmlns:p14="http://schemas.microsoft.com/office/powerpoint/2010/main" val="92151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In the NICE Strategic Plan, released November 2020, there are five goals, each with many objectives. </a:t>
            </a:r>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first goal focuses on promoting the discovery of cybersecurity careers and multiple pathways.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second goal focuses on transforming learning to build and sustain a diverse and skilled workforce.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third goal focuses on modernizing the talent management process to address cybersecurity skills gaps.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fourth goal focuses on expanding use of the NICE Framework (more on this in a minute).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fifth goal focuses on driving research on effective practices for cybersecurity workforce development.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View the NICE Strategic Plan at: </a:t>
            </a:r>
            <a:r>
              <a:rPr lang="en-US" dirty="0" err="1"/>
              <a:t>www.nist.gov</a:t>
            </a:r>
            <a:r>
              <a:rPr lang="en-US" dirty="0"/>
              <a:t>/</a:t>
            </a:r>
            <a:r>
              <a:rPr lang="en-US" dirty="0" err="1"/>
              <a:t>itl</a:t>
            </a:r>
            <a:r>
              <a:rPr lang="en-US" dirty="0"/>
              <a:t>/applied-cybersecurity/nice/about/strategic-plan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Graphic Credit: NICE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D0C026-B9ED-2F4B-9D2A-0294D00ACE0F}" type="slidenum">
              <a:rPr lang="en-US" smtClean="0"/>
              <a:t>2</a:t>
            </a:fld>
            <a:endParaRPr lang="en-US"/>
          </a:p>
        </p:txBody>
      </p:sp>
    </p:spTree>
    <p:extLst>
      <p:ext uri="{BB962C8B-B14F-4D97-AF65-F5344CB8AC3E}">
        <p14:creationId xmlns:p14="http://schemas.microsoft.com/office/powerpoint/2010/main" val="95622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mentioned, one of the five NICE Strategic Plan goals focuses on expanding the use of the Workforce Framework for Cybersecurity (or NICE Framework).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Primary objectives of this goal include: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Document and widely disseminate methods, resources, and tools shown to successfully expand use of the NICE Framework</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Align the NICE Framework to the NIST Cybersecurity Framework, NIST Privacy Framework, and other cybersecurity, privacy, and risk management publications</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Establish processes for regularly reviewing, improving, and updating the NICE Framework</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Explore development of new tools or integration of NICE Framework data into existing tools to increase access and facilitate interoperability</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Identify and highlight components of the NICE Framework (Tasks, Knowledge, and Skill Statements) that could be potentially performed via automated techniques</a:t>
            </a:r>
          </a:p>
          <a:p>
            <a:pPr marL="171450" indent="-171450">
              <a:buFont typeface="Arial" panose="020B0604020202020204" pitchFamily="34" charset="0"/>
              <a:buChar char="•"/>
            </a:pPr>
            <a:r>
              <a:rPr lang="en-US" sz="1200" b="0" i="0" kern="1200" dirty="0">
                <a:solidFill>
                  <a:schemeClr val="tx1"/>
                </a:solidFill>
                <a:effectLst/>
                <a:latin typeface="Avenir Book" panose="02000503020000020003" pitchFamily="2" charset="0"/>
                <a:ea typeface="ＭＳ Ｐゴシック" charset="0"/>
                <a:cs typeface="ＭＳ Ｐゴシック" charset="0"/>
              </a:rPr>
              <a:t>Expand international outreach to promote the NICE Framework and document approaches being used in other countries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Graphic Credit: NICE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347823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 workforce framework for cybersecurity provides a common, consistent model and point of reference for various audiences to uses in various applications. A standard lexicon will promote a stronger ecosystem by: </a:t>
            </a:r>
          </a:p>
          <a:p>
            <a:endParaRPr lang="en-US" dirty="0"/>
          </a:p>
          <a:p>
            <a:pPr marL="171450" indent="-171450">
              <a:buFont typeface="Arial" panose="020B0604020202020204" pitchFamily="34" charset="0"/>
              <a:buChar char="•"/>
            </a:pPr>
            <a:r>
              <a:rPr lang="en-US" dirty="0"/>
              <a:t>Enabling a regular process for the talent lifecycle – from hiring to training and assessment.</a:t>
            </a:r>
          </a:p>
          <a:p>
            <a:pPr marL="171450" indent="-171450">
              <a:buFont typeface="Arial" panose="020B0604020202020204" pitchFamily="34" charset="0"/>
              <a:buChar char="•"/>
            </a:pPr>
            <a:r>
              <a:rPr lang="en-US" dirty="0"/>
              <a:t>Illustrates a clear picture about what cybersecurity work is – so students and job seekers (or career changers) can decide what area of cybersecurity they want to work in. </a:t>
            </a:r>
          </a:p>
          <a:p>
            <a:pPr marL="171450" indent="-171450">
              <a:buFont typeface="Arial" panose="020B0604020202020204" pitchFamily="34" charset="0"/>
              <a:buChar char="•"/>
            </a:pPr>
            <a:r>
              <a:rPr lang="en-US" dirty="0"/>
              <a:t>Provides direct information about what current and future workers need to know – so that teachers can create materials that will meet the needs. </a:t>
            </a:r>
          </a:p>
          <a:p>
            <a:endParaRPr lang="en-US" dirty="0"/>
          </a:p>
          <a:p>
            <a:r>
              <a:rPr lang="en-US" dirty="0"/>
              <a:t>These three key areas translate to (next slide) who the NICE Framework is for. </a:t>
            </a:r>
          </a:p>
          <a:p>
            <a:endParaRPr lang="en-US" dirty="0"/>
          </a:p>
          <a:p>
            <a:endParaRPr lang="en-US" dirty="0"/>
          </a:p>
          <a:p>
            <a:endParaRPr lang="en-US" dirty="0"/>
          </a:p>
          <a:p>
            <a:endParaRPr lang="en-US" dirty="0"/>
          </a:p>
          <a:p>
            <a:r>
              <a:rPr lang="en-US" dirty="0"/>
              <a:t>Photo Credit Blue office: https://</a:t>
            </a:r>
            <a:r>
              <a:rPr lang="en-US" dirty="0" err="1"/>
              <a:t>commons.wikimedia.org</a:t>
            </a:r>
            <a:r>
              <a:rPr lang="en-US" dirty="0"/>
              <a:t>/wiki/File:Kit_Out_My_Office%27s_%27HD_Colour%27_(blue_photo_2)_</a:t>
            </a:r>
            <a:r>
              <a:rPr lang="en-US" dirty="0" err="1"/>
              <a:t>office_furniture.png</a:t>
            </a:r>
            <a:endParaRPr lang="en-US" dirty="0"/>
          </a:p>
          <a:p>
            <a:r>
              <a:rPr lang="en-US" dirty="0"/>
              <a:t>Photo Credit Learners: https://</a:t>
            </a:r>
            <a:r>
              <a:rPr lang="en-US" dirty="0" err="1"/>
              <a:t>www.flickr.com</a:t>
            </a:r>
            <a:r>
              <a:rPr lang="en-US" dirty="0"/>
              <a:t>/photos/</a:t>
            </a:r>
            <a:r>
              <a:rPr lang="en-US" dirty="0" err="1"/>
              <a:t>unu</a:t>
            </a:r>
            <a:r>
              <a:rPr lang="en-US" dirty="0"/>
              <a:t>-wider/44832221595</a:t>
            </a:r>
          </a:p>
          <a:p>
            <a:r>
              <a:rPr lang="en-US" dirty="0"/>
              <a:t>Photo Credit Class: https://</a:t>
            </a:r>
            <a:r>
              <a:rPr lang="en-US" dirty="0" err="1"/>
              <a:t>www.pickpik.com</a:t>
            </a:r>
            <a:r>
              <a:rPr lang="en-US" dirty="0"/>
              <a:t>/classroom-computers-education-class-education-technology-learning-155611</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venir Book" panose="02000503020000020003" pitchFamily="2" charset="0"/>
                <a:ea typeface="+mn-ea"/>
                <a:cs typeface="+mn-cs"/>
              </a:rPr>
              <a:t>UNCLASSIFIED</a:t>
            </a:r>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71481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NICE Framework can be used broadly.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It can be used by employers who are looking to gauge their workforce needs. Human Resources can use it to assess their current workforce. Hiring Managers can use it to determine what gaps exist on their cybersecurity teams and hire new talent appropriately.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Or it can be used by learners -- including students, job-seekers, and employees.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Finally, it can be leveraged by educators and training providers who will provide learning pathways for learners, teach them, and provide them with credentials to enter or grow in their cybersecurity career. </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The NICE Framework provides for all these audiences a common language around cybersecurity work by defining work roles, tasks, knowledge and skill statements, and competencies. </a:t>
            </a:r>
            <a:endParaRPr lang="en-US" dirty="0"/>
          </a:p>
          <a:p>
            <a:endParaRPr lang="en-US" dirty="0"/>
          </a:p>
          <a:p>
            <a:endParaRPr lang="en-US" dirty="0"/>
          </a:p>
          <a:p>
            <a:endParaRPr lang="en-US" dirty="0"/>
          </a:p>
          <a:p>
            <a:endParaRPr lang="en-US" dirty="0"/>
          </a:p>
          <a:p>
            <a:r>
              <a:rPr lang="en-US" dirty="0"/>
              <a:t>Photo Credit Blue office: https://</a:t>
            </a:r>
            <a:r>
              <a:rPr lang="en-US" dirty="0" err="1"/>
              <a:t>commons.wikimedia.org</a:t>
            </a:r>
            <a:r>
              <a:rPr lang="en-US" dirty="0"/>
              <a:t>/wiki/File:Kit_Out_My_Office%27s_%27HD_Colour%27_(blue_photo_2)_</a:t>
            </a:r>
            <a:r>
              <a:rPr lang="en-US" dirty="0" err="1"/>
              <a:t>office_furniture.png</a:t>
            </a:r>
            <a:endParaRPr lang="en-US" dirty="0"/>
          </a:p>
          <a:p>
            <a:r>
              <a:rPr lang="en-US" dirty="0"/>
              <a:t>Photo Credit Learners: https://</a:t>
            </a:r>
            <a:r>
              <a:rPr lang="en-US" dirty="0" err="1"/>
              <a:t>www.flickr.com</a:t>
            </a:r>
            <a:r>
              <a:rPr lang="en-US" dirty="0"/>
              <a:t>/photos/</a:t>
            </a:r>
            <a:r>
              <a:rPr lang="en-US" dirty="0" err="1"/>
              <a:t>unu</a:t>
            </a:r>
            <a:r>
              <a:rPr lang="en-US" dirty="0"/>
              <a:t>-wider/44832221595</a:t>
            </a:r>
          </a:p>
          <a:p>
            <a:r>
              <a:rPr lang="en-US" dirty="0"/>
              <a:t>Photo Credit Class: https://</a:t>
            </a:r>
            <a:r>
              <a:rPr lang="en-US" dirty="0" err="1"/>
              <a:t>www.pickpik.com</a:t>
            </a:r>
            <a:r>
              <a:rPr lang="en-US" dirty="0"/>
              <a:t>/classroom-computers-education-class-education-technology-learning-155611</a:t>
            </a:r>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305742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The Workforce Framework for Cybersecurity (NICE Framework), is a fundamental reference for describing and sharing information about cybersecurity work. </a:t>
            </a: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The NICE Framework considers the </a:t>
            </a:r>
            <a:r>
              <a:rPr lang="en-US" dirty="0"/>
              <a:t>“Cybersecurity Workforce” to include not only those whose primary focus is on cybersecurity but also those who need specific cybersecurity-related knowledge and skills to properly manage cybersecurity-related risks to the enterprise.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we recognize that cyberspace includes many elements of traditional IT or ICT, we are specifically focusing on the </a:t>
            </a:r>
            <a:r>
              <a:rPr lang="en-US" b="1" dirty="0"/>
              <a:t>security</a:t>
            </a:r>
            <a:r>
              <a:rPr lang="en-US" dirty="0"/>
              <a:t> of those systems and processes.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NICE Framework supports four key attributes – agility, flexibility, interoperability, and modularity.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Please note that the NICE Framework was recently updated (November 2020). In this revision the artifacts that support the NICE Framework - supplemental content such as lists of Work Roles and Tasks, that were previously were appendices - have been removed from the publication itself to support these attributes. These materials have been removed to be able to be maintained on a more frequent basis.</a:t>
            </a:r>
            <a:endParaRPr lang="en-US" dirty="0"/>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268867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its core, the NICE Framework </a:t>
            </a:r>
            <a:r>
              <a:rPr lang="en-US" sz="1200" b="0" i="0" u="none" strike="noStrike" kern="1200" dirty="0">
                <a:solidFill>
                  <a:schemeClr val="tx1"/>
                </a:solidFill>
                <a:effectLst/>
                <a:latin typeface="Avenir Book" panose="02000503020000020003" pitchFamily="2" charset="0"/>
                <a:ea typeface="ＭＳ Ｐゴシック" charset="0"/>
                <a:cs typeface="ＭＳ Ｐゴシック" charset="0"/>
              </a:rPr>
              <a:t>provides a set of building blocks for describing the tasks, knowledge, and skills (TKS) that are needed to perform cybersecurity work performed by individuals and teams. </a:t>
            </a:r>
            <a:endParaRPr lang="en-US" dirty="0"/>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Ability statements from the previous version have been refactored in the 2020 revision for simplicity into Skill statements. These refactored statements, along with existing Skill statements and which Knowledge statements, focus on the action of the learner.</a:t>
            </a:r>
          </a:p>
          <a:p>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r>
              <a:rPr lang="en-US" sz="1200" b="0" i="0" kern="1200" dirty="0">
                <a:solidFill>
                  <a:schemeClr val="tx1"/>
                </a:solidFill>
                <a:effectLst/>
                <a:latin typeface="Avenir Book" panose="02000503020000020003" pitchFamily="2" charset="0"/>
                <a:ea typeface="ＭＳ Ｐゴシック" charset="0"/>
                <a:cs typeface="ＭＳ Ｐゴシック" charset="0"/>
              </a:rPr>
              <a:t>Tasks, which are comprised of Skill and Knowledge (K&amp;S) statements, describe the work to be done. </a:t>
            </a:r>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127368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The NICE Framework  shares ways of using and applying the building blocks in a variety of ways to support organizations’ unique contexts. </a:t>
            </a:r>
            <a:r>
              <a:rPr lang="en-US" dirty="0"/>
              <a:t>The ones that we identify in particular are work roles, teams, and competencies.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Work Roles are a way of describing a grouping of work for which someone is responsible or accountable and are composed of Tasks that constitute the work to be done. Work roles are not synonymous with job titles or occupations.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venir Book" panose="02000503020000020003" pitchFamily="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venir Book" panose="02000503020000020003" pitchFamily="2" charset="0"/>
                <a:ea typeface="ＭＳ Ｐゴシック" charset="0"/>
                <a:cs typeface="ＭＳ Ｐゴシック" charset="0"/>
              </a:rPr>
              <a:t>Teams are commonly used to bring together individuals with complementary skills and experience, and can be defined through either work roles or competencies. (next slide)</a:t>
            </a:r>
            <a:endParaRPr lang="en-US" dirty="0"/>
          </a:p>
          <a:p>
            <a:endParaRPr lang="en-US" dirty="0"/>
          </a:p>
          <a:p>
            <a:endParaRPr lang="en-US" dirty="0"/>
          </a:p>
          <a:p>
            <a:r>
              <a:rPr lang="en-US" dirty="0"/>
              <a:t>Photo Credit Hands: https://</a:t>
            </a:r>
            <a:r>
              <a:rPr lang="en-US" dirty="0" err="1"/>
              <a:t>www.lifeofpix.com</a:t>
            </a:r>
            <a:r>
              <a:rPr lang="en-US" dirty="0"/>
              <a:t>/photo/diverse-people-stacking-hands-together-3/</a:t>
            </a:r>
          </a:p>
          <a:p>
            <a:r>
              <a:rPr lang="en-US" dirty="0"/>
              <a:t>Photo Credit Tools: </a:t>
            </a:r>
          </a:p>
          <a:p>
            <a:r>
              <a:rPr lang="en-US" dirty="0"/>
              <a:t>Rob </a:t>
            </a:r>
            <a:r>
              <a:rPr lang="en-US" dirty="0" err="1"/>
              <a:t>Kemme</a:t>
            </a:r>
            <a:r>
              <a:rPr lang="en-US" dirty="0"/>
              <a:t> from Netherlands, CC BY-SA 2.0 &lt;https://</a:t>
            </a:r>
            <a:r>
              <a:rPr lang="en-US" dirty="0" err="1"/>
              <a:t>creativecommons.org</a:t>
            </a:r>
            <a:r>
              <a:rPr lang="en-US" dirty="0"/>
              <a:t>/licenses/by-</a:t>
            </a:r>
            <a:r>
              <a:rPr lang="en-US" dirty="0" err="1"/>
              <a:t>sa</a:t>
            </a:r>
            <a:r>
              <a:rPr lang="en-US" dirty="0"/>
              <a:t>/2.0&gt;, via Wikimedia Commons</a:t>
            </a:r>
          </a:p>
          <a:p>
            <a:r>
              <a:rPr lang="en-US" dirty="0"/>
              <a:t>https://</a:t>
            </a:r>
            <a:r>
              <a:rPr lang="en-US" dirty="0" err="1"/>
              <a:t>commons.wikimedia.org</a:t>
            </a:r>
            <a:r>
              <a:rPr lang="en-US" dirty="0"/>
              <a:t>/wiki/</a:t>
            </a:r>
            <a:r>
              <a:rPr lang="en-US" dirty="0" err="1"/>
              <a:t>File:Old_tools_collection</a:t>
            </a:r>
            <a:r>
              <a:rPr lang="en-US" dirty="0"/>
              <a:t>_(27204177988).jpg</a:t>
            </a:r>
          </a:p>
          <a:p>
            <a:r>
              <a:rPr lang="en-US" dirty="0"/>
              <a:t>Photo Credit Mountain: https://</a:t>
            </a:r>
            <a:r>
              <a:rPr lang="en-US" dirty="0" err="1"/>
              <a:t>pixabay.com</a:t>
            </a:r>
            <a:r>
              <a:rPr lang="en-US" dirty="0"/>
              <a:t>/photos/person-mountain-top-achieve-1245959/</a:t>
            </a:r>
          </a:p>
        </p:txBody>
      </p:sp>
      <p:sp>
        <p:nvSpPr>
          <p:cNvPr id="4" name="Header Placeholder 3"/>
          <p:cNvSpPr>
            <a:spLocks noGrp="1"/>
          </p:cNvSpPr>
          <p:nvPr>
            <p:ph type="hdr" sz="quarter"/>
          </p:nvPr>
        </p:nvSpPr>
        <p:spPr/>
        <p:txBody>
          <a:bodyPr/>
          <a:lstStyle/>
          <a:p>
            <a:pPr>
              <a:defRPr/>
            </a:pPr>
            <a:r>
              <a:rPr lang="en-US"/>
              <a:t>UNCLASSIFIED</a:t>
            </a:r>
            <a:endParaRPr lang="en-US" dirty="0"/>
          </a:p>
        </p:txBody>
      </p:sp>
    </p:spTree>
    <p:extLst>
      <p:ext uri="{BB962C8B-B14F-4D97-AF65-F5344CB8AC3E}">
        <p14:creationId xmlns:p14="http://schemas.microsoft.com/office/powerpoint/2010/main" val="8051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Slide title graphic. Students at a row of computers, Instructor with student, classmates at computer collaborating.">
            <a:extLst>
              <a:ext uri="{FF2B5EF4-FFF2-40B4-BE49-F238E27FC236}">
                <a16:creationId xmlns:a16="http://schemas.microsoft.com/office/drawing/2014/main" id="{DEEE26A9-56BC-1540-ACF8-FEC4FB079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1397000"/>
            <a:ext cx="12212638" cy="346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ICE logo. National Initiative for Cybersecurity Education">
            <a:extLst>
              <a:ext uri="{FF2B5EF4-FFF2-40B4-BE49-F238E27FC236}">
                <a16:creationId xmlns:a16="http://schemas.microsoft.com/office/drawing/2014/main" id="{9CB51545-C111-B24D-A838-C8872104E4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0" y="177800"/>
            <a:ext cx="4673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Click to Edit Master Title Style"/>
          <p:cNvSpPr>
            <a:spLocks noGrp="1"/>
          </p:cNvSpPr>
          <p:nvPr>
            <p:ph type="ctrTitle"/>
          </p:nvPr>
        </p:nvSpPr>
        <p:spPr>
          <a:xfrm>
            <a:off x="2336800" y="5181601"/>
            <a:ext cx="9448800" cy="609600"/>
          </a:xfrm>
        </p:spPr>
        <p:txBody>
          <a:bodyPr>
            <a:normAutofit/>
          </a:bodyPr>
          <a:lstStyle>
            <a:lvl1pPr algn="r">
              <a:defRPr sz="2400" b="1">
                <a:solidFill>
                  <a:schemeClr val="tx1"/>
                </a:solidFill>
                <a:latin typeface="Arial Narrow" pitchFamily="34" charset="0"/>
              </a:defRPr>
            </a:lvl1pPr>
          </a:lstStyle>
          <a:p>
            <a:r>
              <a:rPr lang="en-US"/>
              <a:t>Click to edit Master title style</a:t>
            </a:r>
            <a:endParaRPr lang="en-US" dirty="0"/>
          </a:p>
        </p:txBody>
      </p:sp>
      <p:sp>
        <p:nvSpPr>
          <p:cNvPr id="3" name="Subtitle 2" descr="click to edit master subtitle style"/>
          <p:cNvSpPr>
            <a:spLocks noGrp="1"/>
          </p:cNvSpPr>
          <p:nvPr>
            <p:ph type="subTitle" idx="1"/>
          </p:nvPr>
        </p:nvSpPr>
        <p:spPr>
          <a:xfrm>
            <a:off x="3251200" y="5791200"/>
            <a:ext cx="8534400" cy="381000"/>
          </a:xfrm>
        </p:spPr>
        <p:txBody>
          <a:bodyPr>
            <a:normAutofit/>
          </a:bodyPr>
          <a:lstStyle>
            <a:lvl1pPr marL="0" indent="0" algn="r">
              <a:buNone/>
              <a:defRPr sz="2000">
                <a:solidFill>
                  <a:schemeClr val="tx1">
                    <a:tint val="75000"/>
                  </a:schemeClr>
                </a:solidFill>
                <a:latin typeface="Arial Narrow" pitchFamily="34" charset="0"/>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8792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6"/>
            <a:ext cx="27432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143006"/>
            <a:ext cx="8026400" cy="49831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descr="page number">
            <a:extLst>
              <a:ext uri="{FF2B5EF4-FFF2-40B4-BE49-F238E27FC236}">
                <a16:creationId xmlns:a16="http://schemas.microsoft.com/office/drawing/2014/main" id="{6132ED00-FD98-B244-A91C-4D84FBAFF1A7}"/>
              </a:ext>
            </a:extLst>
          </p:cNvPr>
          <p:cNvSpPr>
            <a:spLocks noGrp="1"/>
          </p:cNvSpPr>
          <p:nvPr>
            <p:ph type="sldNum" sz="quarter" idx="12"/>
          </p:nvPr>
        </p:nvSpPr>
        <p:spPr>
          <a:xfrm>
            <a:off x="11226800" y="6400800"/>
            <a:ext cx="711200" cy="366713"/>
          </a:xfrm>
        </p:spPr>
        <p:txBody>
          <a:bodyPr/>
          <a:lstStyle>
            <a:lvl1pPr algn="ctr">
              <a:defRPr/>
            </a:lvl1pPr>
          </a:lstStyle>
          <a:p>
            <a:pPr>
              <a:defRPr/>
            </a:pPr>
            <a:fld id="{7DC8E4BF-A86D-A048-99DB-4E9167F1749A}" type="slidenum">
              <a:rPr lang="en-US" altLang="x-none" smtClean="0"/>
              <a:pPr>
                <a:defRPr/>
              </a:pPr>
              <a:t>‹#›</a:t>
            </a:fld>
            <a:endParaRPr lang="en-US" altLang="x-none" dirty="0"/>
          </a:p>
        </p:txBody>
      </p:sp>
    </p:spTree>
    <p:extLst>
      <p:ext uri="{BB962C8B-B14F-4D97-AF65-F5344CB8AC3E}">
        <p14:creationId xmlns:p14="http://schemas.microsoft.com/office/powerpoint/2010/main" val="378841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Slide Number Placeholder 5" descr="page number">
            <a:extLst>
              <a:ext uri="{FF2B5EF4-FFF2-40B4-BE49-F238E27FC236}">
                <a16:creationId xmlns:a16="http://schemas.microsoft.com/office/drawing/2014/main" id="{892277A0-B256-644F-ABAC-D5BD83155F01}"/>
              </a:ext>
            </a:extLst>
          </p:cNvPr>
          <p:cNvSpPr>
            <a:spLocks noGrp="1"/>
          </p:cNvSpPr>
          <p:nvPr>
            <p:ph type="sldNum" sz="quarter" idx="12"/>
          </p:nvPr>
        </p:nvSpPr>
        <p:spPr>
          <a:xfrm>
            <a:off x="11226800" y="6400800"/>
            <a:ext cx="711200" cy="366713"/>
          </a:xfrm>
        </p:spPr>
        <p:txBody>
          <a:bodyPr/>
          <a:lstStyle>
            <a:lvl1pPr algn="ctr">
              <a:defRPr/>
            </a:lvl1pPr>
          </a:lstStyle>
          <a:p>
            <a:pPr>
              <a:defRPr/>
            </a:pPr>
            <a:fld id="{7DC8E4BF-A86D-A048-99DB-4E9167F1749A}" type="slidenum">
              <a:rPr lang="en-US" altLang="x-none" smtClean="0"/>
              <a:pPr>
                <a:defRPr/>
              </a:pPr>
              <a:t>‹#›</a:t>
            </a:fld>
            <a:endParaRPr lang="en-US" altLang="x-none" dirty="0"/>
          </a:p>
        </p:txBody>
      </p:sp>
    </p:spTree>
    <p:extLst>
      <p:ext uri="{BB962C8B-B14F-4D97-AF65-F5344CB8AC3E}">
        <p14:creationId xmlns:p14="http://schemas.microsoft.com/office/powerpoint/2010/main" val="407933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descr="page number">
            <a:extLst>
              <a:ext uri="{FF2B5EF4-FFF2-40B4-BE49-F238E27FC236}">
                <a16:creationId xmlns:a16="http://schemas.microsoft.com/office/drawing/2014/main" id="{EADA5985-C514-2747-8FB5-26CC8483186C}"/>
              </a:ext>
            </a:extLst>
          </p:cNvPr>
          <p:cNvSpPr>
            <a:spLocks noGrp="1"/>
          </p:cNvSpPr>
          <p:nvPr>
            <p:ph type="sldNum" sz="quarter" idx="12"/>
          </p:nvPr>
        </p:nvSpPr>
        <p:spPr>
          <a:xfrm>
            <a:off x="11226800" y="6400800"/>
            <a:ext cx="711200" cy="366713"/>
          </a:xfrm>
        </p:spPr>
        <p:txBody>
          <a:bodyPr/>
          <a:lstStyle>
            <a:lvl1pPr algn="ctr">
              <a:defRPr/>
            </a:lvl1pPr>
          </a:lstStyle>
          <a:p>
            <a:pPr>
              <a:defRPr/>
            </a:pPr>
            <a:fld id="{933550D4-CDF1-9E40-99F5-56314B9FAAA7}" type="slidenum">
              <a:rPr lang="en-US" altLang="x-none" smtClean="0"/>
              <a:pPr>
                <a:defRPr/>
              </a:pPr>
              <a:t>‹#›</a:t>
            </a:fld>
            <a:endParaRPr lang="en-US" altLang="x-none" dirty="0"/>
          </a:p>
        </p:txBody>
      </p:sp>
    </p:spTree>
    <p:extLst>
      <p:ext uri="{BB962C8B-B14F-4D97-AF65-F5344CB8AC3E}">
        <p14:creationId xmlns:p14="http://schemas.microsoft.com/office/powerpoint/2010/main" val="146023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descr="page number">
            <a:extLst>
              <a:ext uri="{FF2B5EF4-FFF2-40B4-BE49-F238E27FC236}">
                <a16:creationId xmlns:a16="http://schemas.microsoft.com/office/drawing/2014/main" id="{BF5AE72F-DE82-CD4C-AA28-873C546799F3}"/>
              </a:ext>
            </a:extLst>
          </p:cNvPr>
          <p:cNvSpPr>
            <a:spLocks noGrp="1"/>
          </p:cNvSpPr>
          <p:nvPr>
            <p:ph type="sldNum" sz="quarter" idx="12"/>
          </p:nvPr>
        </p:nvSpPr>
        <p:spPr/>
        <p:txBody>
          <a:bodyPr/>
          <a:lstStyle>
            <a:lvl1pPr>
              <a:defRPr/>
            </a:lvl1pPr>
          </a:lstStyle>
          <a:p>
            <a:pPr>
              <a:defRPr/>
            </a:pPr>
            <a:fld id="{70657E85-AB6A-3F4D-ACF8-B2052B50A03D}" type="slidenum">
              <a:rPr lang="en-US" altLang="x-none"/>
              <a:pPr>
                <a:defRPr/>
              </a:pPr>
              <a:t>‹#›</a:t>
            </a:fld>
            <a:endParaRPr lang="en-US" altLang="x-none"/>
          </a:p>
        </p:txBody>
      </p:sp>
    </p:spTree>
    <p:extLst>
      <p:ext uri="{BB962C8B-B14F-4D97-AF65-F5344CB8AC3E}">
        <p14:creationId xmlns:p14="http://schemas.microsoft.com/office/powerpoint/2010/main" val="415361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descr="page number">
            <a:extLst>
              <a:ext uri="{FF2B5EF4-FFF2-40B4-BE49-F238E27FC236}">
                <a16:creationId xmlns:a16="http://schemas.microsoft.com/office/drawing/2014/main" id="{7167481C-D062-7F47-8A65-55D124A6CABD}"/>
              </a:ext>
            </a:extLst>
          </p:cNvPr>
          <p:cNvSpPr>
            <a:spLocks noGrp="1"/>
          </p:cNvSpPr>
          <p:nvPr>
            <p:ph type="sldNum" sz="quarter" idx="12"/>
          </p:nvPr>
        </p:nvSpPr>
        <p:spPr/>
        <p:txBody>
          <a:bodyPr/>
          <a:lstStyle>
            <a:lvl1pPr>
              <a:defRPr/>
            </a:lvl1pPr>
          </a:lstStyle>
          <a:p>
            <a:pPr>
              <a:defRPr/>
            </a:pPr>
            <a:fld id="{697ED7B3-0A8F-6D49-AF2D-052AEDD73821}" type="slidenum">
              <a:rPr lang="en-US" altLang="x-none"/>
              <a:pPr>
                <a:defRPr/>
              </a:pPr>
              <a:t>‹#›</a:t>
            </a:fld>
            <a:endParaRPr lang="en-US" altLang="x-none"/>
          </a:p>
        </p:txBody>
      </p:sp>
    </p:spTree>
    <p:extLst>
      <p:ext uri="{BB962C8B-B14F-4D97-AF65-F5344CB8AC3E}">
        <p14:creationId xmlns:p14="http://schemas.microsoft.com/office/powerpoint/2010/main" val="147473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descr="page number">
            <a:extLst>
              <a:ext uri="{FF2B5EF4-FFF2-40B4-BE49-F238E27FC236}">
                <a16:creationId xmlns:a16="http://schemas.microsoft.com/office/drawing/2014/main" id="{DE509170-ECA6-524A-B48C-1AFB2FD9E4E5}"/>
              </a:ext>
            </a:extLst>
          </p:cNvPr>
          <p:cNvSpPr>
            <a:spLocks noGrp="1"/>
          </p:cNvSpPr>
          <p:nvPr>
            <p:ph type="sldNum" sz="quarter" idx="12"/>
          </p:nvPr>
        </p:nvSpPr>
        <p:spPr/>
        <p:txBody>
          <a:bodyPr/>
          <a:lstStyle>
            <a:lvl1pPr>
              <a:defRPr/>
            </a:lvl1pPr>
          </a:lstStyle>
          <a:p>
            <a:pPr>
              <a:defRPr/>
            </a:pPr>
            <a:fld id="{69184A16-D247-6E48-8DB8-01C1AA514107}" type="slidenum">
              <a:rPr lang="en-US" altLang="x-none"/>
              <a:pPr>
                <a:defRPr/>
              </a:pPr>
              <a:t>‹#›</a:t>
            </a:fld>
            <a:endParaRPr lang="en-US" altLang="x-none"/>
          </a:p>
        </p:txBody>
      </p:sp>
    </p:spTree>
    <p:extLst>
      <p:ext uri="{BB962C8B-B14F-4D97-AF65-F5344CB8AC3E}">
        <p14:creationId xmlns:p14="http://schemas.microsoft.com/office/powerpoint/2010/main" val="7763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descr="page number">
            <a:extLst>
              <a:ext uri="{FF2B5EF4-FFF2-40B4-BE49-F238E27FC236}">
                <a16:creationId xmlns:a16="http://schemas.microsoft.com/office/drawing/2014/main" id="{DCE56B75-5054-E44D-875B-12ACE93D343A}"/>
              </a:ext>
            </a:extLst>
          </p:cNvPr>
          <p:cNvSpPr>
            <a:spLocks noGrp="1"/>
          </p:cNvSpPr>
          <p:nvPr>
            <p:ph type="sldNum" sz="quarter" idx="12"/>
          </p:nvPr>
        </p:nvSpPr>
        <p:spPr/>
        <p:txBody>
          <a:bodyPr/>
          <a:lstStyle>
            <a:lvl1pPr>
              <a:defRPr/>
            </a:lvl1pPr>
          </a:lstStyle>
          <a:p>
            <a:pPr>
              <a:defRPr/>
            </a:pPr>
            <a:fld id="{DF03AA47-64E1-D249-806C-E587FB09686D}" type="slidenum">
              <a:rPr lang="en-US" altLang="x-none"/>
              <a:pPr>
                <a:defRPr/>
              </a:pPr>
              <a:t>‹#›</a:t>
            </a:fld>
            <a:endParaRPr lang="en-US" altLang="x-none"/>
          </a:p>
        </p:txBody>
      </p:sp>
    </p:spTree>
    <p:extLst>
      <p:ext uri="{BB962C8B-B14F-4D97-AF65-F5344CB8AC3E}">
        <p14:creationId xmlns:p14="http://schemas.microsoft.com/office/powerpoint/2010/main" val="399153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1143001"/>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143006"/>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26" y="2362210"/>
            <a:ext cx="4011084" cy="3763963"/>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dirty="0"/>
              <a:t>Click to edit Master text styles</a:t>
            </a:r>
          </a:p>
        </p:txBody>
      </p:sp>
      <p:sp>
        <p:nvSpPr>
          <p:cNvPr id="7" name="Slide Number Placeholder 5" descr="page number">
            <a:extLst>
              <a:ext uri="{FF2B5EF4-FFF2-40B4-BE49-F238E27FC236}">
                <a16:creationId xmlns:a16="http://schemas.microsoft.com/office/drawing/2014/main" id="{4303A9AF-94B1-CC48-BB81-AF8124ED86EF}"/>
              </a:ext>
            </a:extLst>
          </p:cNvPr>
          <p:cNvSpPr>
            <a:spLocks noGrp="1"/>
          </p:cNvSpPr>
          <p:nvPr>
            <p:ph type="sldNum" sz="quarter" idx="12"/>
          </p:nvPr>
        </p:nvSpPr>
        <p:spPr/>
        <p:txBody>
          <a:bodyPr/>
          <a:lstStyle>
            <a:lvl1pPr>
              <a:defRPr/>
            </a:lvl1pPr>
          </a:lstStyle>
          <a:p>
            <a:pPr>
              <a:defRPr/>
            </a:pPr>
            <a:fld id="{E9B31745-F52F-DE40-87D4-07E9EB39AF55}" type="slidenum">
              <a:rPr lang="en-US" altLang="x-none"/>
              <a:pPr>
                <a:defRPr/>
              </a:pPr>
              <a:t>‹#›</a:t>
            </a:fld>
            <a:endParaRPr lang="en-US" altLang="x-none"/>
          </a:p>
        </p:txBody>
      </p:sp>
    </p:spTree>
    <p:extLst>
      <p:ext uri="{BB962C8B-B14F-4D97-AF65-F5344CB8AC3E}">
        <p14:creationId xmlns:p14="http://schemas.microsoft.com/office/powerpoint/2010/main" val="221082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9218"/>
            <a:ext cx="7315200" cy="3508375"/>
          </a:xfrm>
        </p:spPr>
        <p:txBody>
          <a:bodyPr rtlCol="0">
            <a:normAutofit/>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a:p>
        </p:txBody>
      </p:sp>
      <p:sp>
        <p:nvSpPr>
          <p:cNvPr id="4" name="Text Placeholder 3"/>
          <p:cNvSpPr>
            <a:spLocks noGrp="1"/>
          </p:cNvSpPr>
          <p:nvPr>
            <p:ph type="body" sz="half" idx="2"/>
          </p:nvPr>
        </p:nvSpPr>
        <p:spPr>
          <a:xfrm>
            <a:off x="2389717" y="5367356"/>
            <a:ext cx="7315200" cy="804863"/>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7" name="Slide Number Placeholder 5" descr="page number">
            <a:extLst>
              <a:ext uri="{FF2B5EF4-FFF2-40B4-BE49-F238E27FC236}">
                <a16:creationId xmlns:a16="http://schemas.microsoft.com/office/drawing/2014/main" id="{90E35932-ADE4-A448-B8C0-79606E37372F}"/>
              </a:ext>
            </a:extLst>
          </p:cNvPr>
          <p:cNvSpPr>
            <a:spLocks noGrp="1"/>
          </p:cNvSpPr>
          <p:nvPr>
            <p:ph type="sldNum" sz="quarter" idx="12"/>
          </p:nvPr>
        </p:nvSpPr>
        <p:spPr/>
        <p:txBody>
          <a:bodyPr/>
          <a:lstStyle>
            <a:lvl1pPr>
              <a:defRPr/>
            </a:lvl1pPr>
          </a:lstStyle>
          <a:p>
            <a:pPr>
              <a:defRPr/>
            </a:pPr>
            <a:fld id="{9A59038F-1862-7942-A90C-9B8190E6CFC6}" type="slidenum">
              <a:rPr lang="en-US" altLang="x-none"/>
              <a:pPr>
                <a:defRPr/>
              </a:pPr>
              <a:t>‹#›</a:t>
            </a:fld>
            <a:endParaRPr lang="en-US" altLang="x-none"/>
          </a:p>
        </p:txBody>
      </p:sp>
    </p:spTree>
    <p:extLst>
      <p:ext uri="{BB962C8B-B14F-4D97-AF65-F5344CB8AC3E}">
        <p14:creationId xmlns:p14="http://schemas.microsoft.com/office/powerpoint/2010/main" val="373541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descr="page number">
            <a:extLst>
              <a:ext uri="{FF2B5EF4-FFF2-40B4-BE49-F238E27FC236}">
                <a16:creationId xmlns:a16="http://schemas.microsoft.com/office/drawing/2014/main" id="{DEB03EA4-6303-5E4E-965E-F080AEE52786}"/>
              </a:ext>
            </a:extLst>
          </p:cNvPr>
          <p:cNvSpPr>
            <a:spLocks noGrp="1"/>
          </p:cNvSpPr>
          <p:nvPr>
            <p:ph type="sldNum" sz="quarter" idx="12"/>
          </p:nvPr>
        </p:nvSpPr>
        <p:spPr/>
        <p:txBody>
          <a:bodyPr/>
          <a:lstStyle>
            <a:lvl1pPr>
              <a:defRPr/>
            </a:lvl1pPr>
          </a:lstStyle>
          <a:p>
            <a:pPr>
              <a:defRPr/>
            </a:pPr>
            <a:fld id="{62F05095-D61D-B740-B52F-40A23D546F95}" type="slidenum">
              <a:rPr lang="en-US" altLang="x-none"/>
              <a:pPr>
                <a:defRPr/>
              </a:pPr>
              <a:t>‹#›</a:t>
            </a:fld>
            <a:endParaRPr lang="en-US" altLang="x-none"/>
          </a:p>
        </p:txBody>
      </p:sp>
    </p:spTree>
    <p:extLst>
      <p:ext uri="{BB962C8B-B14F-4D97-AF65-F5344CB8AC3E}">
        <p14:creationId xmlns:p14="http://schemas.microsoft.com/office/powerpoint/2010/main" val="420085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Master slide header. Safeguarding technology to protect our nation">
            <a:extLst>
              <a:ext uri="{FF2B5EF4-FFF2-40B4-BE49-F238E27FC236}">
                <a16:creationId xmlns:a16="http://schemas.microsoft.com/office/drawing/2014/main" id="{8FE983C1-1810-EB45-AF28-518668CD3492}"/>
              </a:ext>
            </a:extLst>
          </p:cNvPr>
          <p:cNvPicPr>
            <a:picLocks noChangeAspect="1"/>
          </p:cNvPicPr>
          <p:nvPr userDrawn="1"/>
        </p:nvPicPr>
        <p:blipFill>
          <a:blip r:embed="rId13">
            <a:extLst>
              <a:ext uri="{28A0092B-C50C-407E-A947-70E740481C1C}">
                <a14:useLocalDpi xmlns:a14="http://schemas.microsoft.com/office/drawing/2010/main" val="0"/>
              </a:ext>
            </a:extLst>
          </a:blip>
          <a:srcRect t="43250"/>
          <a:stretch>
            <a:fillRect/>
          </a:stretch>
        </p:blipFill>
        <p:spPr bwMode="auto">
          <a:xfrm>
            <a:off x="1588" y="0"/>
            <a:ext cx="121904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nice_sub_pgnumber4.png">
            <a:extLst>
              <a:ext uri="{FF2B5EF4-FFF2-40B4-BE49-F238E27FC236}">
                <a16:creationId xmlns:a16="http://schemas.microsoft.com/office/drawing/2014/main" id="{664567EB-F72C-DC46-88EA-1CC60E9600DC}"/>
              </a:ext>
            </a:extLst>
          </p:cNvPr>
          <p:cNvPicPr>
            <a:picLocks noChangeAspect="1"/>
          </p:cNvPicPr>
          <p:nvPr userDrawn="1"/>
        </p:nvPicPr>
        <p:blipFill>
          <a:blip r:embed="rId14">
            <a:extLst>
              <a:ext uri="{28A0092B-C50C-407E-A947-70E740481C1C}">
                <a14:useLocalDpi xmlns:a14="http://schemas.microsoft.com/office/drawing/2010/main" val="0"/>
              </a:ext>
            </a:extLst>
          </a:blip>
          <a:srcRect r="36000"/>
          <a:stretch>
            <a:fillRect/>
          </a:stretch>
        </p:blipFill>
        <p:spPr bwMode="auto">
          <a:xfrm>
            <a:off x="10566400" y="6303963"/>
            <a:ext cx="1625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descr="Click to Edit Master Title Style">
            <a:extLst>
              <a:ext uri="{FF2B5EF4-FFF2-40B4-BE49-F238E27FC236}">
                <a16:creationId xmlns:a16="http://schemas.microsoft.com/office/drawing/2014/main" id="{4E72B3E5-182A-D341-8E27-6490AB163C08}"/>
              </a:ext>
            </a:extLst>
          </p:cNvPr>
          <p:cNvSpPr>
            <a:spLocks noGrp="1"/>
          </p:cNvSpPr>
          <p:nvPr>
            <p:ph type="title"/>
          </p:nvPr>
        </p:nvSpPr>
        <p:spPr bwMode="auto">
          <a:xfrm>
            <a:off x="609600" y="609600"/>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dirty="0"/>
              <a:t>CLICK TO EDIT MASTER TITLE STYLE</a:t>
            </a:r>
          </a:p>
        </p:txBody>
      </p:sp>
      <p:sp>
        <p:nvSpPr>
          <p:cNvPr id="1030" name="Text Placeholder 2" descr="click to edit master text styles">
            <a:extLst>
              <a:ext uri="{FF2B5EF4-FFF2-40B4-BE49-F238E27FC236}">
                <a16:creationId xmlns:a16="http://schemas.microsoft.com/office/drawing/2014/main" id="{31D4693C-D6F9-C64E-8825-6232C35F182B}"/>
              </a:ext>
            </a:extLst>
          </p:cNvPr>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descr="page number">
            <a:extLst>
              <a:ext uri="{FF2B5EF4-FFF2-40B4-BE49-F238E27FC236}">
                <a16:creationId xmlns:a16="http://schemas.microsoft.com/office/drawing/2014/main" id="{20CADC1B-E33F-824A-AA86-00BD5410024A}"/>
              </a:ext>
            </a:extLst>
          </p:cNvPr>
          <p:cNvSpPr>
            <a:spLocks noGrp="1"/>
          </p:cNvSpPr>
          <p:nvPr>
            <p:ph type="sldNum" sz="quarter" idx="4"/>
          </p:nvPr>
        </p:nvSpPr>
        <p:spPr>
          <a:xfrm>
            <a:off x="11226800" y="6397624"/>
            <a:ext cx="711200" cy="366713"/>
          </a:xfrm>
          <a:prstGeom prst="rect">
            <a:avLst/>
          </a:prstGeom>
        </p:spPr>
        <p:txBody>
          <a:bodyPr vert="horz" wrap="square" lIns="91432" tIns="45716" rIns="91432" bIns="45716" numCol="1" anchor="ctr" anchorCtr="0" compatLnSpc="1">
            <a:prstTxWarp prst="textNoShape">
              <a:avLst/>
            </a:prstTxWarp>
          </a:bodyPr>
          <a:lstStyle>
            <a:lvl1pPr algn="ctr" eaLnBrk="1" hangingPunct="1">
              <a:defRPr sz="1200" b="0" i="0">
                <a:solidFill>
                  <a:schemeClr val="bg1"/>
                </a:solidFill>
                <a:latin typeface="Avenir Book" panose="02000503020000020003" pitchFamily="2" charset="0"/>
                <a:ea typeface="ＭＳ Ｐゴシック" charset="-128"/>
              </a:defRPr>
            </a:lvl1pPr>
          </a:lstStyle>
          <a:p>
            <a:pPr algn="ctr">
              <a:defRPr/>
            </a:pPr>
            <a:fld id="{8F9013E2-7F3F-FF4D-915F-71893C89D18C}" type="slidenum">
              <a:rPr lang="en-US" altLang="x-none" smtClean="0"/>
              <a:pPr>
                <a:defRPr/>
              </a:pPr>
              <a:t>‹#›</a:t>
            </a:fld>
            <a:endParaRPr lang="en-US" altLang="x-none" dirty="0"/>
          </a:p>
        </p:txBody>
      </p:sp>
      <p:pic>
        <p:nvPicPr>
          <p:cNvPr id="1028" name="Picture 8">
            <a:extLst>
              <a:ext uri="{FF2B5EF4-FFF2-40B4-BE49-F238E27FC236}">
                <a16:creationId xmlns:a16="http://schemas.microsoft.com/office/drawing/2014/main" id="{46E11E8D-8CD9-AB4F-87F4-55E9B560BF3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1600" y="6172200"/>
            <a:ext cx="13208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9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 id="2147486150" r:id="rId11"/>
  </p:sldLayoutIdLst>
  <p:hf hdr="0" ftr="0" dt="0"/>
  <p:txStyles>
    <p:title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p:titleStyle>
    <p:bodyStyle>
      <a:lvl1pPr marL="339725" indent="-339725" algn="l" rtl="0" eaLnBrk="0" fontAlgn="base" hangingPunct="0">
        <a:spcBef>
          <a:spcPct val="20000"/>
        </a:spcBef>
        <a:spcAft>
          <a:spcPct val="0"/>
        </a:spcAft>
        <a:buFont typeface="Arial" panose="020B0604020202020204" pitchFamily="34" charset="0"/>
        <a:buChar char="•"/>
        <a:defRPr sz="2800" b="0" i="0" kern="1200">
          <a:solidFill>
            <a:schemeClr val="tx1"/>
          </a:solidFill>
          <a:latin typeface="Avenir Book" panose="02000503020000020003" pitchFamily="2" charset="0"/>
          <a:ea typeface="ＭＳ Ｐゴシック" charset="0"/>
          <a:cs typeface="ＭＳ Ｐゴシック" charset="0"/>
        </a:defRPr>
      </a:lvl1pPr>
      <a:lvl2pPr marL="739775" indent="-282575" algn="l" rtl="0" eaLnBrk="0" fontAlgn="base" hangingPunct="0">
        <a:spcBef>
          <a:spcPct val="20000"/>
        </a:spcBef>
        <a:spcAft>
          <a:spcPct val="0"/>
        </a:spcAft>
        <a:buFont typeface="Arial" panose="020B0604020202020204" pitchFamily="34" charset="0"/>
        <a:buChar char="–"/>
        <a:defRPr sz="2400" b="0" i="0" kern="1200">
          <a:solidFill>
            <a:schemeClr val="tx1"/>
          </a:solidFill>
          <a:latin typeface="Avenir Book" panose="02000503020000020003" pitchFamily="2" charset="0"/>
          <a:ea typeface="ＭＳ Ｐゴシック" charset="0"/>
          <a:cs typeface="+mn-cs"/>
        </a:defRPr>
      </a:lvl2pPr>
      <a:lvl3pPr marL="1139825" indent="-225425" algn="l" rtl="0" eaLnBrk="0" fontAlgn="base" hangingPunct="0">
        <a:spcBef>
          <a:spcPct val="20000"/>
        </a:spcBef>
        <a:spcAft>
          <a:spcPct val="0"/>
        </a:spcAft>
        <a:buFont typeface="Arial" panose="020B0604020202020204" pitchFamily="34" charset="0"/>
        <a:buChar char="•"/>
        <a:defRPr sz="2000" b="0" i="0" kern="1200">
          <a:solidFill>
            <a:schemeClr val="tx1"/>
          </a:solidFill>
          <a:latin typeface="Avenir Book" panose="02000503020000020003" pitchFamily="2" charset="0"/>
          <a:ea typeface="ＭＳ Ｐゴシック" charset="0"/>
          <a:cs typeface="+mn-cs"/>
        </a:defRPr>
      </a:lvl3pPr>
      <a:lvl4pPr marL="1597025" indent="-225425" algn="l" rtl="0" eaLnBrk="0" fontAlgn="base" hangingPunct="0">
        <a:spcBef>
          <a:spcPct val="20000"/>
        </a:spcBef>
        <a:spcAft>
          <a:spcPct val="0"/>
        </a:spcAft>
        <a:buFont typeface="Arial" panose="020B0604020202020204" pitchFamily="34" charset="0"/>
        <a:buChar char="–"/>
        <a:defRPr b="0" i="0" kern="1200">
          <a:solidFill>
            <a:schemeClr val="tx1"/>
          </a:solidFill>
          <a:latin typeface="Avenir Book" panose="02000503020000020003" pitchFamily="2" charset="0"/>
          <a:ea typeface="ＭＳ Ｐゴシック" charset="0"/>
          <a:cs typeface="+mn-cs"/>
        </a:defRPr>
      </a:lvl4pPr>
      <a:lvl5pPr marL="2054225" indent="-225425" algn="l" rtl="0" eaLnBrk="0" fontAlgn="base" hangingPunct="0">
        <a:spcBef>
          <a:spcPct val="20000"/>
        </a:spcBef>
        <a:spcAft>
          <a:spcPct val="0"/>
        </a:spcAft>
        <a:buFont typeface="Arial" panose="020B0604020202020204" pitchFamily="34" charset="0"/>
        <a:buChar char="»"/>
        <a:defRPr sz="1600" b="0" i="0" kern="1200">
          <a:solidFill>
            <a:schemeClr val="tx1"/>
          </a:solidFill>
          <a:latin typeface="Avenir Book" panose="02000503020000020003" pitchFamily="2" charset="0"/>
          <a:ea typeface="ＭＳ Ｐゴシック" charset="0"/>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hyperlink" Target="https://www.nist.gov/itl/applied-cybersecurity/nice/about/community-coordinating-council/nice-framework-users" TargetMode="External"/><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mailto:NICEFramework@nist.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hyperlink" Target="http://www.nist.gov/NICE/Framework" TargetMode="External"/><Relationship Id="rId5" Type="http://schemas.openxmlformats.org/officeDocument/2006/relationships/image" Target="../media/image21.png"/><Relationship Id="rId10" Type="http://schemas.openxmlformats.org/officeDocument/2006/relationships/image" Target="../media/image26.svg"/><Relationship Id="rId4" Type="http://schemas.microsoft.com/office/2007/relationships/hdphoto" Target="../media/hdphoto2.wdp"/><Relationship Id="rId9" Type="http://schemas.openxmlformats.org/officeDocument/2006/relationships/image" Target="../media/image25.png"/><Relationship Id="rId14" Type="http://schemas.openxmlformats.org/officeDocument/2006/relationships/hyperlink" Target="https://twitter.com/NISTcyb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ist.gov/itl/applied-cybersecurity/nice/nice-framework-resource-cen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E3D4-C06E-5B49-A8DB-8ED87AF999EE}"/>
              </a:ext>
            </a:extLst>
          </p:cNvPr>
          <p:cNvSpPr>
            <a:spLocks noGrp="1"/>
          </p:cNvSpPr>
          <p:nvPr>
            <p:ph type="ctrTitle"/>
          </p:nvPr>
        </p:nvSpPr>
        <p:spPr>
          <a:xfrm>
            <a:off x="0" y="4191000"/>
            <a:ext cx="11785600" cy="2387600"/>
          </a:xfrm>
        </p:spPr>
        <p:txBody>
          <a:bodyPr>
            <a:normAutofit/>
          </a:bodyPr>
          <a:lstStyle/>
          <a:p>
            <a:r>
              <a:rPr lang="en-US" dirty="0">
                <a:solidFill>
                  <a:schemeClr val="tx2">
                    <a:lumMod val="50000"/>
                  </a:schemeClr>
                </a:solidFill>
              </a:rPr>
              <a:t>Title of Presentation</a:t>
            </a:r>
          </a:p>
        </p:txBody>
      </p:sp>
      <p:sp>
        <p:nvSpPr>
          <p:cNvPr id="3" name="Subtitle 2">
            <a:extLst>
              <a:ext uri="{FF2B5EF4-FFF2-40B4-BE49-F238E27FC236}">
                <a16:creationId xmlns:a16="http://schemas.microsoft.com/office/drawing/2014/main" id="{8B617F5D-1914-6040-918C-9F6B7AA0FFC3}"/>
              </a:ext>
            </a:extLst>
          </p:cNvPr>
          <p:cNvSpPr>
            <a:spLocks noGrp="1"/>
          </p:cNvSpPr>
          <p:nvPr>
            <p:ph type="subTitle" idx="1"/>
          </p:nvPr>
        </p:nvSpPr>
        <p:spPr>
          <a:xfrm>
            <a:off x="3251200" y="5791200"/>
            <a:ext cx="8534400" cy="787400"/>
          </a:xfrm>
        </p:spPr>
        <p:txBody>
          <a:bodyPr>
            <a:normAutofit/>
          </a:bodyPr>
          <a:lstStyle/>
          <a:p>
            <a:r>
              <a:rPr lang="en-US" dirty="0"/>
              <a:t>Speaker Name</a:t>
            </a:r>
          </a:p>
          <a:p>
            <a:r>
              <a:rPr lang="en-US" dirty="0"/>
              <a:t>Speaker Email Address</a:t>
            </a:r>
          </a:p>
        </p:txBody>
      </p:sp>
    </p:spTree>
    <p:extLst>
      <p:ext uri="{BB962C8B-B14F-4D97-AF65-F5344CB8AC3E}">
        <p14:creationId xmlns:p14="http://schemas.microsoft.com/office/powerpoint/2010/main" val="27438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0C2A1-694D-C040-9556-4C50634BC478}"/>
              </a:ext>
            </a:extLst>
          </p:cNvPr>
          <p:cNvSpPr>
            <a:spLocks noGrp="1"/>
          </p:cNvSpPr>
          <p:nvPr>
            <p:ph type="sldNum" sz="quarter" idx="12"/>
          </p:nvPr>
        </p:nvSpPr>
        <p:spPr/>
        <p:txBody>
          <a:bodyPr/>
          <a:lstStyle/>
          <a:p>
            <a:pPr>
              <a:defRPr/>
            </a:pPr>
            <a:fld id="{933550D4-CDF1-9E40-99F5-56314B9FAAA7}" type="slidenum">
              <a:rPr lang="en-US" altLang="x-none" smtClean="0"/>
              <a:pPr>
                <a:defRPr/>
              </a:pPr>
              <a:t>9</a:t>
            </a:fld>
            <a:endParaRPr lang="en-US" altLang="x-none"/>
          </a:p>
        </p:txBody>
      </p:sp>
      <p:sp>
        <p:nvSpPr>
          <p:cNvPr id="5" name="Rectangle 4">
            <a:extLst>
              <a:ext uri="{FF2B5EF4-FFF2-40B4-BE49-F238E27FC236}">
                <a16:creationId xmlns:a16="http://schemas.microsoft.com/office/drawing/2014/main" id="{4F1F0F66-5AB4-3649-968F-CDD0F0E25416}"/>
              </a:ext>
            </a:extLst>
          </p:cNvPr>
          <p:cNvSpPr/>
          <p:nvPr/>
        </p:nvSpPr>
        <p:spPr>
          <a:xfrm>
            <a:off x="425339" y="1722368"/>
            <a:ext cx="5016721" cy="2831544"/>
          </a:xfrm>
          <a:prstGeom prst="rect">
            <a:avLst/>
          </a:prstGeom>
          <a:solidFill>
            <a:schemeClr val="bg2"/>
          </a:solidFill>
        </p:spPr>
        <p:txBody>
          <a:bodyPr wrap="square">
            <a:spAutoFit/>
          </a:bodyPr>
          <a:lstStyle/>
          <a:p>
            <a:r>
              <a:rPr lang="en-US" sz="2000" b="1" dirty="0">
                <a:latin typeface="Calibri" panose="020F0502020204030204" pitchFamily="34" charset="0"/>
                <a:cs typeface="Calibri" panose="020F0502020204030204" pitchFamily="34" charset="0"/>
              </a:rPr>
              <a:t>Competency: A mechanism for organizations to assess learners. </a:t>
            </a:r>
            <a:r>
              <a:rPr lang="en-US" dirty="0">
                <a:latin typeface="Calibri" panose="020F0502020204030204" pitchFamily="34" charset="0"/>
                <a:cs typeface="Calibri" panose="020F0502020204030204" pitchFamily="34" charset="0"/>
              </a:rPr>
              <a:t>Competencies consist of a name, description of the Competency, and group of associated TKS (Task, Knowledge, Skill)  statements. </a:t>
            </a:r>
            <a:endParaRPr lang="en-US" sz="2000"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Competencies are </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Defined via an employer-driven approach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Learner-focused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Observable and measurable </a:t>
            </a:r>
            <a:endParaRPr lang="en-US" sz="2000" dirty="0">
              <a:effectLst/>
              <a:latin typeface="Calibri" panose="020F0502020204030204" pitchFamily="34" charset="0"/>
              <a:cs typeface="Calibri" panose="020F0502020204030204" pitchFamily="34" charset="0"/>
            </a:endParaRPr>
          </a:p>
        </p:txBody>
      </p:sp>
      <p:grpSp>
        <p:nvGrpSpPr>
          <p:cNvPr id="6" name="Group 5" descr="Radial cluster smart art design. ">
            <a:extLst>
              <a:ext uri="{FF2B5EF4-FFF2-40B4-BE49-F238E27FC236}">
                <a16:creationId xmlns:a16="http://schemas.microsoft.com/office/drawing/2014/main" id="{8E276DD8-3256-0048-95E2-1E134CBD3710}"/>
              </a:ext>
            </a:extLst>
          </p:cNvPr>
          <p:cNvGrpSpPr/>
          <p:nvPr/>
        </p:nvGrpSpPr>
        <p:grpSpPr>
          <a:xfrm>
            <a:off x="4635279" y="951619"/>
            <a:ext cx="6947121" cy="5270727"/>
            <a:chOff x="2835564" y="539557"/>
            <a:chExt cx="8128000" cy="5418667"/>
          </a:xfrm>
        </p:grpSpPr>
        <p:graphicFrame>
          <p:nvGraphicFramePr>
            <p:cNvPr id="7" name="Diagram 6">
              <a:extLst>
                <a:ext uri="{FF2B5EF4-FFF2-40B4-BE49-F238E27FC236}">
                  <a16:creationId xmlns:a16="http://schemas.microsoft.com/office/drawing/2014/main" id="{06822E54-4B8E-9647-85DF-B8D8811F7B26}"/>
                </a:ext>
              </a:extLst>
            </p:cNvPr>
            <p:cNvGraphicFramePr/>
            <p:nvPr>
              <p:extLst>
                <p:ext uri="{D42A27DB-BD31-4B8C-83A1-F6EECF244321}">
                  <p14:modId xmlns:p14="http://schemas.microsoft.com/office/powerpoint/2010/main" val="623848229"/>
                </p:ext>
              </p:extLst>
            </p:nvPr>
          </p:nvGraphicFramePr>
          <p:xfrm>
            <a:off x="2835564" y="53955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96FE60D-501B-7149-9C57-D3D9933611D3}"/>
                </a:ext>
              </a:extLst>
            </p:cNvPr>
            <p:cNvSpPr txBox="1"/>
            <p:nvPr/>
          </p:nvSpPr>
          <p:spPr>
            <a:xfrm>
              <a:off x="6509296" y="2408108"/>
              <a:ext cx="913211" cy="379698"/>
            </a:xfrm>
            <a:prstGeom prst="rect">
              <a:avLst/>
            </a:prstGeom>
            <a:solidFill>
              <a:schemeClr val="bg1"/>
            </a:solidFill>
          </p:spPr>
          <p:txBody>
            <a:bodyPr wrap="non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define</a:t>
              </a:r>
            </a:p>
          </p:txBody>
        </p:sp>
        <p:sp>
          <p:nvSpPr>
            <p:cNvPr id="9" name="TextBox 8">
              <a:extLst>
                <a:ext uri="{FF2B5EF4-FFF2-40B4-BE49-F238E27FC236}">
                  <a16:creationId xmlns:a16="http://schemas.microsoft.com/office/drawing/2014/main" id="{69B24D81-BA7A-CE4B-9572-F139DA5CF1AD}"/>
                </a:ext>
              </a:extLst>
            </p:cNvPr>
            <p:cNvSpPr txBox="1"/>
            <p:nvPr/>
          </p:nvSpPr>
          <p:spPr>
            <a:xfrm>
              <a:off x="7675354" y="4280445"/>
              <a:ext cx="900608" cy="379698"/>
            </a:xfrm>
            <a:prstGeom prst="rect">
              <a:avLst/>
            </a:prstGeom>
            <a:solidFill>
              <a:schemeClr val="bg1"/>
            </a:solidFill>
          </p:spPr>
          <p:txBody>
            <a:bodyPr wrap="non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assess</a:t>
              </a:r>
            </a:p>
          </p:txBody>
        </p:sp>
        <p:sp>
          <p:nvSpPr>
            <p:cNvPr id="10" name="TextBox 9">
              <a:extLst>
                <a:ext uri="{FF2B5EF4-FFF2-40B4-BE49-F238E27FC236}">
                  <a16:creationId xmlns:a16="http://schemas.microsoft.com/office/drawing/2014/main" id="{4A22638D-26E2-2849-BF51-F5F80590F645}"/>
                </a:ext>
              </a:extLst>
            </p:cNvPr>
            <p:cNvSpPr txBox="1"/>
            <p:nvPr/>
          </p:nvSpPr>
          <p:spPr>
            <a:xfrm>
              <a:off x="5234678" y="4278471"/>
              <a:ext cx="1053271" cy="379698"/>
            </a:xfrm>
            <a:prstGeom prst="rect">
              <a:avLst/>
            </a:prstGeom>
            <a:solidFill>
              <a:schemeClr val="bg1"/>
            </a:solidFill>
          </p:spPr>
          <p:txBody>
            <a:bodyPr wrap="non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identify</a:t>
              </a:r>
            </a:p>
          </p:txBody>
        </p:sp>
      </p:grpSp>
      <p:sp>
        <p:nvSpPr>
          <p:cNvPr id="13" name="Title 1">
            <a:extLst>
              <a:ext uri="{FF2B5EF4-FFF2-40B4-BE49-F238E27FC236}">
                <a16:creationId xmlns:a16="http://schemas.microsoft.com/office/drawing/2014/main" id="{9047B18A-E6CA-0F40-A334-BF836BA49AB8}"/>
              </a:ext>
            </a:extLst>
          </p:cNvPr>
          <p:cNvSpPr txBox="1">
            <a:spLocks/>
          </p:cNvSpPr>
          <p:nvPr/>
        </p:nvSpPr>
        <p:spPr bwMode="auto">
          <a:xfrm>
            <a:off x="0" y="609601"/>
            <a:ext cx="5442060" cy="762000"/>
          </a:xfrm>
          <a:prstGeom prst="homePlate">
            <a:avLst/>
          </a:prstGeom>
          <a:solidFill>
            <a:schemeClr val="bg1">
              <a:lumMod val="95000"/>
            </a:schemeClr>
          </a:solidFill>
          <a:ln>
            <a:solidFill>
              <a:schemeClr val="bg1">
                <a:lumMod val="95000"/>
              </a:schemeClr>
            </a:solidFill>
          </a:ln>
        </p:spPr>
        <p:txBody>
          <a:bodyPr vert="horz" wrap="square" lIns="274320"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b="1" dirty="0">
                <a:solidFill>
                  <a:schemeClr val="tx2">
                    <a:lumMod val="75000"/>
                  </a:schemeClr>
                </a:solidFill>
                <a:latin typeface="Helvetica" pitchFamily="2" charset="0"/>
                <a:cs typeface="Calibri" panose="020F0502020204030204" pitchFamily="34" charset="0"/>
              </a:rPr>
              <a:t>Competencies</a:t>
            </a:r>
          </a:p>
        </p:txBody>
      </p:sp>
      <p:sp>
        <p:nvSpPr>
          <p:cNvPr id="3" name="Title 2">
            <a:extLst>
              <a:ext uri="{FF2B5EF4-FFF2-40B4-BE49-F238E27FC236}">
                <a16:creationId xmlns:a16="http://schemas.microsoft.com/office/drawing/2014/main" id="{31F0FF44-BF87-8046-8264-A0F548BF883C}"/>
              </a:ext>
            </a:extLst>
          </p:cNvPr>
          <p:cNvSpPr>
            <a:spLocks noGrp="1"/>
          </p:cNvSpPr>
          <p:nvPr>
            <p:ph type="title"/>
          </p:nvPr>
        </p:nvSpPr>
        <p:spPr>
          <a:xfrm>
            <a:off x="32084" y="-3352800"/>
            <a:ext cx="10972800" cy="715963"/>
          </a:xfrm>
        </p:spPr>
        <p:txBody>
          <a:bodyPr/>
          <a:lstStyle/>
          <a:p>
            <a:r>
              <a:rPr lang="en-US" dirty="0"/>
              <a:t>Competencies</a:t>
            </a:r>
          </a:p>
        </p:txBody>
      </p:sp>
    </p:spTree>
    <p:extLst>
      <p:ext uri="{BB962C8B-B14F-4D97-AF65-F5344CB8AC3E}">
        <p14:creationId xmlns:p14="http://schemas.microsoft.com/office/powerpoint/2010/main" val="311930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3AB70-DB7C-A64F-A058-F8F38EBE0401}"/>
              </a:ext>
            </a:extLst>
          </p:cNvPr>
          <p:cNvSpPr>
            <a:spLocks noGrp="1"/>
          </p:cNvSpPr>
          <p:nvPr>
            <p:ph type="sldNum" sz="quarter" idx="12"/>
          </p:nvPr>
        </p:nvSpPr>
        <p:spPr/>
        <p:txBody>
          <a:bodyPr/>
          <a:lstStyle/>
          <a:p>
            <a:pPr>
              <a:defRPr/>
            </a:pPr>
            <a:fld id="{DF03AA47-64E1-D249-806C-E587FB09686D}" type="slidenum">
              <a:rPr lang="en-US" altLang="x-none" smtClean="0"/>
              <a:pPr>
                <a:defRPr/>
              </a:pPr>
              <a:t>10</a:t>
            </a:fld>
            <a:endParaRPr lang="en-US" altLang="x-none"/>
          </a:p>
        </p:txBody>
      </p:sp>
      <p:sp>
        <p:nvSpPr>
          <p:cNvPr id="3" name="Rectangle 2">
            <a:extLst>
              <a:ext uri="{FF2B5EF4-FFF2-40B4-BE49-F238E27FC236}">
                <a16:creationId xmlns:a16="http://schemas.microsoft.com/office/drawing/2014/main" id="{E40B03EC-C511-5D4E-83B2-289DF972CA06}"/>
              </a:ext>
              <a:ext uri="{C183D7F6-B498-43B3-948B-1728B52AA6E4}">
                <adec:decorative xmlns:adec="http://schemas.microsoft.com/office/drawing/2017/decorative" val="1"/>
              </a:ext>
            </a:extLst>
          </p:cNvPr>
          <p:cNvSpPr/>
          <p:nvPr/>
        </p:nvSpPr>
        <p:spPr>
          <a:xfrm>
            <a:off x="609600" y="809610"/>
            <a:ext cx="10972800" cy="5057790"/>
          </a:xfrm>
          <a:prstGeom prst="rect">
            <a:avLst/>
          </a:prstGeom>
          <a:solidFill>
            <a:srgbClr val="382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63CD6B9-078A-8546-B58B-77C838C0A1A1}"/>
              </a:ext>
            </a:extLst>
          </p:cNvPr>
          <p:cNvSpPr txBox="1"/>
          <p:nvPr/>
        </p:nvSpPr>
        <p:spPr>
          <a:xfrm>
            <a:off x="7516059" y="4329505"/>
            <a:ext cx="3010914" cy="1015663"/>
          </a:xfrm>
          <a:prstGeom prst="rect">
            <a:avLst/>
          </a:prstGeom>
          <a:noFill/>
        </p:spPr>
        <p:txBody>
          <a:bodyPr wrap="square" rtlCol="0">
            <a:spAutoFit/>
          </a:bodyPr>
          <a:lstStyle/>
          <a:p>
            <a:r>
              <a:rPr lang="en-US" sz="20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Engage on Social Media</a:t>
            </a:r>
          </a:p>
          <a:p>
            <a:r>
              <a:rPr lang="en-US" sz="200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20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NICEFramework</a:t>
            </a:r>
            <a:endParaRPr lang="en-US" sz="200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a:p>
            <a:r>
              <a:rPr lang="en-US" sz="2000" dirty="0">
                <a:solidFill>
                  <a:schemeClr val="bg1"/>
                </a:solidFill>
                <a:latin typeface="Calibri" panose="020F0502020204030204" pitchFamily="34" charset="0"/>
                <a:ea typeface="Helvetica Neue" panose="02000503000000020004" pitchFamily="2" charset="0"/>
                <a:cs typeface="Calibri" panose="020F0502020204030204" pitchFamily="34" charset="0"/>
              </a:rPr>
              <a:t>#</a:t>
            </a:r>
            <a:r>
              <a:rPr lang="en-US" sz="2000" dirty="0" err="1">
                <a:solidFill>
                  <a:schemeClr val="bg1"/>
                </a:solidFill>
                <a:latin typeface="Calibri" panose="020F0502020204030204" pitchFamily="34" charset="0"/>
                <a:ea typeface="Helvetica Neue" panose="02000503000000020004" pitchFamily="2" charset="0"/>
                <a:cs typeface="Calibri" panose="020F0502020204030204" pitchFamily="34" charset="0"/>
              </a:rPr>
              <a:t>NICEatNIST</a:t>
            </a:r>
            <a:endParaRPr lang="en-US" sz="2000"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p:txBody>
      </p:sp>
      <p:sp>
        <p:nvSpPr>
          <p:cNvPr id="5" name="TextBox 4">
            <a:extLst>
              <a:ext uri="{FF2B5EF4-FFF2-40B4-BE49-F238E27FC236}">
                <a16:creationId xmlns:a16="http://schemas.microsoft.com/office/drawing/2014/main" id="{CA9F552F-0D4C-DC46-9583-02EBB9CE8875}"/>
              </a:ext>
            </a:extLst>
          </p:cNvPr>
          <p:cNvSpPr txBox="1"/>
          <p:nvPr/>
        </p:nvSpPr>
        <p:spPr>
          <a:xfrm>
            <a:off x="2018284" y="2808869"/>
            <a:ext cx="3671847" cy="400110"/>
          </a:xfrm>
          <a:prstGeom prst="rect">
            <a:avLst/>
          </a:prstGeom>
          <a:noFill/>
        </p:spPr>
        <p:txBody>
          <a:bodyPr wrap="square" rtlCol="0">
            <a:spAutoFit/>
          </a:bodyPr>
          <a:lstStyle/>
          <a:p>
            <a:r>
              <a:rPr lang="en-US" sz="20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Visit Us Online</a:t>
            </a:r>
          </a:p>
        </p:txBody>
      </p:sp>
      <p:sp>
        <p:nvSpPr>
          <p:cNvPr id="6" name="TextBox 5">
            <a:extLst>
              <a:ext uri="{FF2B5EF4-FFF2-40B4-BE49-F238E27FC236}">
                <a16:creationId xmlns:a16="http://schemas.microsoft.com/office/drawing/2014/main" id="{1264DA4E-F65A-5C40-9628-9026836C7A0F}"/>
              </a:ext>
            </a:extLst>
          </p:cNvPr>
          <p:cNvSpPr txBox="1"/>
          <p:nvPr/>
        </p:nvSpPr>
        <p:spPr>
          <a:xfrm>
            <a:off x="609600" y="948451"/>
            <a:ext cx="10972800" cy="1015663"/>
          </a:xfrm>
          <a:prstGeom prst="rect">
            <a:avLst/>
          </a:prstGeom>
          <a:noFill/>
        </p:spPr>
        <p:txBody>
          <a:bodyPr wrap="square" rtlCol="0">
            <a:spAutoFit/>
          </a:bodyPr>
          <a:lstStyle/>
          <a:p>
            <a:pPr algn="ctr"/>
            <a:r>
              <a:rPr lang="en-US" sz="6000" b="1" dirty="0">
                <a:solidFill>
                  <a:schemeClr val="bg1"/>
                </a:solidFill>
                <a:latin typeface="Helvetica" pitchFamily="2" charset="0"/>
                <a:ea typeface="Arial" charset="0"/>
                <a:cs typeface="Arial" charset="0"/>
              </a:rPr>
              <a:t>For More Information</a:t>
            </a:r>
          </a:p>
        </p:txBody>
      </p:sp>
      <p:grpSp>
        <p:nvGrpSpPr>
          <p:cNvPr id="7" name="Group 6" descr="twiiter graphic">
            <a:extLst>
              <a:ext uri="{FF2B5EF4-FFF2-40B4-BE49-F238E27FC236}">
                <a16:creationId xmlns:a16="http://schemas.microsoft.com/office/drawing/2014/main" id="{AD20CC0F-6324-4D48-84AB-C9D633C148F3}"/>
              </a:ext>
            </a:extLst>
          </p:cNvPr>
          <p:cNvGrpSpPr/>
          <p:nvPr/>
        </p:nvGrpSpPr>
        <p:grpSpPr>
          <a:xfrm>
            <a:off x="6553200" y="4084405"/>
            <a:ext cx="833297" cy="833297"/>
            <a:chOff x="8250039" y="4712446"/>
            <a:chExt cx="833297" cy="833297"/>
          </a:xfrm>
        </p:grpSpPr>
        <p:sp>
          <p:nvSpPr>
            <p:cNvPr id="8" name="Oval 7">
              <a:extLst>
                <a:ext uri="{FF2B5EF4-FFF2-40B4-BE49-F238E27FC236}">
                  <a16:creationId xmlns:a16="http://schemas.microsoft.com/office/drawing/2014/main" id="{456D3CBB-7295-224D-AC5F-B4CF3EF3ADED}"/>
                </a:ext>
              </a:extLst>
            </p:cNvPr>
            <p:cNvSpPr/>
            <p:nvPr userDrawn="1"/>
          </p:nvSpPr>
          <p:spPr>
            <a:xfrm>
              <a:off x="8250039" y="4712446"/>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9" name="Picture 8">
              <a:extLst>
                <a:ext uri="{FF2B5EF4-FFF2-40B4-BE49-F238E27FC236}">
                  <a16:creationId xmlns:a16="http://schemas.microsoft.com/office/drawing/2014/main" id="{85B54106-21D1-4042-8234-59B372BBE196}"/>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8258155" y="4786696"/>
              <a:ext cx="779059" cy="725500"/>
            </a:xfrm>
            <a:prstGeom prst="rect">
              <a:avLst/>
            </a:prstGeom>
          </p:spPr>
        </p:pic>
      </p:grpSp>
      <p:sp>
        <p:nvSpPr>
          <p:cNvPr id="10" name="TextBox 9">
            <a:extLst>
              <a:ext uri="{FF2B5EF4-FFF2-40B4-BE49-F238E27FC236}">
                <a16:creationId xmlns:a16="http://schemas.microsoft.com/office/drawing/2014/main" id="{6F2D53E4-35F0-7F4D-B230-E031692C4978}"/>
              </a:ext>
            </a:extLst>
          </p:cNvPr>
          <p:cNvSpPr txBox="1"/>
          <p:nvPr/>
        </p:nvSpPr>
        <p:spPr>
          <a:xfrm>
            <a:off x="1928446" y="4329505"/>
            <a:ext cx="4205242" cy="400110"/>
          </a:xfrm>
          <a:prstGeom prst="rect">
            <a:avLst/>
          </a:prstGeom>
          <a:noFill/>
        </p:spPr>
        <p:txBody>
          <a:bodyPr wrap="square" rtlCol="0">
            <a:spAutoFit/>
          </a:bodyPr>
          <a:lstStyle/>
          <a:p>
            <a:r>
              <a:rPr lang="en-US" sz="20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Join the NICE Framework Users Group</a:t>
            </a:r>
            <a:endParaRPr lang="en-US" sz="2000" u="sng" dirty="0">
              <a:solidFill>
                <a:schemeClr val="bg1"/>
              </a:solidFill>
              <a:latin typeface="Calibri" panose="020F0502020204030204" pitchFamily="34" charset="0"/>
              <a:ea typeface="Helvetica Neue" panose="02000503000000020004" pitchFamily="2" charset="0"/>
              <a:cs typeface="Calibri" panose="020F0502020204030204" pitchFamily="34" charset="0"/>
            </a:endParaRPr>
          </a:p>
        </p:txBody>
      </p:sp>
      <p:grpSp>
        <p:nvGrpSpPr>
          <p:cNvPr id="14" name="Group 13" descr="letter graphic for email">
            <a:extLst>
              <a:ext uri="{FF2B5EF4-FFF2-40B4-BE49-F238E27FC236}">
                <a16:creationId xmlns:a16="http://schemas.microsoft.com/office/drawing/2014/main" id="{85A6A643-C89E-E746-9D53-FCECB9B8FA8E}"/>
              </a:ext>
            </a:extLst>
          </p:cNvPr>
          <p:cNvGrpSpPr/>
          <p:nvPr/>
        </p:nvGrpSpPr>
        <p:grpSpPr>
          <a:xfrm>
            <a:off x="6553202" y="2592637"/>
            <a:ext cx="833297" cy="833297"/>
            <a:chOff x="5465442" y="3152917"/>
            <a:chExt cx="833297" cy="833297"/>
          </a:xfrm>
        </p:grpSpPr>
        <p:sp>
          <p:nvSpPr>
            <p:cNvPr id="15" name="Oval 14">
              <a:extLst>
                <a:ext uri="{FF2B5EF4-FFF2-40B4-BE49-F238E27FC236}">
                  <a16:creationId xmlns:a16="http://schemas.microsoft.com/office/drawing/2014/main" id="{BEDA473D-913E-A94D-B2C4-25A482C05DF8}"/>
                </a:ext>
              </a:extLst>
            </p:cNvPr>
            <p:cNvSpPr/>
            <p:nvPr userDrawn="1"/>
          </p:nvSpPr>
          <p:spPr>
            <a:xfrm>
              <a:off x="5465442" y="3152917"/>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16" name="Graphic 15" descr="Envelope">
              <a:extLst>
                <a:ext uri="{FF2B5EF4-FFF2-40B4-BE49-F238E27FC236}">
                  <a16:creationId xmlns:a16="http://schemas.microsoft.com/office/drawing/2014/main" id="{5D8DB4DD-81CC-8F42-B98B-AB67C8FE4CC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86903" y="3274378"/>
              <a:ext cx="590373" cy="590373"/>
            </a:xfrm>
            <a:prstGeom prst="rect">
              <a:avLst/>
            </a:prstGeom>
          </p:spPr>
        </p:pic>
      </p:grpSp>
      <p:grpSp>
        <p:nvGrpSpPr>
          <p:cNvPr id="17" name="Group 16" descr="laptop graphic">
            <a:extLst>
              <a:ext uri="{FF2B5EF4-FFF2-40B4-BE49-F238E27FC236}">
                <a16:creationId xmlns:a16="http://schemas.microsoft.com/office/drawing/2014/main" id="{C84EC413-938A-0444-92CF-A9DA8E6A0722}"/>
              </a:ext>
            </a:extLst>
          </p:cNvPr>
          <p:cNvGrpSpPr/>
          <p:nvPr/>
        </p:nvGrpSpPr>
        <p:grpSpPr>
          <a:xfrm>
            <a:off x="1066800" y="2593913"/>
            <a:ext cx="833297" cy="833297"/>
            <a:chOff x="1705445" y="2670097"/>
            <a:chExt cx="833297" cy="833297"/>
          </a:xfrm>
        </p:grpSpPr>
        <p:sp>
          <p:nvSpPr>
            <p:cNvPr id="18" name="Oval 17">
              <a:extLst>
                <a:ext uri="{FF2B5EF4-FFF2-40B4-BE49-F238E27FC236}">
                  <a16:creationId xmlns:a16="http://schemas.microsoft.com/office/drawing/2014/main" id="{91C60FDA-B7DE-A64E-A600-0A96F8BC2291}"/>
                </a:ext>
              </a:extLst>
            </p:cNvPr>
            <p:cNvSpPr/>
            <p:nvPr userDrawn="1"/>
          </p:nvSpPr>
          <p:spPr>
            <a:xfrm>
              <a:off x="1705445" y="2670097"/>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19" name="Graphic 18" descr="Internet">
              <a:extLst>
                <a:ext uri="{FF2B5EF4-FFF2-40B4-BE49-F238E27FC236}">
                  <a16:creationId xmlns:a16="http://schemas.microsoft.com/office/drawing/2014/main" id="{A2CE8FFF-1533-CD45-8B8F-8E97EA2190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799678" y="2764330"/>
              <a:ext cx="644832" cy="644832"/>
            </a:xfrm>
            <a:prstGeom prst="rect">
              <a:avLst/>
            </a:prstGeom>
          </p:spPr>
        </p:pic>
      </p:grpSp>
      <p:sp>
        <p:nvSpPr>
          <p:cNvPr id="20" name="TextBox 19">
            <a:extLst>
              <a:ext uri="{FF2B5EF4-FFF2-40B4-BE49-F238E27FC236}">
                <a16:creationId xmlns:a16="http://schemas.microsoft.com/office/drawing/2014/main" id="{1FB774B8-DCC9-3B40-9D24-8435C1B3C517}"/>
              </a:ext>
            </a:extLst>
          </p:cNvPr>
          <p:cNvSpPr txBox="1"/>
          <p:nvPr/>
        </p:nvSpPr>
        <p:spPr>
          <a:xfrm>
            <a:off x="7504686" y="2808869"/>
            <a:ext cx="3671847" cy="400110"/>
          </a:xfrm>
          <a:prstGeom prst="rect">
            <a:avLst/>
          </a:prstGeom>
          <a:noFill/>
        </p:spPr>
        <p:txBody>
          <a:bodyPr wrap="square" rtlCol="0">
            <a:spAutoFit/>
          </a:bodyPr>
          <a:lstStyle/>
          <a:p>
            <a:r>
              <a:rPr lang="en-US" sz="2000" b="1" u="sng" dirty="0">
                <a:solidFill>
                  <a:schemeClr val="bg1"/>
                </a:solidFill>
                <a:latin typeface="Calibri" panose="020F0502020204030204" pitchFamily="34" charset="0"/>
                <a:ea typeface="Helvetica Neue" panose="02000503000000020004" pitchFamily="2" charset="0"/>
                <a:cs typeface="Calibri" panose="020F0502020204030204" pitchFamily="34" charset="0"/>
              </a:rPr>
              <a:t>Email Us</a:t>
            </a:r>
          </a:p>
        </p:txBody>
      </p:sp>
      <p:grpSp>
        <p:nvGrpSpPr>
          <p:cNvPr id="23" name="Group 22" descr="group of people graphic">
            <a:extLst>
              <a:ext uri="{FF2B5EF4-FFF2-40B4-BE49-F238E27FC236}">
                <a16:creationId xmlns:a16="http://schemas.microsoft.com/office/drawing/2014/main" id="{45D23E44-7157-8D40-87E7-C07A3CE3D62D}"/>
              </a:ext>
            </a:extLst>
          </p:cNvPr>
          <p:cNvGrpSpPr/>
          <p:nvPr/>
        </p:nvGrpSpPr>
        <p:grpSpPr>
          <a:xfrm>
            <a:off x="1066800" y="4112912"/>
            <a:ext cx="833297" cy="833297"/>
            <a:chOff x="1499698" y="4112912"/>
            <a:chExt cx="833297" cy="833297"/>
          </a:xfrm>
        </p:grpSpPr>
        <p:sp>
          <p:nvSpPr>
            <p:cNvPr id="12" name="Oval 11">
              <a:extLst>
                <a:ext uri="{FF2B5EF4-FFF2-40B4-BE49-F238E27FC236}">
                  <a16:creationId xmlns:a16="http://schemas.microsoft.com/office/drawing/2014/main" id="{CC07E1E6-DBF4-0D46-895F-821CBF638A98}"/>
                </a:ext>
              </a:extLst>
            </p:cNvPr>
            <p:cNvSpPr/>
            <p:nvPr userDrawn="1"/>
          </p:nvSpPr>
          <p:spPr>
            <a:xfrm>
              <a:off x="1499698" y="4112912"/>
              <a:ext cx="833297" cy="833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4E79"/>
                </a:solidFill>
              </a:endParaRPr>
            </a:p>
          </p:txBody>
        </p:sp>
        <p:pic>
          <p:nvPicPr>
            <p:cNvPr id="22" name="Graphic 21" descr="Users with solid fill">
              <a:extLst>
                <a:ext uri="{FF2B5EF4-FFF2-40B4-BE49-F238E27FC236}">
                  <a16:creationId xmlns:a16="http://schemas.microsoft.com/office/drawing/2014/main" id="{B68F8513-818F-2944-B705-A5B54D8AA6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3931" y="4234931"/>
              <a:ext cx="649224" cy="649224"/>
            </a:xfrm>
            <a:prstGeom prst="rect">
              <a:avLst/>
            </a:prstGeom>
          </p:spPr>
        </p:pic>
      </p:grpSp>
      <p:sp>
        <p:nvSpPr>
          <p:cNvPr id="24" name="Title 23">
            <a:extLst>
              <a:ext uri="{FF2B5EF4-FFF2-40B4-BE49-F238E27FC236}">
                <a16:creationId xmlns:a16="http://schemas.microsoft.com/office/drawing/2014/main" id="{DF4C1462-C07E-6B4C-90D9-0B8D88584769}"/>
              </a:ext>
            </a:extLst>
          </p:cNvPr>
          <p:cNvSpPr>
            <a:spLocks noGrp="1"/>
          </p:cNvSpPr>
          <p:nvPr>
            <p:ph type="title" idx="4294967295"/>
          </p:nvPr>
        </p:nvSpPr>
        <p:spPr>
          <a:xfrm>
            <a:off x="72523" y="-3312817"/>
            <a:ext cx="10972800" cy="715963"/>
          </a:xfrm>
        </p:spPr>
        <p:txBody>
          <a:bodyPr/>
          <a:lstStyle/>
          <a:p>
            <a:r>
              <a:rPr lang="en-US" dirty="0"/>
              <a:t>More Information</a:t>
            </a:r>
          </a:p>
        </p:txBody>
      </p:sp>
      <p:sp>
        <p:nvSpPr>
          <p:cNvPr id="11" name="Rectangle 10">
            <a:hlinkClick r:id="rId11"/>
            <a:extLst>
              <a:ext uri="{FF2B5EF4-FFF2-40B4-BE49-F238E27FC236}">
                <a16:creationId xmlns:a16="http://schemas.microsoft.com/office/drawing/2014/main" id="{B3F5BFAF-2670-F344-8203-57E4729F51D2}"/>
              </a:ext>
              <a:ext uri="{C183D7F6-B498-43B3-948B-1728B52AA6E4}">
                <adec:decorative xmlns:adec="http://schemas.microsoft.com/office/drawing/2017/decorative" val="1"/>
              </a:ext>
            </a:extLst>
          </p:cNvPr>
          <p:cNvSpPr/>
          <p:nvPr/>
        </p:nvSpPr>
        <p:spPr>
          <a:xfrm>
            <a:off x="2067892" y="2649335"/>
            <a:ext cx="1665908" cy="776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2"/>
            <a:extLst>
              <a:ext uri="{FF2B5EF4-FFF2-40B4-BE49-F238E27FC236}">
                <a16:creationId xmlns:a16="http://schemas.microsoft.com/office/drawing/2014/main" id="{42668CF3-9323-3542-BAB1-7837522267F9}"/>
              </a:ext>
              <a:ext uri="{C183D7F6-B498-43B3-948B-1728B52AA6E4}">
                <adec:decorative xmlns:adec="http://schemas.microsoft.com/office/drawing/2017/decorative" val="1"/>
              </a:ext>
            </a:extLst>
          </p:cNvPr>
          <p:cNvSpPr/>
          <p:nvPr/>
        </p:nvSpPr>
        <p:spPr>
          <a:xfrm>
            <a:off x="7504686" y="2688146"/>
            <a:ext cx="1182114" cy="666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3"/>
            <a:extLst>
              <a:ext uri="{FF2B5EF4-FFF2-40B4-BE49-F238E27FC236}">
                <a16:creationId xmlns:a16="http://schemas.microsoft.com/office/drawing/2014/main" id="{EC9480BD-72E8-0E44-B2C1-9417121EC056}"/>
              </a:ext>
              <a:ext uri="{C183D7F6-B498-43B3-948B-1728B52AA6E4}">
                <adec:decorative xmlns:adec="http://schemas.microsoft.com/office/drawing/2017/decorative" val="1"/>
              </a:ext>
            </a:extLst>
          </p:cNvPr>
          <p:cNvSpPr/>
          <p:nvPr/>
        </p:nvSpPr>
        <p:spPr>
          <a:xfrm>
            <a:off x="1928446" y="4222435"/>
            <a:ext cx="4205242" cy="88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14"/>
            <a:extLst>
              <a:ext uri="{FF2B5EF4-FFF2-40B4-BE49-F238E27FC236}">
                <a16:creationId xmlns:a16="http://schemas.microsoft.com/office/drawing/2014/main" id="{5B5B45A1-D8B5-0745-AE91-EC608E934D95}"/>
              </a:ext>
              <a:ext uri="{C183D7F6-B498-43B3-948B-1728B52AA6E4}">
                <adec:decorative xmlns:adec="http://schemas.microsoft.com/office/drawing/2017/decorative" val="1"/>
              </a:ext>
            </a:extLst>
          </p:cNvPr>
          <p:cNvSpPr/>
          <p:nvPr/>
        </p:nvSpPr>
        <p:spPr>
          <a:xfrm>
            <a:off x="7386497" y="4078916"/>
            <a:ext cx="3129103" cy="867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5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5727700" cy="2651306"/>
          </a:xfrm>
        </p:spPr>
        <p:txBody>
          <a:bodyPr/>
          <a:lstStyle/>
          <a:p>
            <a:pPr marL="0" indent="0" algn="ctr">
              <a:spcBef>
                <a:spcPts val="0"/>
              </a:spcBef>
              <a:buNone/>
            </a:pPr>
            <a:r>
              <a:rPr lang="en-US" sz="3600" dirty="0">
                <a:latin typeface="Garamond" panose="02020404030301010803" pitchFamily="18" charset="0"/>
                <a:ea typeface="Helvetica Neue" panose="02000503000000020004" pitchFamily="2" charset="0"/>
                <a:cs typeface="Helvetica Neue" panose="02000503000000020004" pitchFamily="2" charset="0"/>
              </a:rPr>
              <a:t>To energize, promote, and coordinate a robust community working together to advance an integrated ecosystem of cybersecurity education, training, and workforce development.</a:t>
            </a:r>
            <a:endParaRPr lang="en-US" sz="3600" dirty="0">
              <a:latin typeface="Garamond" panose="02020404030301010803" pitchFamily="18" charset="0"/>
            </a:endParaRPr>
          </a:p>
        </p:txBody>
      </p:sp>
      <p:sp>
        <p:nvSpPr>
          <p:cNvPr id="7" name="Title 1">
            <a:extLst>
              <a:ext uri="{FF2B5EF4-FFF2-40B4-BE49-F238E27FC236}">
                <a16:creationId xmlns:a16="http://schemas.microsoft.com/office/drawing/2014/main" id="{75CEBA02-D7B3-E947-ABC7-F6E38E46F4E7}"/>
              </a:ext>
            </a:extLst>
          </p:cNvPr>
          <p:cNvSpPr txBox="1">
            <a:spLocks/>
          </p:cNvSpPr>
          <p:nvPr/>
        </p:nvSpPr>
        <p:spPr bwMode="auto">
          <a:xfrm>
            <a:off x="457200" y="727159"/>
            <a:ext cx="82296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4F8ABE"/>
                </a:solidFill>
                <a:latin typeface="+mj-lt"/>
                <a:ea typeface="+mj-ea"/>
                <a:cs typeface="+mj-cs"/>
              </a:defRPr>
            </a:lvl1pPr>
            <a:lvl2pPr algn="l" rtl="0" eaLnBrk="0" fontAlgn="base" hangingPunct="0">
              <a:spcBef>
                <a:spcPct val="0"/>
              </a:spcBef>
              <a:spcAft>
                <a:spcPct val="0"/>
              </a:spcAft>
              <a:defRPr sz="3200" b="1">
                <a:solidFill>
                  <a:srgbClr val="4F8ABE"/>
                </a:solidFill>
                <a:latin typeface="Calibri" pitchFamily="34" charset="0"/>
              </a:defRPr>
            </a:lvl2pPr>
            <a:lvl3pPr algn="l" rtl="0" eaLnBrk="0" fontAlgn="base" hangingPunct="0">
              <a:spcBef>
                <a:spcPct val="0"/>
              </a:spcBef>
              <a:spcAft>
                <a:spcPct val="0"/>
              </a:spcAft>
              <a:defRPr sz="3200" b="1">
                <a:solidFill>
                  <a:srgbClr val="4F8ABE"/>
                </a:solidFill>
                <a:latin typeface="Calibri" pitchFamily="34" charset="0"/>
              </a:defRPr>
            </a:lvl3pPr>
            <a:lvl4pPr algn="l" rtl="0" eaLnBrk="0" fontAlgn="base" hangingPunct="0">
              <a:spcBef>
                <a:spcPct val="0"/>
              </a:spcBef>
              <a:spcAft>
                <a:spcPct val="0"/>
              </a:spcAft>
              <a:defRPr sz="3200" b="1">
                <a:solidFill>
                  <a:srgbClr val="4F8ABE"/>
                </a:solidFill>
                <a:latin typeface="Calibri" pitchFamily="34" charset="0"/>
              </a:defRPr>
            </a:lvl4pPr>
            <a:lvl5pPr algn="l" rtl="0" eaLnBrk="0" fontAlgn="base" hangingPunct="0">
              <a:spcBef>
                <a:spcPct val="0"/>
              </a:spcBef>
              <a:spcAft>
                <a:spcPct val="0"/>
              </a:spcAft>
              <a:defRPr sz="3200" b="1">
                <a:solidFill>
                  <a:srgbClr val="4F8ABE"/>
                </a:solidFill>
                <a:latin typeface="Calibri" pitchFamily="34" charset="0"/>
              </a:defRPr>
            </a:lvl5pPr>
            <a:lvl6pPr marL="457200" algn="l" rtl="0" fontAlgn="base">
              <a:spcBef>
                <a:spcPct val="0"/>
              </a:spcBef>
              <a:spcAft>
                <a:spcPct val="0"/>
              </a:spcAft>
              <a:defRPr sz="3200" b="1">
                <a:solidFill>
                  <a:srgbClr val="4F8ABE"/>
                </a:solidFill>
                <a:latin typeface="Calibri" pitchFamily="34" charset="0"/>
              </a:defRPr>
            </a:lvl6pPr>
            <a:lvl7pPr marL="914400" algn="l" rtl="0" fontAlgn="base">
              <a:spcBef>
                <a:spcPct val="0"/>
              </a:spcBef>
              <a:spcAft>
                <a:spcPct val="0"/>
              </a:spcAft>
              <a:defRPr sz="3200" b="1">
                <a:solidFill>
                  <a:srgbClr val="4F8ABE"/>
                </a:solidFill>
                <a:latin typeface="Calibri" pitchFamily="34" charset="0"/>
              </a:defRPr>
            </a:lvl7pPr>
            <a:lvl8pPr marL="1371600" algn="l" rtl="0" fontAlgn="base">
              <a:spcBef>
                <a:spcPct val="0"/>
              </a:spcBef>
              <a:spcAft>
                <a:spcPct val="0"/>
              </a:spcAft>
              <a:defRPr sz="3200" b="1">
                <a:solidFill>
                  <a:srgbClr val="4F8ABE"/>
                </a:solidFill>
                <a:latin typeface="Calibri" pitchFamily="34" charset="0"/>
              </a:defRPr>
            </a:lvl8pPr>
            <a:lvl9pPr marL="1828800" algn="l" rtl="0" fontAlgn="base">
              <a:spcBef>
                <a:spcPct val="0"/>
              </a:spcBef>
              <a:spcAft>
                <a:spcPct val="0"/>
              </a:spcAft>
              <a:defRPr sz="3200" b="1">
                <a:solidFill>
                  <a:srgbClr val="4F8ABE"/>
                </a:solidFill>
                <a:latin typeface="Calibri" pitchFamily="34" charset="0"/>
              </a:defRPr>
            </a:lvl9p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NICE </a:t>
            </a:r>
            <a:r>
              <a:rPr lang="en-US" sz="4000" dirty="0">
                <a:solidFill>
                  <a:srgbClr val="4A452A"/>
                </a:solidFill>
                <a:latin typeface="Helvetica Neue" panose="02000503000000020004" pitchFamily="2" charset="0"/>
                <a:ea typeface="Helvetica Neue" panose="02000503000000020004" pitchFamily="2" charset="0"/>
                <a:cs typeface="Helvetica Neue" panose="02000503000000020004" pitchFamily="2" charset="0"/>
              </a:rPr>
              <a:t>MISSION</a:t>
            </a:r>
          </a:p>
        </p:txBody>
      </p:sp>
      <p:sp>
        <p:nvSpPr>
          <p:cNvPr id="8" name="Slide Number Placeholder 3">
            <a:extLst>
              <a:ext uri="{FF2B5EF4-FFF2-40B4-BE49-F238E27FC236}">
                <a16:creationId xmlns:a16="http://schemas.microsoft.com/office/drawing/2014/main" id="{ADEE7013-DDA0-4841-B8E5-174809044EA8}"/>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1</a:t>
            </a:fld>
            <a:endParaRPr lang="en-US" dirty="0"/>
          </a:p>
        </p:txBody>
      </p:sp>
      <p:pic>
        <p:nvPicPr>
          <p:cNvPr id="9" name="Picture 8" descr="community graphic of hands reaching toward a growing city. ">
            <a:extLst>
              <a:ext uri="{FF2B5EF4-FFF2-40B4-BE49-F238E27FC236}">
                <a16:creationId xmlns:a16="http://schemas.microsoft.com/office/drawing/2014/main" id="{2AD8C856-4C4A-6448-BD7C-361B222A8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765" y="1539694"/>
            <a:ext cx="4343400" cy="4343400"/>
          </a:xfrm>
          <a:prstGeom prst="rect">
            <a:avLst/>
          </a:prstGeom>
        </p:spPr>
      </p:pic>
      <p:sp>
        <p:nvSpPr>
          <p:cNvPr id="2" name="Title 1">
            <a:extLst>
              <a:ext uri="{FF2B5EF4-FFF2-40B4-BE49-F238E27FC236}">
                <a16:creationId xmlns:a16="http://schemas.microsoft.com/office/drawing/2014/main" id="{C0197C5C-65C5-5248-A5E5-A4CCC184B889}"/>
              </a:ext>
            </a:extLst>
          </p:cNvPr>
          <p:cNvSpPr>
            <a:spLocks noGrp="1"/>
          </p:cNvSpPr>
          <p:nvPr>
            <p:ph type="title"/>
          </p:nvPr>
        </p:nvSpPr>
        <p:spPr>
          <a:xfrm>
            <a:off x="16042" y="-4267200"/>
            <a:ext cx="10972800" cy="715963"/>
          </a:xfrm>
        </p:spPr>
        <p:txBody>
          <a:bodyPr/>
          <a:lstStyle/>
          <a:p>
            <a:r>
              <a:rPr lang="en-US" dirty="0"/>
              <a:t>NICE Mission</a:t>
            </a:r>
          </a:p>
        </p:txBody>
      </p:sp>
    </p:spTree>
    <p:extLst>
      <p:ext uri="{BB962C8B-B14F-4D97-AF65-F5344CB8AC3E}">
        <p14:creationId xmlns:p14="http://schemas.microsoft.com/office/powerpoint/2010/main" val="263182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NICE Goal Icon - Lightbulb with bar chart inside the bulb. Ribbon with text &quot;research&quot;. ">
            <a:extLst>
              <a:ext uri="{FF2B5EF4-FFF2-40B4-BE49-F238E27FC236}">
                <a16:creationId xmlns:a16="http://schemas.microsoft.com/office/drawing/2014/main" id="{2D4D2FE5-892B-EC42-BA72-EFA6117B93C9}"/>
              </a:ext>
            </a:extLst>
          </p:cNvPr>
          <p:cNvPicPr>
            <a:picLocks noChangeAspect="1"/>
          </p:cNvPicPr>
          <p:nvPr/>
        </p:nvPicPr>
        <p:blipFill>
          <a:blip r:embed="rId3"/>
          <a:stretch>
            <a:fillRect/>
          </a:stretch>
        </p:blipFill>
        <p:spPr>
          <a:xfrm>
            <a:off x="9472440" y="1828800"/>
            <a:ext cx="3092653" cy="3106158"/>
          </a:xfrm>
          <a:prstGeom prst="rect">
            <a:avLst/>
          </a:prstGeom>
        </p:spPr>
      </p:pic>
      <p:pic>
        <p:nvPicPr>
          <p:cNvPr id="29" name="Picture 28" descr="NICE Goal Icon - Lightbulb with TKS graphic inside the bulb. Ribbon with text &quot;NICE Framework&quot;. ">
            <a:extLst>
              <a:ext uri="{FF2B5EF4-FFF2-40B4-BE49-F238E27FC236}">
                <a16:creationId xmlns:a16="http://schemas.microsoft.com/office/drawing/2014/main" id="{FED49BF0-7A06-EA45-AAD4-FCEBFF5F2E0C}"/>
              </a:ext>
            </a:extLst>
          </p:cNvPr>
          <p:cNvPicPr>
            <a:picLocks noChangeAspect="1"/>
          </p:cNvPicPr>
          <p:nvPr/>
        </p:nvPicPr>
        <p:blipFill>
          <a:blip r:embed="rId4"/>
          <a:stretch>
            <a:fillRect/>
          </a:stretch>
        </p:blipFill>
        <p:spPr>
          <a:xfrm>
            <a:off x="7676748" y="2738441"/>
            <a:ext cx="2106785" cy="2714511"/>
          </a:xfrm>
          <a:prstGeom prst="rect">
            <a:avLst/>
          </a:prstGeom>
        </p:spPr>
      </p:pic>
      <p:pic>
        <p:nvPicPr>
          <p:cNvPr id="31" name="Picture 30" descr="NICE Goal Icon - Lightbulb with people on award stage inside the bulb. Ribbon with text &quot;talent management&quot;. ">
            <a:extLst>
              <a:ext uri="{FF2B5EF4-FFF2-40B4-BE49-F238E27FC236}">
                <a16:creationId xmlns:a16="http://schemas.microsoft.com/office/drawing/2014/main" id="{16908432-BFE1-A843-96DD-9465BB353BD9}"/>
              </a:ext>
            </a:extLst>
          </p:cNvPr>
          <p:cNvPicPr>
            <a:picLocks noChangeAspect="1"/>
          </p:cNvPicPr>
          <p:nvPr/>
        </p:nvPicPr>
        <p:blipFill>
          <a:blip r:embed="rId5"/>
          <a:stretch>
            <a:fillRect/>
          </a:stretch>
        </p:blipFill>
        <p:spPr>
          <a:xfrm>
            <a:off x="4570590" y="1988126"/>
            <a:ext cx="3106158" cy="3106158"/>
          </a:xfrm>
          <a:prstGeom prst="rect">
            <a:avLst/>
          </a:prstGeom>
        </p:spPr>
      </p:pic>
      <p:pic>
        <p:nvPicPr>
          <p:cNvPr id="33" name="Picture 32" descr="NICE Goal Icon - Lightbulb with silhouette of face prfofile and digital brain inside the bulb. Ribbon with text &quot;learning process&quot;. ">
            <a:extLst>
              <a:ext uri="{FF2B5EF4-FFF2-40B4-BE49-F238E27FC236}">
                <a16:creationId xmlns:a16="http://schemas.microsoft.com/office/drawing/2014/main" id="{B839771E-5684-0144-9D5F-D5B7A93AADE3}"/>
              </a:ext>
            </a:extLst>
          </p:cNvPr>
          <p:cNvPicPr>
            <a:picLocks noChangeAspect="1"/>
          </p:cNvPicPr>
          <p:nvPr/>
        </p:nvPicPr>
        <p:blipFill>
          <a:blip r:embed="rId6"/>
          <a:stretch>
            <a:fillRect/>
          </a:stretch>
        </p:blipFill>
        <p:spPr>
          <a:xfrm>
            <a:off x="2058211" y="2542618"/>
            <a:ext cx="3106158" cy="3106158"/>
          </a:xfrm>
          <a:prstGeom prst="rect">
            <a:avLst/>
          </a:prstGeom>
        </p:spPr>
      </p:pic>
      <p:pic>
        <p:nvPicPr>
          <p:cNvPr id="35" name="Picture 34" descr="NICE Goal Icon - Lightbulb with compass inside the bulb. Ribbon with text &quot;career discovery&quot;. ">
            <a:extLst>
              <a:ext uri="{FF2B5EF4-FFF2-40B4-BE49-F238E27FC236}">
                <a16:creationId xmlns:a16="http://schemas.microsoft.com/office/drawing/2014/main" id="{8E2DB0F3-CF68-4A4F-85DF-48792FE740AD}"/>
              </a:ext>
            </a:extLst>
          </p:cNvPr>
          <p:cNvPicPr>
            <a:picLocks noChangeAspect="1"/>
          </p:cNvPicPr>
          <p:nvPr/>
        </p:nvPicPr>
        <p:blipFill>
          <a:blip r:embed="rId7"/>
          <a:stretch>
            <a:fillRect/>
          </a:stretch>
        </p:blipFill>
        <p:spPr>
          <a:xfrm>
            <a:off x="-331259" y="1981199"/>
            <a:ext cx="3106158" cy="3106158"/>
          </a:xfrm>
          <a:prstGeom prst="rect">
            <a:avLst/>
          </a:prstGeom>
        </p:spPr>
      </p:pic>
      <p:sp>
        <p:nvSpPr>
          <p:cNvPr id="8" name="Title 1">
            <a:extLst>
              <a:ext uri="{FF2B5EF4-FFF2-40B4-BE49-F238E27FC236}">
                <a16:creationId xmlns:a16="http://schemas.microsoft.com/office/drawing/2014/main" id="{A79BD0DF-6C65-1F4B-A5D5-B86601B0BBDF}"/>
              </a:ext>
            </a:extLst>
          </p:cNvPr>
          <p:cNvSpPr txBox="1">
            <a:spLocks/>
          </p:cNvSpPr>
          <p:nvPr/>
        </p:nvSpPr>
        <p:spPr bwMode="auto">
          <a:xfrm>
            <a:off x="457200" y="727159"/>
            <a:ext cx="82296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4F8ABE"/>
                </a:solidFill>
                <a:latin typeface="+mj-lt"/>
                <a:ea typeface="+mj-ea"/>
                <a:cs typeface="+mj-cs"/>
              </a:defRPr>
            </a:lvl1pPr>
            <a:lvl2pPr algn="l" rtl="0" eaLnBrk="0" fontAlgn="base" hangingPunct="0">
              <a:spcBef>
                <a:spcPct val="0"/>
              </a:spcBef>
              <a:spcAft>
                <a:spcPct val="0"/>
              </a:spcAft>
              <a:defRPr sz="3200" b="1">
                <a:solidFill>
                  <a:srgbClr val="4F8ABE"/>
                </a:solidFill>
                <a:latin typeface="Calibri" pitchFamily="34" charset="0"/>
              </a:defRPr>
            </a:lvl2pPr>
            <a:lvl3pPr algn="l" rtl="0" eaLnBrk="0" fontAlgn="base" hangingPunct="0">
              <a:spcBef>
                <a:spcPct val="0"/>
              </a:spcBef>
              <a:spcAft>
                <a:spcPct val="0"/>
              </a:spcAft>
              <a:defRPr sz="3200" b="1">
                <a:solidFill>
                  <a:srgbClr val="4F8ABE"/>
                </a:solidFill>
                <a:latin typeface="Calibri" pitchFamily="34" charset="0"/>
              </a:defRPr>
            </a:lvl3pPr>
            <a:lvl4pPr algn="l" rtl="0" eaLnBrk="0" fontAlgn="base" hangingPunct="0">
              <a:spcBef>
                <a:spcPct val="0"/>
              </a:spcBef>
              <a:spcAft>
                <a:spcPct val="0"/>
              </a:spcAft>
              <a:defRPr sz="3200" b="1">
                <a:solidFill>
                  <a:srgbClr val="4F8ABE"/>
                </a:solidFill>
                <a:latin typeface="Calibri" pitchFamily="34" charset="0"/>
              </a:defRPr>
            </a:lvl4pPr>
            <a:lvl5pPr algn="l" rtl="0" eaLnBrk="0" fontAlgn="base" hangingPunct="0">
              <a:spcBef>
                <a:spcPct val="0"/>
              </a:spcBef>
              <a:spcAft>
                <a:spcPct val="0"/>
              </a:spcAft>
              <a:defRPr sz="3200" b="1">
                <a:solidFill>
                  <a:srgbClr val="4F8ABE"/>
                </a:solidFill>
                <a:latin typeface="Calibri" pitchFamily="34" charset="0"/>
              </a:defRPr>
            </a:lvl5pPr>
            <a:lvl6pPr marL="457200" algn="l" rtl="0" fontAlgn="base">
              <a:spcBef>
                <a:spcPct val="0"/>
              </a:spcBef>
              <a:spcAft>
                <a:spcPct val="0"/>
              </a:spcAft>
              <a:defRPr sz="3200" b="1">
                <a:solidFill>
                  <a:srgbClr val="4F8ABE"/>
                </a:solidFill>
                <a:latin typeface="Calibri" pitchFamily="34" charset="0"/>
              </a:defRPr>
            </a:lvl6pPr>
            <a:lvl7pPr marL="914400" algn="l" rtl="0" fontAlgn="base">
              <a:spcBef>
                <a:spcPct val="0"/>
              </a:spcBef>
              <a:spcAft>
                <a:spcPct val="0"/>
              </a:spcAft>
              <a:defRPr sz="3200" b="1">
                <a:solidFill>
                  <a:srgbClr val="4F8ABE"/>
                </a:solidFill>
                <a:latin typeface="Calibri" pitchFamily="34" charset="0"/>
              </a:defRPr>
            </a:lvl7pPr>
            <a:lvl8pPr marL="1371600" algn="l" rtl="0" fontAlgn="base">
              <a:spcBef>
                <a:spcPct val="0"/>
              </a:spcBef>
              <a:spcAft>
                <a:spcPct val="0"/>
              </a:spcAft>
              <a:defRPr sz="3200" b="1">
                <a:solidFill>
                  <a:srgbClr val="4F8ABE"/>
                </a:solidFill>
                <a:latin typeface="Calibri" pitchFamily="34" charset="0"/>
              </a:defRPr>
            </a:lvl8pPr>
            <a:lvl9pPr marL="1828800" algn="l" rtl="0" fontAlgn="base">
              <a:spcBef>
                <a:spcPct val="0"/>
              </a:spcBef>
              <a:spcAft>
                <a:spcPct val="0"/>
              </a:spcAft>
              <a:defRPr sz="3200" b="1">
                <a:solidFill>
                  <a:srgbClr val="4F8ABE"/>
                </a:solidFill>
                <a:latin typeface="Calibri" pitchFamily="34" charset="0"/>
              </a:defRPr>
            </a:lvl9p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NICE </a:t>
            </a:r>
            <a:r>
              <a:rPr lang="en-US" sz="4000" dirty="0">
                <a:solidFill>
                  <a:srgbClr val="4A452A"/>
                </a:solidFill>
                <a:latin typeface="Helvetica Neue" panose="02000503000000020004" pitchFamily="2" charset="0"/>
                <a:ea typeface="Helvetica Neue" panose="02000503000000020004" pitchFamily="2" charset="0"/>
                <a:cs typeface="Helvetica Neue" panose="02000503000000020004" pitchFamily="2" charset="0"/>
              </a:rPr>
              <a:t>GOALS</a:t>
            </a:r>
          </a:p>
        </p:txBody>
      </p:sp>
      <p:sp>
        <p:nvSpPr>
          <p:cNvPr id="9" name="Slide Number Placeholder 3">
            <a:extLst>
              <a:ext uri="{FF2B5EF4-FFF2-40B4-BE49-F238E27FC236}">
                <a16:creationId xmlns:a16="http://schemas.microsoft.com/office/drawing/2014/main" id="{2F4B1092-28A2-BF43-B7E8-1279AD50A29A}"/>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2</a:t>
            </a:fld>
            <a:endParaRPr lang="en-US" dirty="0"/>
          </a:p>
        </p:txBody>
      </p:sp>
      <p:sp>
        <p:nvSpPr>
          <p:cNvPr id="2" name="Title 1">
            <a:extLst>
              <a:ext uri="{FF2B5EF4-FFF2-40B4-BE49-F238E27FC236}">
                <a16:creationId xmlns:a16="http://schemas.microsoft.com/office/drawing/2014/main" id="{A41E8D92-799A-4042-BECD-C1B042E0EE62}"/>
              </a:ext>
            </a:extLst>
          </p:cNvPr>
          <p:cNvSpPr>
            <a:spLocks noGrp="1"/>
          </p:cNvSpPr>
          <p:nvPr>
            <p:ph type="title" idx="4294967295"/>
          </p:nvPr>
        </p:nvSpPr>
        <p:spPr>
          <a:xfrm>
            <a:off x="77665" y="-4038600"/>
            <a:ext cx="10972800" cy="715963"/>
          </a:xfrm>
        </p:spPr>
        <p:txBody>
          <a:bodyPr/>
          <a:lstStyle/>
          <a:p>
            <a:r>
              <a:rPr lang="en-US" dirty="0"/>
              <a:t>NICE Goals</a:t>
            </a:r>
          </a:p>
        </p:txBody>
      </p:sp>
    </p:spTree>
    <p:extLst>
      <p:ext uri="{BB962C8B-B14F-4D97-AF65-F5344CB8AC3E}">
        <p14:creationId xmlns:p14="http://schemas.microsoft.com/office/powerpoint/2010/main" val="96083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F012-9073-BB42-9051-1AF641C4DC5E}"/>
              </a:ext>
            </a:extLst>
          </p:cNvPr>
          <p:cNvSpPr>
            <a:spLocks noGrp="1"/>
          </p:cNvSpPr>
          <p:nvPr>
            <p:ph type="title"/>
          </p:nvPr>
        </p:nvSpPr>
        <p:spPr>
          <a:xfrm>
            <a:off x="0" y="-3505200"/>
            <a:ext cx="10972800" cy="715963"/>
          </a:xfrm>
        </p:spPr>
        <p:txBody>
          <a:bodyPr/>
          <a:lstStyle/>
          <a:p>
            <a:r>
              <a:rPr lang="en-US" b="1" dirty="0"/>
              <a:t>Goal: NICE Framework</a:t>
            </a:r>
          </a:p>
        </p:txBody>
      </p:sp>
      <p:sp>
        <p:nvSpPr>
          <p:cNvPr id="6" name="Content Placeholder 5">
            <a:extLst>
              <a:ext uri="{FF2B5EF4-FFF2-40B4-BE49-F238E27FC236}">
                <a16:creationId xmlns:a16="http://schemas.microsoft.com/office/drawing/2014/main" id="{40F67BD4-45F2-7D45-B2EC-8E79C498B0D6}"/>
              </a:ext>
            </a:extLst>
          </p:cNvPr>
          <p:cNvSpPr>
            <a:spLocks noGrp="1"/>
          </p:cNvSpPr>
          <p:nvPr>
            <p:ph sz="quarter" idx="4"/>
          </p:nvPr>
        </p:nvSpPr>
        <p:spPr>
          <a:xfrm>
            <a:off x="3829957" y="2003941"/>
            <a:ext cx="8265790" cy="3951288"/>
          </a:xfrm>
        </p:spPr>
        <p:txBody>
          <a:bodyPr/>
          <a:lstStyle/>
          <a:p>
            <a:pPr>
              <a:spcAft>
                <a:spcPts val="1200"/>
              </a:spcAft>
            </a:pPr>
            <a:r>
              <a:rPr lang="en-US" sz="2800" dirty="0">
                <a:latin typeface="Calibri" panose="020F0502020204030204" pitchFamily="34" charset="0"/>
                <a:cs typeface="Calibri" panose="020F0502020204030204" pitchFamily="34" charset="0"/>
              </a:rPr>
              <a:t>Document and Disseminate Successful Uses</a:t>
            </a:r>
          </a:p>
          <a:p>
            <a:pPr>
              <a:spcAft>
                <a:spcPts val="1200"/>
              </a:spcAft>
            </a:pPr>
            <a:r>
              <a:rPr lang="en-US" sz="2800" dirty="0">
                <a:latin typeface="Calibri" panose="020F0502020204030204" pitchFamily="34" charset="0"/>
                <a:cs typeface="Calibri" panose="020F0502020204030204" pitchFamily="34" charset="0"/>
              </a:rPr>
              <a:t>Align NICE Framework with Other Cybersecurity and Privacy Guidance</a:t>
            </a:r>
          </a:p>
          <a:p>
            <a:pPr>
              <a:spcAft>
                <a:spcPts val="1200"/>
              </a:spcAft>
            </a:pPr>
            <a:r>
              <a:rPr lang="en-US" sz="2800" dirty="0">
                <a:latin typeface="Calibri" panose="020F0502020204030204" pitchFamily="34" charset="0"/>
                <a:cs typeface="Calibri" panose="020F0502020204030204" pitchFamily="34" charset="0"/>
              </a:rPr>
              <a:t>Establish a Process for Reviews and Updates </a:t>
            </a:r>
          </a:p>
          <a:p>
            <a:pPr>
              <a:spcAft>
                <a:spcPts val="1200"/>
              </a:spcAft>
            </a:pPr>
            <a:r>
              <a:rPr lang="en-US" sz="2800" dirty="0">
                <a:latin typeface="Calibri" panose="020F0502020204030204" pitchFamily="34" charset="0"/>
                <a:cs typeface="Calibri" panose="020F0502020204030204" pitchFamily="34" charset="0"/>
              </a:rPr>
              <a:t>Explore Tools to for Access and Interoperability</a:t>
            </a:r>
          </a:p>
          <a:p>
            <a:pPr>
              <a:spcAft>
                <a:spcPts val="1200"/>
              </a:spcAft>
            </a:pPr>
            <a:r>
              <a:rPr lang="en-US" sz="2800" dirty="0">
                <a:latin typeface="Calibri" panose="020F0502020204030204" pitchFamily="34" charset="0"/>
                <a:cs typeface="Calibri" panose="020F0502020204030204" pitchFamily="34" charset="0"/>
              </a:rPr>
              <a:t>Identify Work Subject to Automation</a:t>
            </a:r>
          </a:p>
          <a:p>
            <a:pPr>
              <a:spcAft>
                <a:spcPts val="1200"/>
              </a:spcAft>
            </a:pPr>
            <a:r>
              <a:rPr lang="en-US" sz="2800" dirty="0">
                <a:latin typeface="Calibri" panose="020F0502020204030204" pitchFamily="34" charset="0"/>
                <a:cs typeface="Calibri" panose="020F0502020204030204" pitchFamily="34" charset="0"/>
              </a:rPr>
              <a:t>Expand International Outreach</a:t>
            </a:r>
          </a:p>
          <a:p>
            <a:endParaRPr lang="en-US" dirty="0">
              <a:latin typeface="Calibri" panose="020F0502020204030204" pitchFamily="34" charset="0"/>
              <a:cs typeface="Calibri" panose="020F0502020204030204" pitchFamily="34" charset="0"/>
            </a:endParaRPr>
          </a:p>
        </p:txBody>
      </p:sp>
      <p:pic>
        <p:nvPicPr>
          <p:cNvPr id="8" name="Content Placeholder 7" descr="NICE Goal Icon - Lightbulb with TKS graphic inside the bulb. Ribbon with text &quot;NICE Framework&quot;. ">
            <a:extLst>
              <a:ext uri="{FF2B5EF4-FFF2-40B4-BE49-F238E27FC236}">
                <a16:creationId xmlns:a16="http://schemas.microsoft.com/office/drawing/2014/main" id="{58DDAEF8-A5F5-1843-B19D-03F10EE0B4FB}"/>
              </a:ext>
            </a:extLst>
          </p:cNvPr>
          <p:cNvPicPr>
            <a:picLocks noGrp="1"/>
          </p:cNvPicPr>
          <p:nvPr>
            <p:ph sz="half" idx="2"/>
          </p:nvPr>
        </p:nvPicPr>
        <p:blipFill>
          <a:blip r:embed="rId3"/>
          <a:stretch>
            <a:fillRect/>
          </a:stretch>
        </p:blipFill>
        <p:spPr>
          <a:xfrm>
            <a:off x="361505" y="1891821"/>
            <a:ext cx="3044952" cy="3977640"/>
          </a:xfrm>
          <a:prstGeom prst="rect">
            <a:avLst/>
          </a:prstGeom>
        </p:spPr>
      </p:pic>
      <p:sp>
        <p:nvSpPr>
          <p:cNvPr id="5" name="Slide Number Placeholder 3">
            <a:extLst>
              <a:ext uri="{FF2B5EF4-FFF2-40B4-BE49-F238E27FC236}">
                <a16:creationId xmlns:a16="http://schemas.microsoft.com/office/drawing/2014/main" id="{9307DFCF-3D72-0C4F-8D2E-1F865B37BEED}"/>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3</a:t>
            </a:fld>
            <a:endParaRPr lang="en-US" dirty="0"/>
          </a:p>
        </p:txBody>
      </p:sp>
      <p:sp>
        <p:nvSpPr>
          <p:cNvPr id="7" name="Title 1">
            <a:extLst>
              <a:ext uri="{FF2B5EF4-FFF2-40B4-BE49-F238E27FC236}">
                <a16:creationId xmlns:a16="http://schemas.microsoft.com/office/drawing/2014/main" id="{45621212-C1DF-AB40-BC82-CEBAAEC04B8D}"/>
              </a:ext>
            </a:extLst>
          </p:cNvPr>
          <p:cNvSpPr txBox="1">
            <a:spLocks/>
          </p:cNvSpPr>
          <p:nvPr/>
        </p:nvSpPr>
        <p:spPr bwMode="auto">
          <a:xfrm>
            <a:off x="534235" y="901624"/>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b="1" dirty="0">
                <a:latin typeface="Helvetica" pitchFamily="2" charset="0"/>
              </a:rPr>
              <a:t>Expand Use of the </a:t>
            </a:r>
            <a:r>
              <a:rPr lang="en-US" b="1" i="1" dirty="0">
                <a:latin typeface="Helvetica" pitchFamily="2" charset="0"/>
              </a:rPr>
              <a:t>Workforce Framework for Cybersecurity</a:t>
            </a:r>
            <a:r>
              <a:rPr lang="en-US" b="1" dirty="0">
                <a:latin typeface="Helvetica" pitchFamily="2" charset="0"/>
              </a:rPr>
              <a:t> (NICE Framework)</a:t>
            </a:r>
          </a:p>
        </p:txBody>
      </p:sp>
    </p:spTree>
    <p:extLst>
      <p:ext uri="{BB962C8B-B14F-4D97-AF65-F5344CB8AC3E}">
        <p14:creationId xmlns:p14="http://schemas.microsoft.com/office/powerpoint/2010/main" val="300915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5893-E7F0-7143-9ABA-4920DFDAD034}"/>
              </a:ext>
            </a:extLst>
          </p:cNvPr>
          <p:cNvSpPr>
            <a:spLocks noGrp="1"/>
          </p:cNvSpPr>
          <p:nvPr>
            <p:ph type="title"/>
          </p:nvPr>
        </p:nvSpPr>
        <p:spPr>
          <a:xfrm>
            <a:off x="-172453" y="-2861078"/>
            <a:ext cx="10972800" cy="715963"/>
          </a:xfrm>
        </p:spPr>
        <p:txBody>
          <a:bodyPr/>
          <a:lstStyle/>
          <a:p>
            <a:pPr rtl="0" eaLnBrk="0" fontAlgn="base" hangingPunct="0"/>
            <a:r>
              <a:rPr lang="en-US" sz="3200" b="0" i="0" kern="1200" dirty="0">
                <a:solidFill>
                  <a:srgbClr val="4F8ABE"/>
                </a:solidFill>
                <a:effectLst/>
                <a:latin typeface="Avenir Book" panose="02000503020000020003" pitchFamily="2" charset="0"/>
                <a:ea typeface="ＭＳ Ｐゴシック" charset="0"/>
                <a:cs typeface="ＭＳ Ｐゴシック" charset="0"/>
              </a:rPr>
              <a:t>Why a Workforce Framework? </a:t>
            </a:r>
            <a:endParaRPr lang="en-US" dirty="0">
              <a:effectLst/>
            </a:endParaRPr>
          </a:p>
        </p:txBody>
      </p:sp>
      <p:sp>
        <p:nvSpPr>
          <p:cNvPr id="3" name="Content Placeholder 2">
            <a:extLst>
              <a:ext uri="{FF2B5EF4-FFF2-40B4-BE49-F238E27FC236}">
                <a16:creationId xmlns:a16="http://schemas.microsoft.com/office/drawing/2014/main" id="{9A581D31-9C77-0643-AD00-DC6847678B2B}"/>
              </a:ext>
            </a:extLst>
          </p:cNvPr>
          <p:cNvSpPr>
            <a:spLocks noGrp="1"/>
          </p:cNvSpPr>
          <p:nvPr>
            <p:ph idx="1"/>
          </p:nvPr>
        </p:nvSpPr>
        <p:spPr>
          <a:xfrm>
            <a:off x="3453402" y="2484437"/>
            <a:ext cx="8610600" cy="4678363"/>
          </a:xfrm>
        </p:spPr>
        <p:txBody>
          <a:bodyPr/>
          <a:lstStyle/>
          <a:p>
            <a:pPr>
              <a:spcBef>
                <a:spcPts val="600"/>
              </a:spcBef>
              <a:spcAft>
                <a:spcPts val="600"/>
              </a:spcAft>
            </a:pPr>
            <a:r>
              <a:rPr lang="en-US" sz="2400" dirty="0">
                <a:latin typeface="Calibri" panose="020F0502020204030204" pitchFamily="34" charset="0"/>
                <a:ea typeface="Tahoma" panose="020B0604030504040204" pitchFamily="34" charset="0"/>
                <a:cs typeface="Calibri" panose="020F0502020204030204" pitchFamily="34" charset="0"/>
              </a:rPr>
              <a:t>Enables the establishment of </a:t>
            </a:r>
            <a:r>
              <a:rPr lang="en-US" sz="2400" b="1" dirty="0">
                <a:solidFill>
                  <a:srgbClr val="E94C3D"/>
                </a:solidFill>
                <a:latin typeface="Calibri" panose="020F0502020204030204" pitchFamily="34" charset="0"/>
                <a:ea typeface="Tahoma" panose="020B0604030504040204" pitchFamily="34" charset="0"/>
                <a:cs typeface="Calibri" panose="020F0502020204030204" pitchFamily="34" charset="0"/>
              </a:rPr>
              <a:t>regular processes</a:t>
            </a:r>
            <a:r>
              <a:rPr lang="en-US" sz="2400" b="1" dirty="0">
                <a:latin typeface="Calibri" panose="020F0502020204030204" pitchFamily="34" charset="0"/>
                <a:ea typeface="Tahoma" panose="020B0604030504040204" pitchFamily="34" charset="0"/>
                <a:cs typeface="Calibri" panose="020F0502020204030204" pitchFamily="34" charset="0"/>
              </a:rPr>
              <a:t> </a:t>
            </a:r>
            <a:r>
              <a:rPr lang="en-US" sz="2400" dirty="0">
                <a:latin typeface="Calibri" panose="020F0502020204030204" pitchFamily="34" charset="0"/>
                <a:ea typeface="Tahoma" panose="020B0604030504040204" pitchFamily="34" charset="0"/>
                <a:cs typeface="Calibri" panose="020F0502020204030204" pitchFamily="34" charset="0"/>
              </a:rPr>
              <a:t>– from hiring to training and assessment – for multiple roles in an organization. </a:t>
            </a:r>
          </a:p>
          <a:p>
            <a:pPr>
              <a:spcBef>
                <a:spcPts val="600"/>
              </a:spcBef>
              <a:spcAft>
                <a:spcPts val="600"/>
              </a:spcAft>
            </a:pPr>
            <a:r>
              <a:rPr lang="en-US" sz="2400" dirty="0">
                <a:latin typeface="Calibri" panose="020F0502020204030204" pitchFamily="34" charset="0"/>
                <a:ea typeface="Tahoma" panose="020B0604030504040204" pitchFamily="34" charset="0"/>
                <a:cs typeface="Calibri" panose="020F0502020204030204" pitchFamily="34" charset="0"/>
              </a:rPr>
              <a:t>Shares </a:t>
            </a:r>
            <a:r>
              <a:rPr lang="en-US" sz="2400" b="1" dirty="0">
                <a:solidFill>
                  <a:srgbClr val="E94C3D"/>
                </a:solidFill>
                <a:latin typeface="Calibri" panose="020F0502020204030204" pitchFamily="34" charset="0"/>
                <a:ea typeface="Tahoma" panose="020B0604030504040204" pitchFamily="34" charset="0"/>
                <a:cs typeface="Calibri" panose="020F0502020204030204" pitchFamily="34" charset="0"/>
              </a:rPr>
              <a:t>clear information about cybersecurity work </a:t>
            </a:r>
            <a:r>
              <a:rPr lang="en-US" sz="2400" dirty="0">
                <a:latin typeface="Calibri" panose="020F0502020204030204" pitchFamily="34" charset="0"/>
                <a:ea typeface="Tahoma" panose="020B0604030504040204" pitchFamily="34" charset="0"/>
                <a:cs typeface="Calibri" panose="020F0502020204030204" pitchFamily="34" charset="0"/>
              </a:rPr>
              <a:t>to help students interested in this career field, people looking for a new job or to change job roles, and workers who are looking to demonstrate or increase their competencies. </a:t>
            </a:r>
          </a:p>
          <a:p>
            <a:pPr>
              <a:spcBef>
                <a:spcPts val="600"/>
              </a:spcBef>
              <a:spcAft>
                <a:spcPts val="600"/>
              </a:spcAft>
            </a:pPr>
            <a:r>
              <a:rPr lang="en-US" sz="2400" dirty="0">
                <a:latin typeface="Calibri" panose="020F0502020204030204" pitchFamily="34" charset="0"/>
                <a:ea typeface="Tahoma" panose="020B0604030504040204" pitchFamily="34" charset="0"/>
                <a:cs typeface="Calibri" panose="020F0502020204030204" pitchFamily="34" charset="0"/>
              </a:rPr>
              <a:t>Provides direct information about </a:t>
            </a:r>
            <a:r>
              <a:rPr lang="en-US" sz="2400" b="1" dirty="0">
                <a:solidFill>
                  <a:srgbClr val="E94C3D"/>
                </a:solidFill>
                <a:latin typeface="Calibri" panose="020F0502020204030204" pitchFamily="34" charset="0"/>
                <a:ea typeface="Tahoma" panose="020B0604030504040204" pitchFamily="34" charset="0"/>
                <a:cs typeface="Calibri" panose="020F0502020204030204" pitchFamily="34" charset="0"/>
              </a:rPr>
              <a:t>what a workforce needs to know</a:t>
            </a:r>
            <a:r>
              <a:rPr lang="en-US" sz="2400" dirty="0">
                <a:latin typeface="Calibri" panose="020F0502020204030204" pitchFamily="34" charset="0"/>
                <a:ea typeface="Tahoma" panose="020B0604030504040204" pitchFamily="34" charset="0"/>
                <a:cs typeface="Calibri" panose="020F0502020204030204" pitchFamily="34" charset="0"/>
              </a:rPr>
              <a:t>, helping in the development of certificates, badging, and other verification techniques to consistently describe learner capabilities</a:t>
            </a:r>
          </a:p>
        </p:txBody>
      </p:sp>
      <p:grpSp>
        <p:nvGrpSpPr>
          <p:cNvPr id="9" name="Group 8" descr="photo of office with blue banner &quot;Employers&quot;">
            <a:extLst>
              <a:ext uri="{FF2B5EF4-FFF2-40B4-BE49-F238E27FC236}">
                <a16:creationId xmlns:a16="http://schemas.microsoft.com/office/drawing/2014/main" id="{DB3D5F29-A370-3941-AE82-99DB8A7D0847}"/>
              </a:ext>
            </a:extLst>
          </p:cNvPr>
          <p:cNvGrpSpPr/>
          <p:nvPr/>
        </p:nvGrpSpPr>
        <p:grpSpPr>
          <a:xfrm>
            <a:off x="320615" y="2413782"/>
            <a:ext cx="3097265" cy="649224"/>
            <a:chOff x="124708" y="1944623"/>
            <a:chExt cx="4156278" cy="860572"/>
          </a:xfrm>
        </p:grpSpPr>
        <p:grpSp>
          <p:nvGrpSpPr>
            <p:cNvPr id="5" name="Group 4">
              <a:extLst>
                <a:ext uri="{FF2B5EF4-FFF2-40B4-BE49-F238E27FC236}">
                  <a16:creationId xmlns:a16="http://schemas.microsoft.com/office/drawing/2014/main" id="{1705FB9E-F219-DA4F-802E-29561A865CD4}"/>
                </a:ext>
              </a:extLst>
            </p:cNvPr>
            <p:cNvGrpSpPr/>
            <p:nvPr/>
          </p:nvGrpSpPr>
          <p:grpSpPr>
            <a:xfrm>
              <a:off x="559395" y="2057400"/>
              <a:ext cx="3721591" cy="643820"/>
              <a:chOff x="250134" y="3168289"/>
              <a:chExt cx="4224847" cy="730881"/>
            </a:xfrm>
          </p:grpSpPr>
          <p:sp>
            <p:nvSpPr>
              <p:cNvPr id="7" name="Rectangle 6">
                <a:extLst>
                  <a:ext uri="{FF2B5EF4-FFF2-40B4-BE49-F238E27FC236}">
                    <a16:creationId xmlns:a16="http://schemas.microsoft.com/office/drawing/2014/main" id="{85F1EB15-2A47-324E-B0DA-399C0D9F0682}"/>
                  </a:ext>
                </a:extLst>
              </p:cNvPr>
              <p:cNvSpPr/>
              <p:nvPr/>
            </p:nvSpPr>
            <p:spPr>
              <a:xfrm>
                <a:off x="250134" y="3168289"/>
                <a:ext cx="4224847" cy="730881"/>
              </a:xfrm>
              <a:prstGeom prst="homePlate">
                <a:avLst/>
              </a:prstGeom>
              <a:solidFill>
                <a:srgbClr val="4BACC6"/>
              </a:solidFill>
              <a:ln>
                <a:solidFill>
                  <a:srgbClr val="49A8C2"/>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4F80216B-D80B-CD46-811F-5C1841152143}"/>
                  </a:ext>
                </a:extLst>
              </p:cNvPr>
              <p:cNvSpPr txBox="1"/>
              <p:nvPr/>
            </p:nvSpPr>
            <p:spPr>
              <a:xfrm>
                <a:off x="743602" y="3168289"/>
                <a:ext cx="1985644" cy="730881"/>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76200" tIns="0" rIns="25400" bIns="0" numCol="1" spcCol="1270" anchor="ctr" anchorCtr="0">
                <a:noAutofit/>
              </a:bodyPr>
              <a:lstStyle/>
              <a:p>
                <a:pPr marL="0" marR="0" lvl="0" indent="0" algn="l" defTabSz="889000"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EMPLOYERS</a:t>
                </a:r>
              </a:p>
            </p:txBody>
          </p:sp>
        </p:grpSp>
        <p:sp>
          <p:nvSpPr>
            <p:cNvPr id="6" name="Oval 5">
              <a:extLst>
                <a:ext uri="{FF2B5EF4-FFF2-40B4-BE49-F238E27FC236}">
                  <a16:creationId xmlns:a16="http://schemas.microsoft.com/office/drawing/2014/main" id="{1A34A3D2-AAC5-1C45-BC8A-2010C92FC7B6}"/>
                </a:ext>
              </a:extLst>
            </p:cNvPr>
            <p:cNvSpPr/>
            <p:nvPr/>
          </p:nvSpPr>
          <p:spPr>
            <a:xfrm>
              <a:off x="124708" y="1944623"/>
              <a:ext cx="869374" cy="860572"/>
            </a:xfrm>
            <a:prstGeom prst="ellipse">
              <a:avLst/>
            </a:prstGeom>
            <a:blipFill>
              <a:blip r:embed="rId3">
                <a:extLst>
                  <a:ext uri="{28A0092B-C50C-407E-A947-70E740481C1C}">
                    <a14:useLocalDpi xmlns:a14="http://schemas.microsoft.com/office/drawing/2010/main" val="0"/>
                  </a:ext>
                </a:extLst>
              </a:blip>
              <a:srcRect/>
              <a:stretch>
                <a:fillRect l="-75000" r="-75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grpSp>
        <p:nvGrpSpPr>
          <p:cNvPr id="18" name="Group 17" descr="photo of children with purple banner &quot;learners&quot;">
            <a:extLst>
              <a:ext uri="{FF2B5EF4-FFF2-40B4-BE49-F238E27FC236}">
                <a16:creationId xmlns:a16="http://schemas.microsoft.com/office/drawing/2014/main" id="{247B49EF-59C7-CE4F-A1CE-16932AD103F5}"/>
              </a:ext>
            </a:extLst>
          </p:cNvPr>
          <p:cNvGrpSpPr/>
          <p:nvPr/>
        </p:nvGrpSpPr>
        <p:grpSpPr>
          <a:xfrm>
            <a:off x="328428" y="3285271"/>
            <a:ext cx="3124974" cy="649224"/>
            <a:chOff x="227235" y="2859686"/>
            <a:chExt cx="3124974" cy="649224"/>
          </a:xfrm>
        </p:grpSpPr>
        <p:grpSp>
          <p:nvGrpSpPr>
            <p:cNvPr id="10" name="Group 9">
              <a:extLst>
                <a:ext uri="{FF2B5EF4-FFF2-40B4-BE49-F238E27FC236}">
                  <a16:creationId xmlns:a16="http://schemas.microsoft.com/office/drawing/2014/main" id="{44901998-710C-5443-88A1-EFDE54CEB9FE}"/>
                </a:ext>
              </a:extLst>
            </p:cNvPr>
            <p:cNvGrpSpPr/>
            <p:nvPr/>
          </p:nvGrpSpPr>
          <p:grpSpPr>
            <a:xfrm>
              <a:off x="552529" y="2941982"/>
              <a:ext cx="2799680" cy="484632"/>
              <a:chOff x="3474680" y="2945803"/>
              <a:chExt cx="2799680" cy="484632"/>
            </a:xfrm>
          </p:grpSpPr>
          <p:sp>
            <p:nvSpPr>
              <p:cNvPr id="12" name="Pentagon 11">
                <a:extLst>
                  <a:ext uri="{FF2B5EF4-FFF2-40B4-BE49-F238E27FC236}">
                    <a16:creationId xmlns:a16="http://schemas.microsoft.com/office/drawing/2014/main" id="{BA1B877F-74FB-EF4D-B9B9-23FF5AF36332}"/>
                  </a:ext>
                </a:extLst>
              </p:cNvPr>
              <p:cNvSpPr/>
              <p:nvPr/>
            </p:nvSpPr>
            <p:spPr>
              <a:xfrm>
                <a:off x="3474680" y="2945803"/>
                <a:ext cx="2799680" cy="484632"/>
              </a:xfrm>
              <a:prstGeom prst="homePlate">
                <a:avLst/>
              </a:prstGeom>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13" name="TextBox 12">
                <a:extLst>
                  <a:ext uri="{FF2B5EF4-FFF2-40B4-BE49-F238E27FC236}">
                    <a16:creationId xmlns:a16="http://schemas.microsoft.com/office/drawing/2014/main" id="{6FF0462D-268C-354E-831B-98C6471EC81C}"/>
                  </a:ext>
                </a:extLst>
              </p:cNvPr>
              <p:cNvSpPr txBox="1"/>
              <p:nvPr/>
            </p:nvSpPr>
            <p:spPr>
              <a:xfrm>
                <a:off x="3878984" y="3112016"/>
                <a:ext cx="1684365" cy="157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0" rIns="25400" bIns="0" numCol="1" spcCol="1270" anchor="ctr" anchorCtr="0">
                <a:noAutofit/>
              </a:bodyPr>
              <a:lstStyle/>
              <a:p>
                <a:pPr marL="0" marR="0" lvl="0" indent="0" algn="l" defTabSz="889000"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LEARNERS</a:t>
                </a:r>
              </a:p>
            </p:txBody>
          </p:sp>
        </p:grpSp>
        <p:sp>
          <p:nvSpPr>
            <p:cNvPr id="11" name="Oval 10">
              <a:extLst>
                <a:ext uri="{FF2B5EF4-FFF2-40B4-BE49-F238E27FC236}">
                  <a16:creationId xmlns:a16="http://schemas.microsoft.com/office/drawing/2014/main" id="{165F84B7-E75E-534D-AFE0-5EE9FBE819EF}"/>
                </a:ext>
              </a:extLst>
            </p:cNvPr>
            <p:cNvSpPr>
              <a:spLocks noChangeAspect="1"/>
            </p:cNvSpPr>
            <p:nvPr/>
          </p:nvSpPr>
          <p:spPr>
            <a:xfrm>
              <a:off x="227235" y="2859686"/>
              <a:ext cx="649224" cy="649224"/>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accent4">
                <a:tint val="40000"/>
                <a:alpha val="90000"/>
                <a:hueOff val="-1972855"/>
                <a:satOff val="11079"/>
                <a:lumOff val="704"/>
                <a:alphaOff val="0"/>
              </a:schemeClr>
            </a:lnRef>
            <a:fillRef idx="1">
              <a:scrgbClr r="0" g="0" b="0"/>
            </a:fillRef>
            <a:effectRef idx="0">
              <a:schemeClr val="accent4">
                <a:tint val="40000"/>
                <a:alpha val="90000"/>
                <a:hueOff val="-1972855"/>
                <a:satOff val="11079"/>
                <a:lumOff val="704"/>
                <a:alphaOff val="0"/>
              </a:schemeClr>
            </a:effectRef>
            <a:fontRef idx="minor">
              <a:schemeClr val="dk1">
                <a:hueOff val="0"/>
                <a:satOff val="0"/>
                <a:lumOff val="0"/>
                <a:alphaOff val="0"/>
              </a:schemeClr>
            </a:fontRef>
          </p:style>
        </p:sp>
      </p:grpSp>
      <p:grpSp>
        <p:nvGrpSpPr>
          <p:cNvPr id="20" name="Group 19" descr="photo of classroom with orange banner &quot;education, training, and credential providers&quot;">
            <a:extLst>
              <a:ext uri="{FF2B5EF4-FFF2-40B4-BE49-F238E27FC236}">
                <a16:creationId xmlns:a16="http://schemas.microsoft.com/office/drawing/2014/main" id="{1C47B41D-0D63-AE42-91A0-399254EFB3E7}"/>
              </a:ext>
            </a:extLst>
          </p:cNvPr>
          <p:cNvGrpSpPr/>
          <p:nvPr/>
        </p:nvGrpSpPr>
        <p:grpSpPr>
          <a:xfrm>
            <a:off x="366320" y="4902980"/>
            <a:ext cx="3503920" cy="715963"/>
            <a:chOff x="366320" y="4185818"/>
            <a:chExt cx="3503920" cy="715963"/>
          </a:xfrm>
        </p:grpSpPr>
        <p:grpSp>
          <p:nvGrpSpPr>
            <p:cNvPr id="14" name="Group 13">
              <a:extLst>
                <a:ext uri="{FF2B5EF4-FFF2-40B4-BE49-F238E27FC236}">
                  <a16:creationId xmlns:a16="http://schemas.microsoft.com/office/drawing/2014/main" id="{448806ED-E85B-314F-A523-614C7306FE6F}"/>
                </a:ext>
              </a:extLst>
            </p:cNvPr>
            <p:cNvGrpSpPr/>
            <p:nvPr/>
          </p:nvGrpSpPr>
          <p:grpSpPr>
            <a:xfrm>
              <a:off x="778401" y="4185818"/>
              <a:ext cx="3091839" cy="715963"/>
              <a:chOff x="6942494" y="3189123"/>
              <a:chExt cx="2088668" cy="748241"/>
            </a:xfrm>
          </p:grpSpPr>
          <p:sp>
            <p:nvSpPr>
              <p:cNvPr id="16" name="Pentagon 15">
                <a:extLst>
                  <a:ext uri="{FF2B5EF4-FFF2-40B4-BE49-F238E27FC236}">
                    <a16:creationId xmlns:a16="http://schemas.microsoft.com/office/drawing/2014/main" id="{870EF068-0F00-9B44-A627-7611A6D057BC}"/>
                  </a:ext>
                </a:extLst>
              </p:cNvPr>
              <p:cNvSpPr/>
              <p:nvPr/>
            </p:nvSpPr>
            <p:spPr>
              <a:xfrm>
                <a:off x="6942494" y="3271420"/>
                <a:ext cx="1783080" cy="514378"/>
              </a:xfrm>
              <a:prstGeom prst="homePlate">
                <a:avLst/>
              </a:prstGeom>
              <a:solidFill>
                <a:schemeClr val="accent6"/>
              </a:solidFill>
              <a:ln>
                <a:solidFill>
                  <a:schemeClr val="accent6"/>
                </a:solidFill>
              </a:ln>
            </p:spPr>
            <p:style>
              <a:lnRef idx="2">
                <a:scrgbClr r="0" g="0" b="0"/>
              </a:lnRef>
              <a:fillRef idx="1">
                <a:scrgbClr r="0" g="0" b="0"/>
              </a:fillRef>
              <a:effectRef idx="0">
                <a:schemeClr val="accent4">
                  <a:hueOff val="-4464770"/>
                  <a:satOff val="26899"/>
                  <a:lumOff val="2156"/>
                  <a:alphaOff val="0"/>
                </a:schemeClr>
              </a:effectRef>
              <a:fontRef idx="minor">
                <a:schemeClr val="lt1"/>
              </a:fontRef>
            </p:style>
          </p:sp>
          <p:sp>
            <p:nvSpPr>
              <p:cNvPr id="17" name="TextBox 16" descr="photo of classroom with orange banner &quot;education, training, and credential providers&quot;">
                <a:extLst>
                  <a:ext uri="{FF2B5EF4-FFF2-40B4-BE49-F238E27FC236}">
                    <a16:creationId xmlns:a16="http://schemas.microsoft.com/office/drawing/2014/main" id="{E9FE86C3-5B06-2147-B1CA-9E3B25823379}"/>
                  </a:ext>
                </a:extLst>
              </p:cNvPr>
              <p:cNvSpPr txBox="1"/>
              <p:nvPr/>
            </p:nvSpPr>
            <p:spPr>
              <a:xfrm>
                <a:off x="7101586" y="3189123"/>
                <a:ext cx="1929576" cy="748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marL="0" marR="0" lvl="0" indent="0" algn="l" defTabSz="711200" rtl="0" eaLnBrk="0" fontAlgn="base"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EDUCATION, TRAINING, &amp; CREDENTIAL PROVIDERS</a:t>
                </a:r>
              </a:p>
            </p:txBody>
          </p:sp>
        </p:grpSp>
        <p:sp>
          <p:nvSpPr>
            <p:cNvPr id="15" name="Oval 14">
              <a:extLst>
                <a:ext uri="{FF2B5EF4-FFF2-40B4-BE49-F238E27FC236}">
                  <a16:creationId xmlns:a16="http://schemas.microsoft.com/office/drawing/2014/main" id="{EE411AAE-CFA2-704D-B15C-175A881B4F6D}"/>
                </a:ext>
              </a:extLst>
            </p:cNvPr>
            <p:cNvSpPr>
              <a:spLocks noChangeAspect="1"/>
            </p:cNvSpPr>
            <p:nvPr/>
          </p:nvSpPr>
          <p:spPr>
            <a:xfrm>
              <a:off x="366320" y="4186867"/>
              <a:ext cx="647584" cy="647584"/>
            </a:xfrm>
            <a:prstGeom prst="ellipse">
              <a:avLst/>
            </a:prstGeom>
            <a: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accent4">
                <a:tint val="40000"/>
                <a:alpha val="90000"/>
                <a:hueOff val="-3945710"/>
                <a:satOff val="22157"/>
                <a:lumOff val="1408"/>
                <a:alphaOff val="0"/>
              </a:schemeClr>
            </a:lnRef>
            <a:fillRef idx="1">
              <a:scrgbClr r="0" g="0" b="0"/>
            </a:fillRef>
            <a:effectRef idx="0">
              <a:schemeClr val="accent4">
                <a:tint val="40000"/>
                <a:alpha val="90000"/>
                <a:hueOff val="-3945710"/>
                <a:satOff val="22157"/>
                <a:lumOff val="1408"/>
                <a:alphaOff val="0"/>
              </a:schemeClr>
            </a:effectRef>
            <a:fontRef idx="minor">
              <a:schemeClr val="dk1">
                <a:hueOff val="0"/>
                <a:satOff val="0"/>
                <a:lumOff val="0"/>
                <a:alphaOff val="0"/>
              </a:schemeClr>
            </a:fontRef>
          </p:style>
        </p:sp>
      </p:grpSp>
      <p:sp>
        <p:nvSpPr>
          <p:cNvPr id="19" name="Slide Number Placeholder 3">
            <a:extLst>
              <a:ext uri="{FF2B5EF4-FFF2-40B4-BE49-F238E27FC236}">
                <a16:creationId xmlns:a16="http://schemas.microsoft.com/office/drawing/2014/main" id="{17B58C3F-480D-8E4D-8DB1-5203897A2F60}"/>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4</a:t>
            </a:fld>
            <a:endParaRPr lang="en-US" dirty="0"/>
          </a:p>
        </p:txBody>
      </p:sp>
      <p:sp>
        <p:nvSpPr>
          <p:cNvPr id="21" name="Pentagon 20" descr="Blue banner &quot;Why a Workforce Framework?&quot;">
            <a:extLst>
              <a:ext uri="{FF2B5EF4-FFF2-40B4-BE49-F238E27FC236}">
                <a16:creationId xmlns:a16="http://schemas.microsoft.com/office/drawing/2014/main" id="{FACD948B-1C25-9C47-AA91-C06C39189653}"/>
              </a:ext>
            </a:extLst>
          </p:cNvPr>
          <p:cNvSpPr/>
          <p:nvPr/>
        </p:nvSpPr>
        <p:spPr>
          <a:xfrm>
            <a:off x="-6927" y="608180"/>
            <a:ext cx="7467600" cy="770749"/>
          </a:xfrm>
          <a:prstGeom prst="homePlate">
            <a:avLst/>
          </a:prstGeom>
          <a:solidFill>
            <a:srgbClr val="4980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E8230B16-5FED-6144-AA03-528E993EF8CE}"/>
              </a:ext>
            </a:extLst>
          </p:cNvPr>
          <p:cNvSpPr txBox="1">
            <a:spLocks/>
          </p:cNvSpPr>
          <p:nvPr/>
        </p:nvSpPr>
        <p:spPr bwMode="auto">
          <a:xfrm>
            <a:off x="76200" y="632034"/>
            <a:ext cx="1074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b="1" dirty="0">
                <a:solidFill>
                  <a:schemeClr val="bg1"/>
                </a:solidFill>
                <a:latin typeface="Helvetica" pitchFamily="2" charset="0"/>
                <a:cs typeface="Futura Medium" panose="020B0602020204020303" pitchFamily="34" charset="-79"/>
              </a:rPr>
              <a:t>Why a Workforce Framework? </a:t>
            </a:r>
          </a:p>
        </p:txBody>
      </p:sp>
      <p:sp>
        <p:nvSpPr>
          <p:cNvPr id="23" name="Title 1">
            <a:extLst>
              <a:ext uri="{FF2B5EF4-FFF2-40B4-BE49-F238E27FC236}">
                <a16:creationId xmlns:a16="http://schemas.microsoft.com/office/drawing/2014/main" id="{EB33D792-CDAD-6548-9F92-931FDFBCA3B2}"/>
              </a:ext>
            </a:extLst>
          </p:cNvPr>
          <p:cNvSpPr txBox="1">
            <a:spLocks/>
          </p:cNvSpPr>
          <p:nvPr/>
        </p:nvSpPr>
        <p:spPr bwMode="auto">
          <a:xfrm>
            <a:off x="366320" y="1606530"/>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dirty="0">
                <a:latin typeface="Calibri" panose="020F0502020204030204" pitchFamily="34" charset="0"/>
                <a:ea typeface="Tahoma" panose="020B0604030504040204" pitchFamily="34" charset="0"/>
                <a:cs typeface="Calibri" panose="020F0502020204030204" pitchFamily="34" charset="0"/>
              </a:rPr>
              <a:t>A consistent framework model…</a:t>
            </a:r>
          </a:p>
        </p:txBody>
      </p:sp>
    </p:spTree>
    <p:extLst>
      <p:ext uri="{BB962C8B-B14F-4D97-AF65-F5344CB8AC3E}">
        <p14:creationId xmlns:p14="http://schemas.microsoft.com/office/powerpoint/2010/main" val="100424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photo of office with blue banner &quot;Employers&quot;">
            <a:extLst>
              <a:ext uri="{FF2B5EF4-FFF2-40B4-BE49-F238E27FC236}">
                <a16:creationId xmlns:a16="http://schemas.microsoft.com/office/drawing/2014/main" id="{CCB8AA91-8781-2545-B012-6016B075F6D4}"/>
              </a:ext>
            </a:extLst>
          </p:cNvPr>
          <p:cNvGraphicFramePr/>
          <p:nvPr>
            <p:extLst>
              <p:ext uri="{D42A27DB-BD31-4B8C-83A1-F6EECF244321}">
                <p14:modId xmlns:p14="http://schemas.microsoft.com/office/powerpoint/2010/main" val="3824339967"/>
              </p:ext>
            </p:extLst>
          </p:nvPr>
        </p:nvGraphicFramePr>
        <p:xfrm>
          <a:off x="1143000" y="1367225"/>
          <a:ext cx="10160000" cy="486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Pentagon 27" descr="Blue banner &quot;Who is the NICE Framework for?&quot;">
            <a:extLst>
              <a:ext uri="{FF2B5EF4-FFF2-40B4-BE49-F238E27FC236}">
                <a16:creationId xmlns:a16="http://schemas.microsoft.com/office/drawing/2014/main" id="{DA81EAE9-23AC-0E45-A87E-0B4596A2CCE8}"/>
              </a:ext>
            </a:extLst>
          </p:cNvPr>
          <p:cNvSpPr/>
          <p:nvPr/>
        </p:nvSpPr>
        <p:spPr>
          <a:xfrm>
            <a:off x="24539" y="596476"/>
            <a:ext cx="7467600" cy="770749"/>
          </a:xfrm>
          <a:prstGeom prst="homePlate">
            <a:avLst/>
          </a:prstGeom>
          <a:solidFill>
            <a:srgbClr val="4980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FCC7E677-E485-8043-BEFF-7FB4C024D775}"/>
              </a:ext>
            </a:extLst>
          </p:cNvPr>
          <p:cNvSpPr>
            <a:spLocks noGrp="1"/>
          </p:cNvSpPr>
          <p:nvPr>
            <p:ph type="title"/>
          </p:nvPr>
        </p:nvSpPr>
        <p:spPr>
          <a:xfrm>
            <a:off x="253139" y="623870"/>
            <a:ext cx="10744200" cy="715963"/>
          </a:xfrm>
        </p:spPr>
        <p:txBody>
          <a:bodyPr/>
          <a:lstStyle/>
          <a:p>
            <a:r>
              <a:rPr lang="en-US" b="1" dirty="0">
                <a:solidFill>
                  <a:schemeClr val="bg1"/>
                </a:solidFill>
                <a:latin typeface="Helvetica" pitchFamily="2" charset="0"/>
                <a:cs typeface="Futura Medium" panose="020B0602020204020303" pitchFamily="34" charset="-79"/>
              </a:rPr>
              <a:t>Who is the NICE Framework for? </a:t>
            </a:r>
          </a:p>
        </p:txBody>
      </p:sp>
      <p:sp>
        <p:nvSpPr>
          <p:cNvPr id="5" name="Slide Number Placeholder 3">
            <a:extLst>
              <a:ext uri="{FF2B5EF4-FFF2-40B4-BE49-F238E27FC236}">
                <a16:creationId xmlns:a16="http://schemas.microsoft.com/office/drawing/2014/main" id="{2F13CDEC-817F-FF49-A0A8-C962FDF3217A}"/>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5</a:t>
            </a:fld>
            <a:endParaRPr lang="en-US" dirty="0"/>
          </a:p>
        </p:txBody>
      </p:sp>
    </p:spTree>
    <p:extLst>
      <p:ext uri="{BB962C8B-B14F-4D97-AF65-F5344CB8AC3E}">
        <p14:creationId xmlns:p14="http://schemas.microsoft.com/office/powerpoint/2010/main" val="10103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6372-05E6-5F41-AB3D-BA2543443D79}"/>
              </a:ext>
            </a:extLst>
          </p:cNvPr>
          <p:cNvSpPr>
            <a:spLocks noGrp="1"/>
          </p:cNvSpPr>
          <p:nvPr>
            <p:ph type="title"/>
          </p:nvPr>
        </p:nvSpPr>
        <p:spPr>
          <a:xfrm>
            <a:off x="32697" y="-3008464"/>
            <a:ext cx="6701453" cy="715963"/>
          </a:xfrm>
        </p:spPr>
        <p:txBody>
          <a:bodyPr/>
          <a:lstStyle/>
          <a:p>
            <a:pPr rtl="0" eaLnBrk="0" fontAlgn="base" hangingPunct="0"/>
            <a:r>
              <a:rPr lang="en-US" sz="3200" b="0" i="0" kern="1200" dirty="0">
                <a:solidFill>
                  <a:srgbClr val="4F8ABE"/>
                </a:solidFill>
                <a:effectLst/>
                <a:latin typeface="Avenir Book" panose="02000503020000020003" pitchFamily="2" charset="0"/>
                <a:ea typeface="ＭＳ Ｐゴシック" charset="0"/>
                <a:cs typeface="ＭＳ Ｐゴシック" charset="0"/>
              </a:rPr>
              <a:t>What is the NICE Framework?</a:t>
            </a:r>
            <a:endParaRPr lang="en-US" dirty="0">
              <a:effectLst/>
            </a:endParaRPr>
          </a:p>
        </p:txBody>
      </p:sp>
      <p:sp>
        <p:nvSpPr>
          <p:cNvPr id="3" name="Content Placeholder 2">
            <a:extLst>
              <a:ext uri="{FF2B5EF4-FFF2-40B4-BE49-F238E27FC236}">
                <a16:creationId xmlns:a16="http://schemas.microsoft.com/office/drawing/2014/main" id="{B3206B7F-82D1-4B4B-A230-42DC39C747EF}"/>
              </a:ext>
            </a:extLst>
          </p:cNvPr>
          <p:cNvSpPr>
            <a:spLocks noGrp="1"/>
          </p:cNvSpPr>
          <p:nvPr>
            <p:ph idx="1"/>
          </p:nvPr>
        </p:nvSpPr>
        <p:spPr>
          <a:xfrm>
            <a:off x="786539" y="2442379"/>
            <a:ext cx="5943600" cy="3448561"/>
          </a:xfrm>
        </p:spPr>
        <p:txBody>
          <a:bodyPr/>
          <a:lstStyle/>
          <a:p>
            <a:pPr>
              <a:lnSpc>
                <a:spcPct val="130000"/>
              </a:lnSpc>
              <a:spcBef>
                <a:spcPts val="600"/>
              </a:spcBef>
            </a:pPr>
            <a:r>
              <a:rPr lang="en-US" b="1" dirty="0">
                <a:solidFill>
                  <a:schemeClr val="tx2">
                    <a:lumMod val="50000"/>
                  </a:schemeClr>
                </a:solidFill>
                <a:latin typeface="Calibri" panose="020F0502020204030204" pitchFamily="34" charset="0"/>
                <a:cs typeface="Calibri" panose="020F0502020204030204" pitchFamily="34" charset="0"/>
              </a:rPr>
              <a:t>Title: </a:t>
            </a:r>
            <a:r>
              <a:rPr lang="en-US" dirty="0">
                <a:solidFill>
                  <a:schemeClr val="tx2">
                    <a:lumMod val="50000"/>
                  </a:schemeClr>
                </a:solidFill>
                <a:latin typeface="Calibri" panose="020F0502020204030204" pitchFamily="34" charset="0"/>
                <a:cs typeface="Calibri" panose="020F0502020204030204" pitchFamily="34" charset="0"/>
              </a:rPr>
              <a:t>Workforce Framework for Cybersecurity (NICE Framework)</a:t>
            </a:r>
          </a:p>
          <a:p>
            <a:pPr>
              <a:lnSpc>
                <a:spcPct val="130000"/>
              </a:lnSpc>
              <a:spcBef>
                <a:spcPts val="600"/>
              </a:spcBef>
            </a:pPr>
            <a:r>
              <a:rPr lang="en-US" b="1" dirty="0">
                <a:solidFill>
                  <a:schemeClr val="tx2">
                    <a:lumMod val="50000"/>
                  </a:schemeClr>
                </a:solidFill>
                <a:latin typeface="Calibri" panose="020F0502020204030204" pitchFamily="34" charset="0"/>
                <a:cs typeface="Calibri" panose="020F0502020204030204" pitchFamily="34" charset="0"/>
              </a:rPr>
              <a:t>Scope: </a:t>
            </a:r>
            <a:r>
              <a:rPr lang="en-US" dirty="0">
                <a:solidFill>
                  <a:schemeClr val="tx2">
                    <a:lumMod val="50000"/>
                  </a:schemeClr>
                </a:solidFill>
                <a:latin typeface="Calibri" panose="020F0502020204030204" pitchFamily="34" charset="0"/>
                <a:cs typeface="Calibri" panose="020F0502020204030204" pitchFamily="34" charset="0"/>
              </a:rPr>
              <a:t>Security of Cyberspace (Cybersecurity)</a:t>
            </a:r>
          </a:p>
          <a:p>
            <a:pPr>
              <a:lnSpc>
                <a:spcPct val="130000"/>
              </a:lnSpc>
              <a:spcBef>
                <a:spcPts val="600"/>
              </a:spcBef>
            </a:pPr>
            <a:r>
              <a:rPr lang="en-US" b="1" dirty="0">
                <a:solidFill>
                  <a:schemeClr val="tx2">
                    <a:lumMod val="50000"/>
                  </a:schemeClr>
                </a:solidFill>
                <a:latin typeface="Calibri" panose="020F0502020204030204" pitchFamily="34" charset="0"/>
                <a:cs typeface="Calibri" panose="020F0502020204030204" pitchFamily="34" charset="0"/>
              </a:rPr>
              <a:t>Focus: </a:t>
            </a:r>
            <a:r>
              <a:rPr lang="en-US" dirty="0">
                <a:solidFill>
                  <a:schemeClr val="tx2">
                    <a:lumMod val="50000"/>
                  </a:schemeClr>
                </a:solidFill>
                <a:latin typeface="Calibri" panose="020F0502020204030204" pitchFamily="34" charset="0"/>
                <a:cs typeface="Calibri" panose="020F0502020204030204" pitchFamily="34" charset="0"/>
              </a:rPr>
              <a:t>Cybersecurity Work</a:t>
            </a:r>
          </a:p>
        </p:txBody>
      </p:sp>
      <p:pic>
        <p:nvPicPr>
          <p:cNvPr id="5" name="Picture 4" descr="Text, letter&#10;&#10;Description automatically generated">
            <a:extLst>
              <a:ext uri="{FF2B5EF4-FFF2-40B4-BE49-F238E27FC236}">
                <a16:creationId xmlns:a16="http://schemas.microsoft.com/office/drawing/2014/main" id="{7B5849C6-22CD-F345-8E3A-FA6235133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433" y="1546980"/>
            <a:ext cx="3114174" cy="401904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AC6B8F6-2D8C-3848-A9F1-37C09A834591}"/>
              </a:ext>
            </a:extLst>
          </p:cNvPr>
          <p:cNvSpPr/>
          <p:nvPr/>
        </p:nvSpPr>
        <p:spPr>
          <a:xfrm>
            <a:off x="8116721" y="5935262"/>
            <a:ext cx="2603598" cy="369332"/>
          </a:xfrm>
          <a:prstGeom prst="rect">
            <a:avLst/>
          </a:prstGeom>
        </p:spPr>
        <p:txBody>
          <a:bodyPr wrap="none">
            <a:spAutoFit/>
          </a:bodyPr>
          <a:lstStyle/>
          <a:p>
            <a:r>
              <a:rPr lang="en-US" dirty="0">
                <a:solidFill>
                  <a:srgbClr val="0070C0"/>
                </a:solidFill>
                <a:latin typeface="Futura-Light" panose="020B0400000000000000" pitchFamily="34" charset="0"/>
              </a:rPr>
              <a:t>nist.gov/nice/framework</a:t>
            </a:r>
          </a:p>
        </p:txBody>
      </p:sp>
      <p:sp>
        <p:nvSpPr>
          <p:cNvPr id="8" name="Slide Number Placeholder 3">
            <a:extLst>
              <a:ext uri="{FF2B5EF4-FFF2-40B4-BE49-F238E27FC236}">
                <a16:creationId xmlns:a16="http://schemas.microsoft.com/office/drawing/2014/main" id="{63F1A20C-32E5-C04C-BD7F-77CE5078687D}"/>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6</a:t>
            </a:fld>
            <a:endParaRPr lang="en-US" dirty="0"/>
          </a:p>
        </p:txBody>
      </p:sp>
      <p:sp>
        <p:nvSpPr>
          <p:cNvPr id="9" name="Rectangle 8" descr="box for hyperlink">
            <a:hlinkClick r:id="rId4"/>
            <a:extLst>
              <a:ext uri="{FF2B5EF4-FFF2-40B4-BE49-F238E27FC236}">
                <a16:creationId xmlns:a16="http://schemas.microsoft.com/office/drawing/2014/main" id="{12E59F91-C28A-E64E-8D67-E90BA3222563}"/>
              </a:ext>
            </a:extLst>
          </p:cNvPr>
          <p:cNvSpPr/>
          <p:nvPr/>
        </p:nvSpPr>
        <p:spPr>
          <a:xfrm>
            <a:off x="7724567" y="5859061"/>
            <a:ext cx="3352800" cy="521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Pentagon 10" descr="Blue ribbon &quot;What is the NICE Framework?&quot;">
            <a:extLst>
              <a:ext uri="{FF2B5EF4-FFF2-40B4-BE49-F238E27FC236}">
                <a16:creationId xmlns:a16="http://schemas.microsoft.com/office/drawing/2014/main" id="{B3A854E3-BA90-A443-8A71-BA935BBEA8AA}"/>
              </a:ext>
            </a:extLst>
          </p:cNvPr>
          <p:cNvSpPr/>
          <p:nvPr/>
        </p:nvSpPr>
        <p:spPr>
          <a:xfrm>
            <a:off x="24539" y="596476"/>
            <a:ext cx="7467600" cy="770749"/>
          </a:xfrm>
          <a:prstGeom prst="homePlate">
            <a:avLst/>
          </a:prstGeom>
          <a:solidFill>
            <a:srgbClr val="4980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2B4AD02-B77B-494C-9F36-007641D928AD}"/>
              </a:ext>
            </a:extLst>
          </p:cNvPr>
          <p:cNvSpPr txBox="1">
            <a:spLocks/>
          </p:cNvSpPr>
          <p:nvPr/>
        </p:nvSpPr>
        <p:spPr bwMode="auto">
          <a:xfrm>
            <a:off x="253139" y="623870"/>
            <a:ext cx="10744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b="1" dirty="0">
                <a:solidFill>
                  <a:schemeClr val="bg1"/>
                </a:solidFill>
                <a:latin typeface="Helvetica" pitchFamily="2" charset="0"/>
                <a:cs typeface="Futura Medium" panose="020B0602020204020303" pitchFamily="34" charset="-79"/>
              </a:rPr>
              <a:t>What is the NICE Framework?</a:t>
            </a:r>
          </a:p>
        </p:txBody>
      </p:sp>
      <p:sp>
        <p:nvSpPr>
          <p:cNvPr id="13" name="Title 1">
            <a:extLst>
              <a:ext uri="{FF2B5EF4-FFF2-40B4-BE49-F238E27FC236}">
                <a16:creationId xmlns:a16="http://schemas.microsoft.com/office/drawing/2014/main" id="{33541FC9-5B78-9B40-AA04-D60C082A6068}"/>
              </a:ext>
            </a:extLst>
          </p:cNvPr>
          <p:cNvSpPr txBox="1">
            <a:spLocks/>
          </p:cNvSpPr>
          <p:nvPr/>
        </p:nvSpPr>
        <p:spPr bwMode="auto">
          <a:xfrm>
            <a:off x="407612" y="1726416"/>
            <a:ext cx="670145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dirty="0">
                <a:latin typeface="Calibri" panose="020F0502020204030204" pitchFamily="34" charset="0"/>
                <a:ea typeface="Tahoma" panose="020B0604030504040204" pitchFamily="34" charset="0"/>
                <a:cs typeface="Calibri" panose="020F0502020204030204" pitchFamily="34" charset="0"/>
              </a:rPr>
              <a:t>NIST Special Publication 800-181r1</a:t>
            </a:r>
          </a:p>
        </p:txBody>
      </p:sp>
    </p:spTree>
    <p:extLst>
      <p:ext uri="{BB962C8B-B14F-4D97-AF65-F5344CB8AC3E}">
        <p14:creationId xmlns:p14="http://schemas.microsoft.com/office/powerpoint/2010/main" val="108406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of how the NICE Framework uses Knowledge and Skill statements describe the learner and combines these statements to form Tasks that describe work to be performed.">
            <a:extLst>
              <a:ext uri="{FF2B5EF4-FFF2-40B4-BE49-F238E27FC236}">
                <a16:creationId xmlns:a16="http://schemas.microsoft.com/office/drawing/2014/main" id="{861B78F6-B7FA-A74A-91D5-662E9D427549}"/>
              </a:ext>
            </a:extLst>
          </p:cNvPr>
          <p:cNvPicPr/>
          <p:nvPr/>
        </p:nvPicPr>
        <p:blipFill rotWithShape="1">
          <a:blip r:embed="rId3"/>
          <a:srcRect r="33267"/>
          <a:stretch/>
        </p:blipFill>
        <p:spPr>
          <a:xfrm>
            <a:off x="1981201" y="1964486"/>
            <a:ext cx="5715000" cy="4570413"/>
          </a:xfrm>
          <a:prstGeom prst="rect">
            <a:avLst/>
          </a:prstGeom>
          <a:ln w="38100">
            <a:noFill/>
          </a:ln>
        </p:spPr>
      </p:pic>
      <p:sp>
        <p:nvSpPr>
          <p:cNvPr id="6" name="TextBox 5">
            <a:extLst>
              <a:ext uri="{FF2B5EF4-FFF2-40B4-BE49-F238E27FC236}">
                <a16:creationId xmlns:a16="http://schemas.microsoft.com/office/drawing/2014/main" id="{4D0C0ECA-78BC-3F46-98EA-243685263F3E}"/>
              </a:ext>
            </a:extLst>
          </p:cNvPr>
          <p:cNvSpPr txBox="1"/>
          <p:nvPr/>
        </p:nvSpPr>
        <p:spPr>
          <a:xfrm flipH="1">
            <a:off x="7848600" y="2717668"/>
            <a:ext cx="3048000" cy="677108"/>
          </a:xfrm>
          <a:prstGeom prst="homePlate">
            <a:avLst/>
          </a:prstGeom>
          <a:solidFill>
            <a:schemeClr val="accent6">
              <a:lumMod val="75000"/>
            </a:schemeClr>
          </a:solidFill>
          <a:ln>
            <a:noFill/>
          </a:ln>
        </p:spPr>
        <p:txBody>
          <a:bodyPr wrap="square" lIns="182880" tIns="182880" bIns="182880" rtlCol="0">
            <a:spAutoFit/>
          </a:bodyPr>
          <a:lstStyle/>
          <a:p>
            <a:pPr>
              <a:spcBef>
                <a:spcPts val="600"/>
              </a:spcBef>
              <a:spcAft>
                <a:spcPts val="600"/>
              </a:spcAft>
            </a:pPr>
            <a:r>
              <a:rPr lang="en-US" sz="2000" dirty="0">
                <a:solidFill>
                  <a:schemeClr val="bg1"/>
                </a:solidFill>
                <a:latin typeface="Calibri" panose="020F0502020204030204" pitchFamily="34" charset="0"/>
                <a:cs typeface="Calibri" panose="020F0502020204030204" pitchFamily="34" charset="0"/>
              </a:rPr>
              <a:t>Describes the Work</a:t>
            </a:r>
          </a:p>
        </p:txBody>
      </p:sp>
      <p:sp>
        <p:nvSpPr>
          <p:cNvPr id="8" name="TextBox 7">
            <a:extLst>
              <a:ext uri="{FF2B5EF4-FFF2-40B4-BE49-F238E27FC236}">
                <a16:creationId xmlns:a16="http://schemas.microsoft.com/office/drawing/2014/main" id="{0F176172-57AB-9C4E-9AC6-104EB9259096}"/>
              </a:ext>
            </a:extLst>
          </p:cNvPr>
          <p:cNvSpPr txBox="1"/>
          <p:nvPr/>
        </p:nvSpPr>
        <p:spPr>
          <a:xfrm flipH="1">
            <a:off x="7848600" y="5056095"/>
            <a:ext cx="3048000" cy="677108"/>
          </a:xfrm>
          <a:prstGeom prst="homePlate">
            <a:avLst/>
          </a:prstGeom>
          <a:solidFill>
            <a:schemeClr val="accent6">
              <a:lumMod val="75000"/>
            </a:schemeClr>
          </a:solidFill>
          <a:ln>
            <a:noFill/>
          </a:ln>
        </p:spPr>
        <p:txBody>
          <a:bodyPr wrap="square" lIns="182880" tIns="182880" bIns="182880" rtlCol="0">
            <a:spAutoFit/>
          </a:bodyPr>
          <a:lstStyle/>
          <a:p>
            <a:pPr>
              <a:spcBef>
                <a:spcPts val="600"/>
              </a:spcBef>
              <a:spcAft>
                <a:spcPts val="600"/>
              </a:spcAft>
            </a:pPr>
            <a:r>
              <a:rPr lang="en-US" sz="2000" dirty="0">
                <a:solidFill>
                  <a:schemeClr val="bg1"/>
                </a:solidFill>
                <a:latin typeface="Calibri" panose="020F0502020204030204" pitchFamily="34" charset="0"/>
                <a:cs typeface="Calibri" panose="020F0502020204030204" pitchFamily="34" charset="0"/>
              </a:rPr>
              <a:t>Describes the Learner</a:t>
            </a:r>
          </a:p>
        </p:txBody>
      </p:sp>
      <p:sp>
        <p:nvSpPr>
          <p:cNvPr id="7" name="Slide Number Placeholder 3">
            <a:extLst>
              <a:ext uri="{FF2B5EF4-FFF2-40B4-BE49-F238E27FC236}">
                <a16:creationId xmlns:a16="http://schemas.microsoft.com/office/drawing/2014/main" id="{A171808B-EF4B-B444-B3B1-484028545882}"/>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7</a:t>
            </a:fld>
            <a:endParaRPr lang="en-US" dirty="0"/>
          </a:p>
        </p:txBody>
      </p:sp>
      <p:sp>
        <p:nvSpPr>
          <p:cNvPr id="9" name="Title 1">
            <a:extLst>
              <a:ext uri="{FF2B5EF4-FFF2-40B4-BE49-F238E27FC236}">
                <a16:creationId xmlns:a16="http://schemas.microsoft.com/office/drawing/2014/main" id="{0A6F1C9F-CBE5-3847-9B9D-42EC43EB8C2C}"/>
              </a:ext>
            </a:extLst>
          </p:cNvPr>
          <p:cNvSpPr txBox="1">
            <a:spLocks/>
          </p:cNvSpPr>
          <p:nvPr/>
        </p:nvSpPr>
        <p:spPr bwMode="auto">
          <a:xfrm>
            <a:off x="526214" y="795633"/>
            <a:ext cx="109728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l" rtl="0" eaLnBrk="0" fontAlgn="base" hangingPunct="0">
              <a:spcBef>
                <a:spcPct val="0"/>
              </a:spcBef>
              <a:spcAft>
                <a:spcPct val="0"/>
              </a:spcAft>
              <a:defRPr sz="3200" b="0" i="0" kern="1200">
                <a:solidFill>
                  <a:srgbClr val="4F8ABE"/>
                </a:solidFill>
                <a:latin typeface="Avenir Book" panose="02000503020000020003" pitchFamily="2" charset="0"/>
                <a:ea typeface="ＭＳ Ｐゴシック" charset="0"/>
                <a:cs typeface="ＭＳ Ｐゴシック" charset="0"/>
              </a:defRPr>
            </a:lvl1pPr>
            <a:lvl2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4F8ABE"/>
                </a:solidFill>
                <a:latin typeface="Calibri" pitchFamily="34" charset="0"/>
                <a:ea typeface="ＭＳ Ｐゴシック" charset="0"/>
                <a:cs typeface="ＭＳ Ｐゴシック" charset="0"/>
              </a:defRPr>
            </a:lvl5pPr>
            <a:lvl6pPr marL="457154" algn="l" rtl="0" fontAlgn="base">
              <a:spcBef>
                <a:spcPct val="0"/>
              </a:spcBef>
              <a:spcAft>
                <a:spcPct val="0"/>
              </a:spcAft>
              <a:defRPr sz="3200" b="1">
                <a:solidFill>
                  <a:srgbClr val="4F8ABE"/>
                </a:solidFill>
                <a:latin typeface="Calibri" pitchFamily="34" charset="0"/>
              </a:defRPr>
            </a:lvl6pPr>
            <a:lvl7pPr marL="914310" algn="l" rtl="0" fontAlgn="base">
              <a:spcBef>
                <a:spcPct val="0"/>
              </a:spcBef>
              <a:spcAft>
                <a:spcPct val="0"/>
              </a:spcAft>
              <a:defRPr sz="3200" b="1">
                <a:solidFill>
                  <a:srgbClr val="4F8ABE"/>
                </a:solidFill>
                <a:latin typeface="Calibri" pitchFamily="34" charset="0"/>
              </a:defRPr>
            </a:lvl7pPr>
            <a:lvl8pPr marL="1371464" algn="l" rtl="0" fontAlgn="base">
              <a:spcBef>
                <a:spcPct val="0"/>
              </a:spcBef>
              <a:spcAft>
                <a:spcPct val="0"/>
              </a:spcAft>
              <a:defRPr sz="3200" b="1">
                <a:solidFill>
                  <a:srgbClr val="4F8ABE"/>
                </a:solidFill>
                <a:latin typeface="Calibri" pitchFamily="34" charset="0"/>
              </a:defRPr>
            </a:lvl8pPr>
            <a:lvl9pPr marL="1828619" algn="l" rtl="0" fontAlgn="base">
              <a:spcBef>
                <a:spcPct val="0"/>
              </a:spcBef>
              <a:spcAft>
                <a:spcPct val="0"/>
              </a:spcAft>
              <a:defRPr sz="3200" b="1">
                <a:solidFill>
                  <a:srgbClr val="4F8ABE"/>
                </a:solidFill>
                <a:latin typeface="Calibri" pitchFamily="34" charset="0"/>
              </a:defRPr>
            </a:lvl9pPr>
          </a:lstStyle>
          <a:p>
            <a:r>
              <a:rPr lang="en-US" b="1" dirty="0">
                <a:solidFill>
                  <a:schemeClr val="tx2"/>
                </a:solidFill>
                <a:latin typeface="Helvetica" pitchFamily="2" charset="0"/>
              </a:rPr>
              <a:t>Building Blocks: Tasks, Knowledge, and Skills (TKS)</a:t>
            </a:r>
          </a:p>
        </p:txBody>
      </p:sp>
      <p:sp>
        <p:nvSpPr>
          <p:cNvPr id="10" name="Title 9">
            <a:extLst>
              <a:ext uri="{FF2B5EF4-FFF2-40B4-BE49-F238E27FC236}">
                <a16:creationId xmlns:a16="http://schemas.microsoft.com/office/drawing/2014/main" id="{F9E4EA97-4EF3-B044-BF6F-DFDE1BAD71CC}"/>
              </a:ext>
            </a:extLst>
          </p:cNvPr>
          <p:cNvSpPr>
            <a:spLocks noGrp="1"/>
          </p:cNvSpPr>
          <p:nvPr>
            <p:ph type="title"/>
          </p:nvPr>
        </p:nvSpPr>
        <p:spPr>
          <a:xfrm>
            <a:off x="152400" y="-2971800"/>
            <a:ext cx="10972800" cy="715963"/>
          </a:xfrm>
        </p:spPr>
        <p:txBody>
          <a:bodyPr/>
          <a:lstStyle/>
          <a:p>
            <a:r>
              <a:rPr lang="en-US" dirty="0"/>
              <a:t>Building Blocks</a:t>
            </a:r>
          </a:p>
        </p:txBody>
      </p:sp>
    </p:spTree>
    <p:extLst>
      <p:ext uri="{BB962C8B-B14F-4D97-AF65-F5344CB8AC3E}">
        <p14:creationId xmlns:p14="http://schemas.microsoft.com/office/powerpoint/2010/main" val="291308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6 hexagons. 3 with text &quot;Work Roles&quot;, &quot;Teams&quot;, &quot;Competencies&quot; and 3 with photos - hands together, tools, and sccenic overlook on a mountain. ">
            <a:extLst>
              <a:ext uri="{FF2B5EF4-FFF2-40B4-BE49-F238E27FC236}">
                <a16:creationId xmlns:a16="http://schemas.microsoft.com/office/drawing/2014/main" id="{5AF54CE8-6F43-FC4B-9B60-AD5F68F7ADC0}"/>
              </a:ext>
            </a:extLst>
          </p:cNvPr>
          <p:cNvGraphicFramePr/>
          <p:nvPr>
            <p:extLst>
              <p:ext uri="{D42A27DB-BD31-4B8C-83A1-F6EECF244321}">
                <p14:modId xmlns:p14="http://schemas.microsoft.com/office/powerpoint/2010/main" val="2186339164"/>
              </p:ext>
            </p:extLst>
          </p:nvPr>
        </p:nvGraphicFramePr>
        <p:xfrm>
          <a:off x="1752600" y="9906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4A6DE34-CA09-8C41-B740-01C6A84C1EBB}"/>
              </a:ext>
            </a:extLst>
          </p:cNvPr>
          <p:cNvSpPr>
            <a:spLocks noGrp="1"/>
          </p:cNvSpPr>
          <p:nvPr>
            <p:ph type="title"/>
          </p:nvPr>
        </p:nvSpPr>
        <p:spPr>
          <a:xfrm>
            <a:off x="526214" y="795633"/>
            <a:ext cx="10972800" cy="715963"/>
          </a:xfrm>
        </p:spPr>
        <p:txBody>
          <a:bodyPr/>
          <a:lstStyle/>
          <a:p>
            <a:r>
              <a:rPr lang="en-US" b="1" dirty="0">
                <a:solidFill>
                  <a:schemeClr val="tx2"/>
                </a:solidFill>
                <a:latin typeface="Helvetica" pitchFamily="2" charset="0"/>
              </a:rPr>
              <a:t>Application and Uses</a:t>
            </a:r>
          </a:p>
        </p:txBody>
      </p:sp>
      <p:sp>
        <p:nvSpPr>
          <p:cNvPr id="15" name="Slide Number Placeholder 3">
            <a:extLst>
              <a:ext uri="{FF2B5EF4-FFF2-40B4-BE49-F238E27FC236}">
                <a16:creationId xmlns:a16="http://schemas.microsoft.com/office/drawing/2014/main" id="{9D39B38D-E7F2-0741-8B63-1918E4585AC6}"/>
              </a:ext>
            </a:extLst>
          </p:cNvPr>
          <p:cNvSpPr>
            <a:spLocks noGrp="1"/>
          </p:cNvSpPr>
          <p:nvPr>
            <p:ph type="sldNum" sz="quarter" idx="12"/>
          </p:nvPr>
        </p:nvSpPr>
        <p:spPr>
          <a:xfrm>
            <a:off x="11337165" y="6417929"/>
            <a:ext cx="533400" cy="365125"/>
          </a:xfrm>
        </p:spPr>
        <p:txBody>
          <a:bodyPr/>
          <a:lstStyle/>
          <a:p>
            <a:pPr algn="ctr">
              <a:defRPr/>
            </a:pPr>
            <a:fld id="{27060599-0F4A-427E-9310-C36DE826E848}" type="slidenum">
              <a:rPr lang="en-US" smtClean="0"/>
              <a:pPr algn="ctr">
                <a:defRPr/>
              </a:pPr>
              <a:t>8</a:t>
            </a:fld>
            <a:endParaRPr lang="en-US" dirty="0"/>
          </a:p>
        </p:txBody>
      </p:sp>
    </p:spTree>
    <p:extLst>
      <p:ext uri="{BB962C8B-B14F-4D97-AF65-F5344CB8AC3E}">
        <p14:creationId xmlns:p14="http://schemas.microsoft.com/office/powerpoint/2010/main" val="835498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E00CEFD367A44CA131750FC96C16D8" ma:contentTypeVersion="0" ma:contentTypeDescription="Create a new document." ma:contentTypeScope="" ma:versionID="8d0ca38c2841853a201392c4688921d5">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EE0679-1C3D-463D-9E26-552DD8F88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B612F9-E160-41C3-BBFF-3C35A77980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2064</Words>
  <Application>Microsoft Macintosh PowerPoint</Application>
  <PresentationFormat>Widescreen</PresentationFormat>
  <Paragraphs>208</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Arial Narrow</vt:lpstr>
      <vt:lpstr>Avenir Book</vt:lpstr>
      <vt:lpstr>Calibri</vt:lpstr>
      <vt:lpstr>Cambria</vt:lpstr>
      <vt:lpstr>Eurostile</vt:lpstr>
      <vt:lpstr>Futura-Light</vt:lpstr>
      <vt:lpstr>Garamond</vt:lpstr>
      <vt:lpstr>Helvetica</vt:lpstr>
      <vt:lpstr>Helvetica Neue</vt:lpstr>
      <vt:lpstr>Tahoma</vt:lpstr>
      <vt:lpstr>Office Theme</vt:lpstr>
      <vt:lpstr>Title of Presentation</vt:lpstr>
      <vt:lpstr>NICE Mission</vt:lpstr>
      <vt:lpstr>NICE Goals</vt:lpstr>
      <vt:lpstr>Goal: NICE Framework</vt:lpstr>
      <vt:lpstr>Why a Workforce Framework? </vt:lpstr>
      <vt:lpstr>Who is the NICE Framework for? </vt:lpstr>
      <vt:lpstr>What is the NICE Framework?</vt:lpstr>
      <vt:lpstr>Building Blocks</vt:lpstr>
      <vt:lpstr>Application and Uses</vt:lpstr>
      <vt:lpstr>Competencies</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Wetzel, Karen A. (Fed)</dc:creator>
  <cp:lastModifiedBy/>
  <cp:revision>1</cp:revision>
  <dcterms:created xsi:type="dcterms:W3CDTF">2020-11-13T20:41:13Z</dcterms:created>
  <dcterms:modified xsi:type="dcterms:W3CDTF">2021-01-07T18:17:30Z</dcterms:modified>
</cp:coreProperties>
</file>