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0C3"/>
    <a:srgbClr val="DAE0A7"/>
    <a:srgbClr val="D9CDE0"/>
    <a:srgbClr val="E0D7C8"/>
    <a:srgbClr val="F6F6F6"/>
    <a:srgbClr val="E9EAEE"/>
    <a:srgbClr val="E8E9ED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8" autoAdjust="0"/>
    <p:restoredTop sz="90929"/>
  </p:normalViewPr>
  <p:slideViewPr>
    <p:cSldViewPr>
      <p:cViewPr varScale="1">
        <p:scale>
          <a:sx n="102" d="100"/>
          <a:sy n="102" d="100"/>
        </p:scale>
        <p:origin x="76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-324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BCF7805-2BC6-4790-9966-D7D3277E90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CA99930-7B53-4DF9-BDC7-F1D7907521B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C5BC6C7D-B4F5-4FCA-9553-F1FC800D87A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23E865A1-A633-4F4F-A9B8-450C89402F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F46E29-4FE2-4EF2-8F25-2D9F46E71C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4BA8D61-7795-4957-B322-EA6E9B8C43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9A3EE80-9F98-4D0E-B318-A35C106EBC8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4B1EF56E-6FC4-477B-B483-1E92C67ED344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94CB385-6B0F-4554-A54E-C89B96F831A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5AB057D2-8EDD-48FA-81BC-7299246423D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78CE0A1D-9197-4B4A-9C6A-0798D02D4F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017227-ED62-4380-A152-F43B9D06AD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B8A633-0AA3-4546-A622-B2DBEAC8C6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E8C1C5-D58C-4ED7-A976-AB20070AB58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EFE6F83E-D7C0-4171-9B94-586B5F272519}"/>
              </a:ext>
            </a:extLst>
          </p:cNvPr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5252DD7-F8FA-49A7-94A5-E445C1D5F9B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pPr marL="39688">
              <a:spcBef>
                <a:spcPts val="413"/>
              </a:spcBef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F3EED-DC66-48B5-A5C6-0069BA2C29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3F7B7A-F434-4F3C-846F-892784C56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0B52E-0040-4ECC-809A-08404AC4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3463C-A7B7-4B37-A1E7-901EF614E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124B-00C4-49CC-B783-FC4934F60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03CB7-C153-4E30-8C38-C36A407BEF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143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93BDE-62CC-417E-8E3D-7B9C57E76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1C74FC-7330-43F4-A954-F0A48F8B0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4FD7D-95D7-4BEB-A7A6-FB743DE68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61A0D-F325-498A-A86B-502FA84AD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2DA7E-6E9A-4059-86A5-36217398B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33255-FD7C-437D-B884-0971BEB9AA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34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057784-AFD6-439E-B5A1-F4F2193031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8459EF-41AB-4FB6-B19E-FAF8C6A8E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16446-46EB-46B5-8A71-A31BE0652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FCF76-1073-43DC-A3C0-BADEB0E2A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16974-5DC3-4642-ADFC-DAA9B9AF8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E6BFD-3EAE-4BD1-A783-581E310DC9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237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07A0-2A5A-4EA1-AC39-14CA6B803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85E4E-3E2E-4A1C-A3C9-E71C6008E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F5108-D39C-4FCE-B5E1-A22C3DBC7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E628-34B7-4A91-81D8-8C7A3870A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48B53-1869-466D-BC3C-5EC30E99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0B05D-AFAF-47AF-B0C7-3C9C10BD8E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35BD5-16FC-4396-B155-C22A2F06D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09228-2F62-46C2-956F-57F895A14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49DA2-5C48-45C7-8843-35488B849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726DD-71C3-4A72-B679-2FC92613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9B65F-DEDB-4D5C-A39E-5BF0D6E1B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DA2DB-3548-40AC-A459-8D8EEFA832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132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7837C-8649-41B9-95C0-FDF7ED7C7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998DD-EA57-4113-B074-76469A0903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77F5A-30F4-4F7B-8094-4404373E4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C5641-607B-4596-9581-DA8E478F9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13313-64BA-4421-AF48-D80802AC9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ADFB9E-750F-4244-86B0-16F50E88E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66CA0-F60D-494A-8ADB-F0C841FB2C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458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622F7-0B90-472B-86A8-37145B701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16810-EEC0-40E3-B95B-5855121FD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7464B-FE43-4DDC-8C15-A7BCA9105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782B6-EBDB-4AD0-A20D-448FF570D3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98D396-46FC-421B-9D2A-A9B2E0796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7FF65A-96D0-4E5A-8F61-9C81B23BD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9FEC86-370A-4E89-A56F-0C16352FE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E36D0A-39FC-4E1C-8F0C-D45AE0AEC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E4979-50F9-40BB-8DE1-0C723D71B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28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EDAEA-457A-45CC-90F5-B6BADF5DC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274CC6-771F-40C8-AC9E-917B3637D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80F8B-1BF8-4C5F-99A0-99CBF0015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1531F9-2A53-49EC-B822-014C0163C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997D1-FFB0-40A1-AF7C-860685D5B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6065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C8A8C5-7A47-4E93-8F8C-6BC38C722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4A646F-0DF5-41C1-A0BF-616C50464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31A66-C89B-42C0-992F-AFF18B135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BD588-0882-4E62-9B00-D0FA4FB166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032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67543-7597-4F35-9988-D7A8BC84A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C865C-2095-4E12-94D2-93BB5D4D3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D2BEA-2C54-4CAA-B927-6E2648F56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AEC84-5F24-400F-837E-6ACEFD1E0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05363-12C8-4853-98C9-8C56ECCD5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64A78-5BA4-44D9-9533-9754CFFC7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9C6B8-ADE9-42D1-AC79-5C812E8871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037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993D6-9F0E-4BDA-9012-E6B0CE21D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901AEE-D63E-4325-8FF5-41484A011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EAABE-9595-4A45-BD2E-C3B3382CD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14F4A-5554-4A80-9D70-99EF2DCCD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E3FB3-3E26-4CF8-B997-0964593C4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D3F24-DC3B-43EC-A8F4-7B11A501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282FC-CB5B-4A45-98AE-11F33AB6D4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8488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FD8243F-BFEB-44C1-AD4F-D9431414B3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C7E32F-D3F4-4850-B545-DCA40FE9AE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CC2362A-DE48-4D45-A359-07D2E74FFDA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033FD05-B321-49A0-BC7B-E0AE30B713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1C4364C-0CD2-46B7-949C-47C22BCA61C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64C27FD-F689-4216-92FE-CDD518CF9D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EDBC22A-4ECF-404E-A7BE-7097B8C3B9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6" y="762000"/>
            <a:ext cx="4748213" cy="4267200"/>
          </a:xfrm>
          <a:prstGeom prst="rect">
            <a:avLst/>
          </a:prstGeom>
        </p:spPr>
      </p:pic>
      <p:sp>
        <p:nvSpPr>
          <p:cNvPr id="11266" name="Rectangle 2">
            <a:extLst>
              <a:ext uri="{FF2B5EF4-FFF2-40B4-BE49-F238E27FC236}">
                <a16:creationId xmlns:a16="http://schemas.microsoft.com/office/drawing/2014/main" id="{FAE8B436-D78A-42C7-9844-0CE18505F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488950"/>
          </a:xfrm>
          <a:ln/>
        </p:spPr>
        <p:txBody>
          <a:bodyPr/>
          <a:lstStyle/>
          <a:p>
            <a:r>
              <a:rPr lang="en-US" altLang="en-US" sz="3000" b="1" i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3000" b="1" i="1">
                <a:solidFill>
                  <a:srgbClr val="0000FF"/>
                </a:solidFill>
                <a:latin typeface="Times New Roman" panose="02020603050405020304" pitchFamily="18" charset="0"/>
              </a:rPr>
              <a:t>He NSF based polarization analysis on SANS</a:t>
            </a:r>
            <a:endParaRPr lang="en-US" altLang="en-US" sz="32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E8CA38BE-E5F0-41B5-BBB6-A5A6F39BD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014" y="6401504"/>
            <a:ext cx="594438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1200" dirty="0">
                <a:latin typeface="Times New Roman" panose="02020603050405020304" pitchFamily="18" charset="0"/>
              </a:rPr>
              <a:t>W.C. Chen </a:t>
            </a:r>
            <a:r>
              <a:rPr lang="en-US" altLang="en-US" sz="1200" i="1" dirty="0">
                <a:latin typeface="Times New Roman" panose="02020603050405020304" pitchFamily="18" charset="0"/>
              </a:rPr>
              <a:t>et al</a:t>
            </a:r>
            <a:r>
              <a:rPr lang="en-US" altLang="en-US" sz="1200" dirty="0">
                <a:latin typeface="Times New Roman" panose="02020603050405020304" pitchFamily="18" charset="0"/>
              </a:rPr>
              <a:t>, </a:t>
            </a:r>
            <a:r>
              <a:rPr lang="en-US" altLang="en-US" sz="1200" dirty="0" err="1">
                <a:latin typeface="Times New Roman" panose="02020603050405020304" pitchFamily="18" charset="0"/>
              </a:rPr>
              <a:t>Physica</a:t>
            </a:r>
            <a:r>
              <a:rPr lang="en-US" altLang="en-US" sz="1200" dirty="0">
                <a:latin typeface="Times New Roman" panose="02020603050405020304" pitchFamily="18" charset="0"/>
              </a:rPr>
              <a:t> B </a:t>
            </a:r>
            <a:r>
              <a:rPr lang="en-US" altLang="en-US" sz="1200" b="1" dirty="0">
                <a:latin typeface="Times New Roman" panose="02020603050405020304" pitchFamily="18" charset="0"/>
              </a:rPr>
              <a:t>404,</a:t>
            </a:r>
            <a:r>
              <a:rPr lang="en-US" altLang="en-US" sz="1200" dirty="0">
                <a:latin typeface="Times New Roman" panose="02020603050405020304" pitchFamily="18" charset="0"/>
              </a:rPr>
              <a:t> 2663 (2009); K.L. </a:t>
            </a:r>
            <a:r>
              <a:rPr lang="en-US" altLang="en-US" sz="1200" dirty="0" err="1">
                <a:latin typeface="Times New Roman" panose="02020603050405020304" pitchFamily="18" charset="0"/>
              </a:rPr>
              <a:t>Krycka</a:t>
            </a:r>
            <a:r>
              <a:rPr lang="en-US" altLang="en-US" sz="1200" dirty="0">
                <a:latin typeface="Times New Roman" panose="02020603050405020304" pitchFamily="18" charset="0"/>
              </a:rPr>
              <a:t> </a:t>
            </a:r>
            <a:r>
              <a:rPr lang="en-US" altLang="en-US" sz="1200" i="1" dirty="0">
                <a:latin typeface="Times New Roman" panose="02020603050405020304" pitchFamily="18" charset="0"/>
              </a:rPr>
              <a:t>et al</a:t>
            </a:r>
            <a:r>
              <a:rPr lang="en-US" altLang="en-US" sz="1200" dirty="0">
                <a:latin typeface="Times New Roman" panose="02020603050405020304" pitchFamily="18" charset="0"/>
              </a:rPr>
              <a:t>, </a:t>
            </a:r>
            <a:r>
              <a:rPr lang="en-US" altLang="en-US" sz="1200" dirty="0" err="1">
                <a:latin typeface="Times New Roman" panose="02020603050405020304" pitchFamily="18" charset="0"/>
              </a:rPr>
              <a:t>Physica</a:t>
            </a:r>
            <a:r>
              <a:rPr lang="en-US" altLang="en-US" sz="1200" dirty="0">
                <a:latin typeface="Times New Roman" panose="02020603050405020304" pitchFamily="18" charset="0"/>
              </a:rPr>
              <a:t> B </a:t>
            </a:r>
            <a:r>
              <a:rPr lang="en-US" altLang="en-US" sz="1200" b="1" dirty="0">
                <a:latin typeface="Times New Roman" panose="02020603050405020304" pitchFamily="18" charset="0"/>
              </a:rPr>
              <a:t>404,</a:t>
            </a:r>
            <a:r>
              <a:rPr lang="en-US" altLang="en-US" sz="1200" dirty="0">
                <a:latin typeface="Times New Roman" panose="02020603050405020304" pitchFamily="18" charset="0"/>
              </a:rPr>
              <a:t> 2561 (2009)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1200" dirty="0">
                <a:latin typeface="Times New Roman" panose="02020603050405020304" pitchFamily="18" charset="0"/>
              </a:rPr>
              <a:t>http://www.ncnr.nist.gov/equipment/he3nsf/index.html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0D7A1391-682B-48BA-BCD6-044CFC8C7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33400"/>
            <a:ext cx="3105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b="1" baseline="30000">
                <a:latin typeface="Times New Roman" panose="02020603050405020304" pitchFamily="18" charset="0"/>
              </a:rPr>
              <a:t>3</a:t>
            </a:r>
            <a:r>
              <a:rPr lang="en-US" altLang="en-US" b="1">
                <a:latin typeface="Times New Roman" panose="02020603050405020304" pitchFamily="18" charset="0"/>
              </a:rPr>
              <a:t>He neutron spin filter</a:t>
            </a:r>
            <a:endParaRPr lang="en-US" altLang="en-US" baseline="30000"/>
          </a:p>
        </p:txBody>
      </p:sp>
      <p:sp>
        <p:nvSpPr>
          <p:cNvPr id="11281" name="Line 17">
            <a:extLst>
              <a:ext uri="{FF2B5EF4-FFF2-40B4-BE49-F238E27FC236}">
                <a16:creationId xmlns:a16="http://schemas.microsoft.com/office/drawing/2014/main" id="{68A9EDE9-D273-4CF2-B57B-04B244043A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4145" y="3643117"/>
            <a:ext cx="13176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Text Box 18">
            <a:extLst>
              <a:ext uri="{FF2B5EF4-FFF2-40B4-BE49-F238E27FC236}">
                <a16:creationId xmlns:a16="http://schemas.microsoft.com/office/drawing/2014/main" id="{00BA9AD1-179D-444D-ABE4-E23A673D2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95" y="3780630"/>
            <a:ext cx="10477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solidFill>
                  <a:srgbClr val="FF0E02"/>
                </a:solidFill>
                <a:latin typeface="Times" panose="02020603050405020304" pitchFamily="18" charset="0"/>
              </a:rPr>
              <a:t>neutrons</a:t>
            </a:r>
            <a:endParaRPr lang="en-US" altLang="en-US" dirty="0">
              <a:latin typeface="Times" panose="02020603050405020304" pitchFamily="18" charset="0"/>
            </a:endParaRPr>
          </a:p>
        </p:txBody>
      </p:sp>
      <p:sp>
        <p:nvSpPr>
          <p:cNvPr id="11283" name="Text Box 19">
            <a:extLst>
              <a:ext uri="{FF2B5EF4-FFF2-40B4-BE49-F238E27FC236}">
                <a16:creationId xmlns:a16="http://schemas.microsoft.com/office/drawing/2014/main" id="{9DCF6E9C-3CED-4C14-9003-C920FD9DD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422" y="1211262"/>
            <a:ext cx="10223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solidFill>
                  <a:srgbClr val="FF0E02"/>
                </a:solidFill>
                <a:latin typeface="Times" panose="02020603050405020304" pitchFamily="18" charset="0"/>
              </a:rPr>
              <a:t>Detector</a:t>
            </a:r>
            <a:endParaRPr lang="en-US" altLang="en-US" dirty="0">
              <a:latin typeface="Times" panose="02020603050405020304" pitchFamily="18" charset="0"/>
            </a:endParaRPr>
          </a:p>
        </p:txBody>
      </p:sp>
      <p:sp>
        <p:nvSpPr>
          <p:cNvPr id="11284" name="Text Box 20">
            <a:extLst>
              <a:ext uri="{FF2B5EF4-FFF2-40B4-BE49-F238E27FC236}">
                <a16:creationId xmlns:a16="http://schemas.microsoft.com/office/drawing/2014/main" id="{8E6BC77B-C9CF-4622-9F13-37FBFF0AD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" y="2136244"/>
            <a:ext cx="9080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solidFill>
                  <a:srgbClr val="FF0E02"/>
                </a:solidFill>
                <a:latin typeface="Times" panose="02020603050405020304" pitchFamily="18" charset="0"/>
              </a:rPr>
              <a:t>Sample</a:t>
            </a:r>
            <a:endParaRPr lang="en-US" altLang="en-US" dirty="0">
              <a:latin typeface="Times" panose="02020603050405020304" pitchFamily="18" charset="0"/>
            </a:endParaRPr>
          </a:p>
        </p:txBody>
      </p:sp>
      <p:sp>
        <p:nvSpPr>
          <p:cNvPr id="11285" name="Text Box 21">
            <a:extLst>
              <a:ext uri="{FF2B5EF4-FFF2-40B4-BE49-F238E27FC236}">
                <a16:creationId xmlns:a16="http://schemas.microsoft.com/office/drawing/2014/main" id="{AFB9A6CB-7069-4B44-A3D8-8809525AA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9461" y="2754294"/>
            <a:ext cx="1438275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baseline="30000" dirty="0">
                <a:solidFill>
                  <a:srgbClr val="FF0E02"/>
                </a:solidFill>
                <a:latin typeface="Times" panose="02020603050405020304" pitchFamily="18" charset="0"/>
              </a:rPr>
              <a:t>3</a:t>
            </a:r>
            <a:r>
              <a:rPr lang="en-US" altLang="en-US" sz="1800" b="1" dirty="0">
                <a:solidFill>
                  <a:srgbClr val="FF0E02"/>
                </a:solidFill>
                <a:latin typeface="Times" panose="02020603050405020304" pitchFamily="18" charset="0"/>
              </a:rPr>
              <a:t>He analyzer</a:t>
            </a:r>
            <a:endParaRPr lang="en-US" altLang="en-US" dirty="0">
              <a:latin typeface="Times" panose="02020603050405020304" pitchFamily="18" charset="0"/>
            </a:endParaRPr>
          </a:p>
        </p:txBody>
      </p:sp>
      <p:sp>
        <p:nvSpPr>
          <p:cNvPr id="11286" name="Line 22">
            <a:extLst>
              <a:ext uri="{FF2B5EF4-FFF2-40B4-BE49-F238E27FC236}">
                <a16:creationId xmlns:a16="http://schemas.microsoft.com/office/drawing/2014/main" id="{B12CF18D-41D7-4E1E-8B2B-F222FC4592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590800"/>
            <a:ext cx="0" cy="30797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287" name="Picture 23" descr="SANSschem">
            <a:extLst>
              <a:ext uri="{FF2B5EF4-FFF2-40B4-BE49-F238E27FC236}">
                <a16:creationId xmlns:a16="http://schemas.microsoft.com/office/drawing/2014/main" id="{1F393AAE-E91C-44D1-A0E4-9929E3D51E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199" y="4360886"/>
            <a:ext cx="5450395" cy="2006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88" name="Text Box 24">
            <a:extLst>
              <a:ext uri="{FF2B5EF4-FFF2-40B4-BE49-F238E27FC236}">
                <a16:creationId xmlns:a16="http://schemas.microsoft.com/office/drawing/2014/main" id="{FDAC74C4-810A-4D6C-BA1E-DB916DECB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914400"/>
            <a:ext cx="388620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dirty="0">
                <a:latin typeface="Times" panose="02020603050405020304" pitchFamily="18" charset="0"/>
              </a:rPr>
              <a:t>Four cross sections measured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dirty="0">
                <a:latin typeface="Times" panose="02020603050405020304" pitchFamily="18" charset="0"/>
              </a:rPr>
              <a:t>Wavelength: 0.43 nm to 0.84 nm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dirty="0">
                <a:latin typeface="Times" panose="02020603050405020304" pitchFamily="18" charset="0"/>
              </a:rPr>
              <a:t>Q range coverage up to 1.4 nm</a:t>
            </a:r>
            <a:r>
              <a:rPr lang="en-US" altLang="en-US" sz="1800" baseline="30000" dirty="0">
                <a:latin typeface="Times" panose="02020603050405020304" pitchFamily="18" charset="0"/>
              </a:rPr>
              <a:t>-1</a:t>
            </a:r>
            <a:r>
              <a:rPr lang="en-US" altLang="en-US" sz="1800" dirty="0">
                <a:latin typeface="Times" panose="02020603050405020304" pitchFamily="18" charset="0"/>
              </a:rPr>
              <a:t> 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baseline="30000" dirty="0">
                <a:latin typeface="Times" panose="02020603050405020304" pitchFamily="18" charset="0"/>
              </a:rPr>
              <a:t>3</a:t>
            </a:r>
            <a:r>
              <a:rPr lang="en-US" altLang="en-US" sz="1800" dirty="0">
                <a:latin typeface="Times" panose="02020603050405020304" pitchFamily="18" charset="0"/>
              </a:rPr>
              <a:t>He neutron transmission 45% (for desired spin state)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dirty="0">
                <a:latin typeface="Times" panose="02020603050405020304" pitchFamily="18" charset="0"/>
              </a:rPr>
              <a:t>Initial flipping ratio up to 20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dirty="0">
                <a:latin typeface="Times" panose="02020603050405020304" pitchFamily="18" charset="0"/>
              </a:rPr>
              <a:t>Supermirror efficiency 0.87 - 0.94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dirty="0">
                <a:latin typeface="Times" panose="02020603050405020304" pitchFamily="18" charset="0"/>
              </a:rPr>
              <a:t>Flipper efficiency above 0.98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baseline="30000" dirty="0">
                <a:latin typeface="Times" panose="02020603050405020304" pitchFamily="18" charset="0"/>
              </a:rPr>
              <a:t>3</a:t>
            </a:r>
            <a:r>
              <a:rPr lang="en-US" altLang="en-US" sz="1800" dirty="0">
                <a:latin typeface="Times" panose="02020603050405020304" pitchFamily="18" charset="0"/>
              </a:rPr>
              <a:t>He NMR based neutron spin flipping capability.</a:t>
            </a:r>
          </a:p>
          <a:p>
            <a:pPr>
              <a:buClr>
                <a:srgbClr val="FF0000"/>
              </a:buClr>
              <a:buFont typeface="Times" panose="02020603050405020304" pitchFamily="18" charset="0"/>
              <a:buChar char="•"/>
            </a:pPr>
            <a:r>
              <a:rPr lang="en-US" altLang="en-US" sz="1800" dirty="0">
                <a:latin typeface="Times" panose="02020603050405020304" pitchFamily="18" charset="0"/>
              </a:rPr>
              <a:t>Sample field up to 1.3 T</a:t>
            </a:r>
          </a:p>
        </p:txBody>
      </p:sp>
      <p:sp>
        <p:nvSpPr>
          <p:cNvPr id="11291" name="Text Box 27">
            <a:extLst>
              <a:ext uri="{FF2B5EF4-FFF2-40B4-BE49-F238E27FC236}">
                <a16:creationId xmlns:a16="http://schemas.microsoft.com/office/drawing/2014/main" id="{A4D5F451-FB21-43FF-95AA-CCA0A6A10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191000"/>
            <a:ext cx="793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>
                <a:latin typeface="Times New Roman" panose="02020603050405020304" pitchFamily="18" charset="0"/>
              </a:rPr>
              <a:t>Sample</a:t>
            </a:r>
          </a:p>
        </p:txBody>
      </p:sp>
      <p:sp>
        <p:nvSpPr>
          <p:cNvPr id="19" name="Line 17">
            <a:extLst>
              <a:ext uri="{FF2B5EF4-FFF2-40B4-BE49-F238E27FC236}">
                <a16:creationId xmlns:a16="http://schemas.microsoft.com/office/drawing/2014/main" id="{320AD1C4-6F16-4B20-B404-40D9766227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7042" y="1676400"/>
            <a:ext cx="550657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circl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125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Times New Roman</vt:lpstr>
      <vt:lpstr>Times</vt:lpstr>
      <vt:lpstr>Blank Presentation</vt:lpstr>
      <vt:lpstr>3He NSF based polarization analysis on SANS</vt:lpstr>
    </vt:vector>
  </TitlesOfParts>
  <Company>Ivelisse Cabrera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Ivelisse Cabrera</dc:creator>
  <cp:lastModifiedBy>Watson, Shannon (Fed)</cp:lastModifiedBy>
  <cp:revision>20</cp:revision>
  <dcterms:created xsi:type="dcterms:W3CDTF">2010-01-16T17:05:50Z</dcterms:created>
  <dcterms:modified xsi:type="dcterms:W3CDTF">2018-06-15T23:07:24Z</dcterms:modified>
</cp:coreProperties>
</file>