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80" r:id="rId3"/>
    <p:sldId id="282" r:id="rId4"/>
    <p:sldId id="274" r:id="rId5"/>
    <p:sldId id="271" r:id="rId6"/>
    <p:sldId id="273" r:id="rId7"/>
    <p:sldId id="276" r:id="rId8"/>
    <p:sldId id="275" r:id="rId9"/>
    <p:sldId id="278" r:id="rId10"/>
    <p:sldId id="279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'Kelly, Sean" initials="SO" lastIdx="8" clrIdx="0"/>
  <p:cmAuthor id="1" name="Paul Brand" initials="p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4" d="100"/>
          <a:sy n="124" d="100"/>
        </p:scale>
        <p:origin x="-7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BF4FCB-8413-4265-B223-7DF1178639DC}" type="datetimeFigureOut">
              <a:rPr lang="en-US" smtClean="0"/>
              <a:pPr/>
              <a:t>2/5/2016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1A1C20-D7D8-4EBC-B807-EBECAFAE36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445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1A1C20-D7D8-4EBC-B807-EBECAFAE361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440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9050" y="582613"/>
            <a:ext cx="2863850" cy="2147887"/>
          </a:xfrm>
          <a:ln/>
        </p:spPr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1287" y="3120574"/>
            <a:ext cx="6295430" cy="5804203"/>
          </a:xfrm>
          <a:noFill/>
          <a:ln/>
        </p:spPr>
        <p:txBody>
          <a:bodyPr lIns="92184" tIns="46089" rIns="92184" bIns="46089"/>
          <a:lstStyle/>
          <a:p>
            <a:pPr eaLnBrk="1" hangingPunct="1"/>
            <a:r>
              <a:rPr lang="en-US" sz="1400" dirty="0"/>
              <a:t>The vast majority of NIST Calibrations, SRMs and SRD will be provided by two Metrology Laboratories (PML and MML)</a:t>
            </a:r>
          </a:p>
          <a:p>
            <a:pPr eaLnBrk="1" hangingPunct="1"/>
            <a:endParaRPr lang="en-US" sz="1400" b="1" dirty="0"/>
          </a:p>
          <a:p>
            <a:r>
              <a:rPr lang="en-US" sz="1400" b="1" dirty="0"/>
              <a:t>Among other advantages, the new reorganization will provide:</a:t>
            </a:r>
          </a:p>
          <a:p>
            <a:pPr>
              <a:buFontTx/>
              <a:buChar char="•"/>
            </a:pPr>
            <a:r>
              <a:rPr lang="en-US" sz="1400" b="1" dirty="0"/>
              <a:t> the opportunity and expectation to better focus, balance and intertwine our research program with our measurement services delivery program</a:t>
            </a:r>
          </a:p>
          <a:p>
            <a:pPr>
              <a:buFontTx/>
              <a:buChar char="•"/>
            </a:pPr>
            <a:r>
              <a:rPr lang="en-US" sz="1400" b="1" dirty="0"/>
              <a:t> the </a:t>
            </a:r>
            <a:r>
              <a:rPr lang="en-US" sz="1400" b="1" dirty="0">
                <a:solidFill>
                  <a:srgbClr val="990000"/>
                </a:solidFill>
              </a:rPr>
              <a:t>empowerment </a:t>
            </a:r>
            <a:r>
              <a:rPr lang="en-US" sz="1400" b="1" dirty="0"/>
              <a:t>along with the </a:t>
            </a:r>
            <a:r>
              <a:rPr lang="en-US" sz="1400" b="1" dirty="0">
                <a:solidFill>
                  <a:srgbClr val="990000"/>
                </a:solidFill>
              </a:rPr>
              <a:t>responsibility </a:t>
            </a:r>
            <a:r>
              <a:rPr lang="en-US" sz="1400" b="1" dirty="0"/>
              <a:t>to more efficiency and effectively delivery these services</a:t>
            </a:r>
          </a:p>
          <a:p>
            <a:pPr>
              <a:buFontTx/>
              <a:buChar char="•"/>
            </a:pPr>
            <a:r>
              <a:rPr lang="en-US" sz="1400" b="1" dirty="0"/>
              <a:t> an </a:t>
            </a:r>
            <a:r>
              <a:rPr lang="en-US" sz="1400" b="1" dirty="0">
                <a:solidFill>
                  <a:srgbClr val="990000"/>
                </a:solidFill>
              </a:rPr>
              <a:t>unambiguous accountability chain –with the buck stopping with the OU Director   !!! </a:t>
            </a:r>
            <a:r>
              <a:rPr lang="en-US" sz="1400" b="1" dirty="0"/>
              <a:t> </a:t>
            </a:r>
            <a:endParaRPr lang="en-US" sz="1400" dirty="0"/>
          </a:p>
          <a:p>
            <a:pPr eaLnBrk="1" hangingPunct="1"/>
            <a:endParaRPr lang="en-US" sz="1400" dirty="0"/>
          </a:p>
          <a:p>
            <a:pPr eaLnBrk="1" hangingPunct="1"/>
            <a:endParaRPr lang="en-US" b="1" i="1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1118505" lvl="2" indent="-222199"/>
            <a:endParaRPr lang="en-US" dirty="0" smtClean="0">
              <a:solidFill>
                <a:srgbClr val="000066"/>
              </a:solidFill>
            </a:endParaRP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1A1C20-D7D8-4EBC-B807-EBECAFAE361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16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88842-585E-42A9-AD85-C6C4D859FA14}" type="datetimeFigureOut">
              <a:rPr lang="en-US" smtClean="0"/>
              <a:pPr/>
              <a:t>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561F8-E046-44FD-B6B6-271DF94C69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88842-585E-42A9-AD85-C6C4D859FA14}" type="datetimeFigureOut">
              <a:rPr lang="en-US" smtClean="0"/>
              <a:pPr/>
              <a:t>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561F8-E046-44FD-B6B6-271DF94C69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88842-585E-42A9-AD85-C6C4D859FA14}" type="datetimeFigureOut">
              <a:rPr lang="en-US" smtClean="0"/>
              <a:pPr/>
              <a:t>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561F8-E046-44FD-B6B6-271DF94C69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88842-585E-42A9-AD85-C6C4D859FA14}" type="datetimeFigureOut">
              <a:rPr lang="en-US" smtClean="0"/>
              <a:pPr/>
              <a:t>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561F8-E046-44FD-B6B6-271DF94C69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88842-585E-42A9-AD85-C6C4D859FA14}" type="datetimeFigureOut">
              <a:rPr lang="en-US" smtClean="0"/>
              <a:pPr/>
              <a:t>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561F8-E046-44FD-B6B6-271DF94C69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88842-585E-42A9-AD85-C6C4D859FA14}" type="datetimeFigureOut">
              <a:rPr lang="en-US" smtClean="0"/>
              <a:pPr/>
              <a:t>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561F8-E046-44FD-B6B6-271DF94C69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88842-585E-42A9-AD85-C6C4D859FA14}" type="datetimeFigureOut">
              <a:rPr lang="en-US" smtClean="0"/>
              <a:pPr/>
              <a:t>2/5/2016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561F8-E046-44FD-B6B6-271DF94C69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88842-585E-42A9-AD85-C6C4D859FA14}" type="datetimeFigureOut">
              <a:rPr lang="en-US" smtClean="0"/>
              <a:pPr/>
              <a:t>2/5/2016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561F8-E046-44FD-B6B6-271DF94C69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88842-585E-42A9-AD85-C6C4D859FA14}" type="datetimeFigureOut">
              <a:rPr lang="en-US" smtClean="0"/>
              <a:pPr/>
              <a:t>2/5/2016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561F8-E046-44FD-B6B6-271DF94C69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88842-585E-42A9-AD85-C6C4D859FA14}" type="datetimeFigureOut">
              <a:rPr lang="en-US" smtClean="0"/>
              <a:pPr/>
              <a:t>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561F8-E046-44FD-B6B6-271DF94C69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88842-585E-42A9-AD85-C6C4D859FA14}" type="datetimeFigureOut">
              <a:rPr lang="en-US" smtClean="0"/>
              <a:pPr/>
              <a:t>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561F8-E046-44FD-B6B6-271DF94C69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88842-585E-42A9-AD85-C6C4D859FA14}" type="datetimeFigureOut">
              <a:rPr lang="en-US" smtClean="0"/>
              <a:pPr/>
              <a:t>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561F8-E046-44FD-B6B6-271DF94C69B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dirty="0" smtClean="0"/>
              <a:t>NIST Industry Day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2800"/>
            <a:ext cx="6400800" cy="1828800"/>
          </a:xfrm>
        </p:spPr>
        <p:txBody>
          <a:bodyPr>
            <a:normAutofit fontScale="47500" lnSpcReduction="20000"/>
          </a:bodyPr>
          <a:lstStyle/>
          <a:p>
            <a:r>
              <a:rPr lang="en-US" sz="5100" dirty="0" smtClean="0">
                <a:solidFill>
                  <a:schemeClr val="accent2"/>
                </a:solidFill>
              </a:rPr>
              <a:t>February 10, 2016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sz="7300" dirty="0" smtClean="0">
                <a:solidFill>
                  <a:schemeClr val="tx1"/>
                </a:solidFill>
              </a:rPr>
              <a:t>Paul Brand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sz="4500" dirty="0" smtClean="0">
                <a:solidFill>
                  <a:schemeClr val="tx1"/>
                </a:solidFill>
              </a:rPr>
              <a:t>NIST Center for Neutron Research (NCNR)</a:t>
            </a:r>
            <a:endParaRPr lang="en-US" sz="45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Conclusion (same as </a:t>
            </a:r>
            <a:r>
              <a:rPr lang="en-US" dirty="0" smtClean="0"/>
              <a:t>in 2012)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209800" y="1219200"/>
            <a:ext cx="4800600" cy="5026719"/>
            <a:chOff x="2438400" y="1447800"/>
            <a:chExt cx="4191000" cy="4583185"/>
          </a:xfrm>
        </p:grpSpPr>
        <p:grpSp>
          <p:nvGrpSpPr>
            <p:cNvPr id="7" name="Group 6"/>
            <p:cNvGrpSpPr/>
            <p:nvPr/>
          </p:nvGrpSpPr>
          <p:grpSpPr>
            <a:xfrm>
              <a:off x="2667000" y="1447800"/>
              <a:ext cx="3524250" cy="3886200"/>
              <a:chOff x="2667000" y="1447800"/>
              <a:chExt cx="3524250" cy="3886200"/>
            </a:xfrm>
          </p:grpSpPr>
          <p:pic>
            <p:nvPicPr>
              <p:cNvPr id="1026" name="Picture 2" descr="http://www.pentaxforums.com/forums/attachments/general-talk/39017d1247788890-i-want-you-tell-me-about-creative-you-i-want-you-flat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819400" y="1447800"/>
                <a:ext cx="3371850" cy="3881068"/>
              </a:xfrm>
              <a:prstGeom prst="rect">
                <a:avLst/>
              </a:prstGeom>
              <a:noFill/>
            </p:spPr>
          </p:pic>
          <p:sp>
            <p:nvSpPr>
              <p:cNvPr id="6" name="Freeform 5"/>
              <p:cNvSpPr/>
              <p:nvPr/>
            </p:nvSpPr>
            <p:spPr>
              <a:xfrm>
                <a:off x="2667000" y="4694449"/>
                <a:ext cx="3520176" cy="639551"/>
              </a:xfrm>
              <a:custGeom>
                <a:avLst/>
                <a:gdLst>
                  <a:gd name="connsiteX0" fmla="*/ 0 w 3520176"/>
                  <a:gd name="connsiteY0" fmla="*/ 79283 h 639551"/>
                  <a:gd name="connsiteX1" fmla="*/ 1368958 w 3520176"/>
                  <a:gd name="connsiteY1" fmla="*/ 68712 h 639551"/>
                  <a:gd name="connsiteX2" fmla="*/ 1421813 w 3520176"/>
                  <a:gd name="connsiteY2" fmla="*/ 253706 h 639551"/>
                  <a:gd name="connsiteX3" fmla="*/ 1501096 w 3520176"/>
                  <a:gd name="connsiteY3" fmla="*/ 253706 h 639551"/>
                  <a:gd name="connsiteX4" fmla="*/ 1501096 w 3520176"/>
                  <a:gd name="connsiteY4" fmla="*/ 73998 h 639551"/>
                  <a:gd name="connsiteX5" fmla="*/ 1627950 w 3520176"/>
                  <a:gd name="connsiteY5" fmla="*/ 68712 h 639551"/>
                  <a:gd name="connsiteX6" fmla="*/ 1707233 w 3520176"/>
                  <a:gd name="connsiteY6" fmla="*/ 221993 h 639551"/>
                  <a:gd name="connsiteX7" fmla="*/ 1701947 w 3520176"/>
                  <a:gd name="connsiteY7" fmla="*/ 68712 h 639551"/>
                  <a:gd name="connsiteX8" fmla="*/ 2230502 w 3520176"/>
                  <a:gd name="connsiteY8" fmla="*/ 73998 h 639551"/>
                  <a:gd name="connsiteX9" fmla="*/ 2225217 w 3520176"/>
                  <a:gd name="connsiteY9" fmla="*/ 0 h 639551"/>
                  <a:gd name="connsiteX10" fmla="*/ 3520176 w 3520176"/>
                  <a:gd name="connsiteY10" fmla="*/ 10571 h 639551"/>
                  <a:gd name="connsiteX11" fmla="*/ 3520176 w 3520176"/>
                  <a:gd name="connsiteY11" fmla="*/ 639551 h 639551"/>
                  <a:gd name="connsiteX12" fmla="*/ 26428 w 3520176"/>
                  <a:gd name="connsiteY12" fmla="*/ 628980 h 639551"/>
                  <a:gd name="connsiteX13" fmla="*/ 0 w 3520176"/>
                  <a:gd name="connsiteY13" fmla="*/ 79283 h 639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520176" h="639551">
                    <a:moveTo>
                      <a:pt x="0" y="79283"/>
                    </a:moveTo>
                    <a:lnTo>
                      <a:pt x="1368958" y="68712"/>
                    </a:lnTo>
                    <a:lnTo>
                      <a:pt x="1421813" y="253706"/>
                    </a:lnTo>
                    <a:lnTo>
                      <a:pt x="1501096" y="253706"/>
                    </a:lnTo>
                    <a:lnTo>
                      <a:pt x="1501096" y="73998"/>
                    </a:lnTo>
                    <a:lnTo>
                      <a:pt x="1627950" y="68712"/>
                    </a:lnTo>
                    <a:lnTo>
                      <a:pt x="1707233" y="221993"/>
                    </a:lnTo>
                    <a:lnTo>
                      <a:pt x="1701947" y="68712"/>
                    </a:lnTo>
                    <a:lnTo>
                      <a:pt x="2230502" y="73998"/>
                    </a:lnTo>
                    <a:lnTo>
                      <a:pt x="2225217" y="0"/>
                    </a:lnTo>
                    <a:lnTo>
                      <a:pt x="3520176" y="10571"/>
                    </a:lnTo>
                    <a:lnTo>
                      <a:pt x="3520176" y="639551"/>
                    </a:lnTo>
                    <a:lnTo>
                      <a:pt x="26428" y="628980"/>
                    </a:lnTo>
                    <a:lnTo>
                      <a:pt x="0" y="7928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2438400" y="4571762"/>
              <a:ext cx="4191000" cy="145922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400" b="1" cap="none" spc="0" dirty="0" smtClean="0">
                  <a:ln w="18000">
                    <a:solidFill>
                      <a:srgbClr val="C00000"/>
                    </a:solidFill>
                    <a:prstDash val="solid"/>
                    <a:miter lim="800000"/>
                  </a:ln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NIST (STILL) WANTS</a:t>
              </a:r>
              <a:endParaRPr lang="en-US" sz="4400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  <a:p>
              <a:pPr algn="ctr"/>
              <a:r>
                <a:rPr lang="en-US" sz="5400" b="1" cap="none" spc="0" dirty="0" smtClean="0">
                  <a:ln w="18000">
                    <a:solidFill>
                      <a:schemeClr val="tx1"/>
                    </a:solidFill>
                    <a:prstDash val="solid"/>
                    <a:miter lim="800000"/>
                  </a:ln>
                  <a:solidFill>
                    <a:srgbClr val="C0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YOU</a:t>
              </a:r>
              <a:endParaRPr lang="en-US" sz="5400" b="1" cap="none" spc="0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NCNR and its Mission</a:t>
            </a:r>
          </a:p>
          <a:p>
            <a:r>
              <a:rPr lang="en-US" dirty="0" smtClean="0"/>
              <a:t>Opportunities for Small Businesses</a:t>
            </a:r>
          </a:p>
          <a:p>
            <a:r>
              <a:rPr lang="en-US" dirty="0" smtClean="0"/>
              <a:t>Examples of past and present practice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NIST </a:t>
            </a:r>
            <a:r>
              <a:rPr lang="en-US" dirty="0" smtClean="0"/>
              <a:t>Laboratory Structure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71600" y="1600200"/>
            <a:ext cx="2667000" cy="64633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Associate Director for Laboratory Programs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3505200" y="2590800"/>
            <a:ext cx="4419600" cy="369332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NIST Center for Neutron Research (NCNR)</a:t>
            </a:r>
            <a:endParaRPr lang="en-US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3513524" y="3104848"/>
            <a:ext cx="4419600" cy="36933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Center for Nanoscale Science and Technology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513524" y="3657600"/>
            <a:ext cx="4419600" cy="36933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Materials Measurement Laboratory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513524" y="4191000"/>
            <a:ext cx="4419600" cy="36933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Communications Technology Laboratory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3513524" y="4724400"/>
            <a:ext cx="4419600" cy="36933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Physical Measurement Laboratory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3505200" y="5257800"/>
            <a:ext cx="4419600" cy="36933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Engineering Laboratory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3503279" y="5791200"/>
            <a:ext cx="4419600" cy="36933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Information Technology Laboratory</a:t>
            </a:r>
            <a:endParaRPr lang="en-US" dirty="0"/>
          </a:p>
        </p:txBody>
      </p:sp>
      <p:cxnSp>
        <p:nvCxnSpPr>
          <p:cNvPr id="5" name="Elbow Connector 4"/>
          <p:cNvCxnSpPr>
            <a:stCxn id="3" idx="2"/>
            <a:endCxn id="33" idx="1"/>
          </p:cNvCxnSpPr>
          <p:nvPr/>
        </p:nvCxnSpPr>
        <p:spPr>
          <a:xfrm rot="16200000" flipH="1">
            <a:off x="2840683" y="2110948"/>
            <a:ext cx="528935" cy="800100"/>
          </a:xfrm>
          <a:prstGeom prst="bentConnector2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>
            <a:stCxn id="3" idx="2"/>
            <a:endCxn id="34" idx="1"/>
          </p:cNvCxnSpPr>
          <p:nvPr/>
        </p:nvCxnSpPr>
        <p:spPr>
          <a:xfrm rot="16200000" flipH="1">
            <a:off x="2587821" y="2363810"/>
            <a:ext cx="1042983" cy="808424"/>
          </a:xfrm>
          <a:prstGeom prst="bentConnector2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>
            <a:stCxn id="3" idx="2"/>
            <a:endCxn id="35" idx="1"/>
          </p:cNvCxnSpPr>
          <p:nvPr/>
        </p:nvCxnSpPr>
        <p:spPr>
          <a:xfrm rot="16200000" flipH="1">
            <a:off x="2311445" y="2640186"/>
            <a:ext cx="1595735" cy="808424"/>
          </a:xfrm>
          <a:prstGeom prst="bentConnector2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4"/>
          <p:cNvCxnSpPr>
            <a:stCxn id="3" idx="2"/>
            <a:endCxn id="36" idx="1"/>
          </p:cNvCxnSpPr>
          <p:nvPr/>
        </p:nvCxnSpPr>
        <p:spPr>
          <a:xfrm rot="16200000" flipH="1">
            <a:off x="2044745" y="2906886"/>
            <a:ext cx="2129135" cy="808424"/>
          </a:xfrm>
          <a:prstGeom prst="bentConnector2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/>
          <p:cNvCxnSpPr>
            <a:stCxn id="3" idx="2"/>
            <a:endCxn id="37" idx="1"/>
          </p:cNvCxnSpPr>
          <p:nvPr/>
        </p:nvCxnSpPr>
        <p:spPr>
          <a:xfrm rot="16200000" flipH="1">
            <a:off x="1778045" y="3173586"/>
            <a:ext cx="2662535" cy="808424"/>
          </a:xfrm>
          <a:prstGeom prst="bentConnector2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Elbow Connector 51"/>
          <p:cNvCxnSpPr>
            <a:stCxn id="3" idx="2"/>
            <a:endCxn id="38" idx="1"/>
          </p:cNvCxnSpPr>
          <p:nvPr/>
        </p:nvCxnSpPr>
        <p:spPr>
          <a:xfrm rot="16200000" flipH="1">
            <a:off x="1507183" y="3444448"/>
            <a:ext cx="3195935" cy="800100"/>
          </a:xfrm>
          <a:prstGeom prst="bentConnector2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Elbow Connector 54"/>
          <p:cNvCxnSpPr>
            <a:stCxn id="3" idx="2"/>
            <a:endCxn id="39" idx="1"/>
          </p:cNvCxnSpPr>
          <p:nvPr/>
        </p:nvCxnSpPr>
        <p:spPr>
          <a:xfrm rot="16200000" flipH="1">
            <a:off x="1239522" y="3712108"/>
            <a:ext cx="3729335" cy="798179"/>
          </a:xfrm>
          <a:prstGeom prst="bentConnector2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032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Elements of NCNR 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362201"/>
            <a:ext cx="6781800" cy="3276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Neutron Beam Research</a:t>
            </a:r>
          </a:p>
          <a:p>
            <a:r>
              <a:rPr lang="en-US" dirty="0" smtClean="0"/>
              <a:t>State of the Art</a:t>
            </a:r>
          </a:p>
          <a:p>
            <a:r>
              <a:rPr lang="en-US" dirty="0" smtClean="0"/>
              <a:t>Cost Effective</a:t>
            </a:r>
          </a:p>
          <a:p>
            <a:r>
              <a:rPr lang="en-US" dirty="0" smtClean="0"/>
              <a:t>Safe</a:t>
            </a:r>
          </a:p>
          <a:p>
            <a:r>
              <a:rPr lang="en-US" dirty="0" smtClean="0"/>
              <a:t>User Facility</a:t>
            </a:r>
          </a:p>
          <a:p>
            <a:r>
              <a:rPr lang="en-US" dirty="0" smtClean="0"/>
              <a:t>Predictable and Available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NCNR</a:t>
            </a:r>
            <a:endParaRPr lang="en-US" dirty="0"/>
          </a:p>
        </p:txBody>
      </p:sp>
      <p:pic>
        <p:nvPicPr>
          <p:cNvPr id="9218" name="Picture 2" descr="\\charlotte\Public\Photo\2010_NCNR_from_the_air\NCNR2010air 012_adjust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  <p:sp>
        <p:nvSpPr>
          <p:cNvPr id="5" name="Line Callout 1 4"/>
          <p:cNvSpPr/>
          <p:nvPr/>
        </p:nvSpPr>
        <p:spPr>
          <a:xfrm>
            <a:off x="533400" y="838200"/>
            <a:ext cx="1752600" cy="1066800"/>
          </a:xfrm>
          <a:prstGeom prst="borderCallout1">
            <a:avLst>
              <a:gd name="adj1" fmla="val 75728"/>
              <a:gd name="adj2" fmla="val 99181"/>
              <a:gd name="adj3" fmla="val 263478"/>
              <a:gd name="adj4" fmla="val 1723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Neutron Source</a:t>
            </a:r>
          </a:p>
          <a:p>
            <a:pPr algn="ctr"/>
            <a:r>
              <a:rPr lang="en-US" dirty="0" smtClean="0"/>
              <a:t>(Reactor)</a:t>
            </a:r>
            <a:endParaRPr lang="en-US" dirty="0"/>
          </a:p>
        </p:txBody>
      </p:sp>
      <p:sp>
        <p:nvSpPr>
          <p:cNvPr id="6" name="Line Callout 1 5"/>
          <p:cNvSpPr/>
          <p:nvPr/>
        </p:nvSpPr>
        <p:spPr>
          <a:xfrm>
            <a:off x="6934200" y="838200"/>
            <a:ext cx="1828800" cy="1066800"/>
          </a:xfrm>
          <a:prstGeom prst="borderCallout1">
            <a:avLst>
              <a:gd name="adj1" fmla="val 79196"/>
              <a:gd name="adj2" fmla="val 771"/>
              <a:gd name="adj3" fmla="val 256412"/>
              <a:gd name="adj4" fmla="val -1350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Guide Hall</a:t>
            </a:r>
            <a:endParaRPr lang="en-US" dirty="0"/>
          </a:p>
        </p:txBody>
      </p:sp>
      <p:sp>
        <p:nvSpPr>
          <p:cNvPr id="7" name="Line Callout 1 6"/>
          <p:cNvSpPr/>
          <p:nvPr/>
        </p:nvSpPr>
        <p:spPr>
          <a:xfrm>
            <a:off x="6934200" y="5334000"/>
            <a:ext cx="1752600" cy="1066800"/>
          </a:xfrm>
          <a:prstGeom prst="borderCallout1">
            <a:avLst>
              <a:gd name="adj1" fmla="val 25686"/>
              <a:gd name="adj2" fmla="val 456"/>
              <a:gd name="adj3" fmla="val -105997"/>
              <a:gd name="adj4" fmla="val -1377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Offices/Labs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Neutron Guide Hall</a:t>
            </a:r>
            <a:endParaRPr lang="en-US" dirty="0"/>
          </a:p>
        </p:txBody>
      </p:sp>
      <p:pic>
        <p:nvPicPr>
          <p:cNvPr id="4" name="Content Placeholder 3" descr="090720BH02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527" y="1600200"/>
            <a:ext cx="678894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Opportunities for Small Businesses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Basic Ordering Agreements (BOA)</a:t>
            </a:r>
          </a:p>
          <a:p>
            <a:pPr lvl="1"/>
            <a:r>
              <a:rPr lang="en-US" dirty="0" smtClean="0"/>
              <a:t>Fabrication</a:t>
            </a:r>
          </a:p>
          <a:p>
            <a:pPr lvl="1"/>
            <a:r>
              <a:rPr lang="en-US" dirty="0" smtClean="0"/>
              <a:t>Machining</a:t>
            </a:r>
          </a:p>
          <a:p>
            <a:r>
              <a:rPr lang="en-US" dirty="0" smtClean="0"/>
              <a:t>Indefinite Delivery Indefinite Quantity (IDIQ)</a:t>
            </a:r>
          </a:p>
          <a:p>
            <a:pPr lvl="1"/>
            <a:r>
              <a:rPr lang="en-US" dirty="0" smtClean="0"/>
              <a:t>Engineering Services</a:t>
            </a:r>
          </a:p>
          <a:p>
            <a:pPr lvl="2"/>
            <a:r>
              <a:rPr lang="en-US" dirty="0" smtClean="0"/>
              <a:t>Design/Testing</a:t>
            </a:r>
          </a:p>
          <a:p>
            <a:pPr lvl="2"/>
            <a:r>
              <a:rPr lang="en-US" dirty="0" smtClean="0"/>
              <a:t>Manufacturing/Installation Oversight</a:t>
            </a:r>
          </a:p>
          <a:p>
            <a:pPr lvl="1"/>
            <a:r>
              <a:rPr lang="en-US" dirty="0" smtClean="0"/>
              <a:t>Welding Services</a:t>
            </a:r>
          </a:p>
          <a:p>
            <a:r>
              <a:rPr lang="en-US" dirty="0" smtClean="0"/>
              <a:t>Scientific/Technical Equipment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Scientific</a:t>
            </a:r>
            <a:r>
              <a:rPr lang="en-US" dirty="0" smtClean="0"/>
              <a:t> Instruments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Fabrication and Manufacturing of Parts</a:t>
            </a:r>
          </a:p>
        </p:txBody>
      </p:sp>
      <p:pic>
        <p:nvPicPr>
          <p:cNvPr id="4" name="Picture 3" descr="090720BH02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952" y="2438400"/>
            <a:ext cx="2438400" cy="3657600"/>
          </a:xfrm>
          <a:prstGeom prst="rect">
            <a:avLst/>
          </a:prstGeom>
        </p:spPr>
      </p:pic>
      <p:pic>
        <p:nvPicPr>
          <p:cNvPr id="5" name="Picture 4" descr="090814BH03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68952" y="2438400"/>
            <a:ext cx="2438400" cy="3657600"/>
          </a:xfrm>
          <a:prstGeom prst="rect">
            <a:avLst/>
          </a:prstGeom>
        </p:spPr>
      </p:pic>
      <p:pic>
        <p:nvPicPr>
          <p:cNvPr id="6" name="Picture 5" descr="BHcan_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35952" y="2438400"/>
            <a:ext cx="2417816" cy="2056435"/>
          </a:xfrm>
          <a:prstGeom prst="rect">
            <a:avLst/>
          </a:prstGeom>
        </p:spPr>
      </p:pic>
      <p:pic>
        <p:nvPicPr>
          <p:cNvPr id="7" name="Picture 6" descr="Alcans_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35952" y="4800600"/>
            <a:ext cx="2446048" cy="13150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Reactor Parts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73521"/>
            <a:ext cx="3630347" cy="5105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374" y="1373521"/>
            <a:ext cx="3376207" cy="2512679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2514600" y="1953025"/>
            <a:ext cx="838200" cy="838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stCxn id="8" idx="6"/>
            <a:endCxn id="7" idx="1"/>
          </p:cNvCxnSpPr>
          <p:nvPr/>
        </p:nvCxnSpPr>
        <p:spPr>
          <a:xfrm>
            <a:off x="3352800" y="2372125"/>
            <a:ext cx="1501574" cy="25773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2667000" y="3581400"/>
            <a:ext cx="1463040" cy="146304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12" idx="6"/>
          </p:cNvCxnSpPr>
          <p:nvPr/>
        </p:nvCxnSpPr>
        <p:spPr>
          <a:xfrm>
            <a:off x="4130040" y="4312920"/>
            <a:ext cx="724334" cy="18288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" descr="K:\From Mac\Pictures\Photo Library Export\2004\08\P810259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373" y="3966309"/>
            <a:ext cx="3376209" cy="2517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9265</TotalTime>
  <Words>234</Words>
  <Application>Microsoft Office PowerPoint</Application>
  <PresentationFormat>On-screen Show (4:3)</PresentationFormat>
  <Paragraphs>60</Paragraphs>
  <Slides>10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NIST Industry Day</vt:lpstr>
      <vt:lpstr>Outline</vt:lpstr>
      <vt:lpstr>NIST Laboratory Structure</vt:lpstr>
      <vt:lpstr>Elements of NCNR Mission</vt:lpstr>
      <vt:lpstr>NCNR</vt:lpstr>
      <vt:lpstr>Neutron Guide Hall</vt:lpstr>
      <vt:lpstr>Opportunities for Small Businesses</vt:lpstr>
      <vt:lpstr>Scientific Instruments</vt:lpstr>
      <vt:lpstr>Reactor Parts</vt:lpstr>
      <vt:lpstr>Conclusion (same as in 2012)</vt:lpstr>
    </vt:vector>
  </TitlesOfParts>
  <Company>NIST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Paul Brand</dc:creator>
  <cp:lastModifiedBy>Brand, Paul C.</cp:lastModifiedBy>
  <cp:revision>407</cp:revision>
  <dcterms:created xsi:type="dcterms:W3CDTF">2011-09-12T17:36:25Z</dcterms:created>
  <dcterms:modified xsi:type="dcterms:W3CDTF">2016-02-05T18:44:33Z</dcterms:modified>
</cp:coreProperties>
</file>