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78" r:id="rId4"/>
    <p:sldMasterId id="2147483683" r:id="rId5"/>
    <p:sldMasterId id="2147483688" r:id="rId6"/>
  </p:sldMasterIdLst>
  <p:notesMasterIdLst>
    <p:notesMasterId r:id="rId32"/>
  </p:notesMasterIdLst>
  <p:handoutMasterIdLst>
    <p:handoutMasterId r:id="rId33"/>
  </p:handoutMasterIdLst>
  <p:sldIdLst>
    <p:sldId id="256" r:id="rId7"/>
    <p:sldId id="259" r:id="rId8"/>
    <p:sldId id="262" r:id="rId9"/>
    <p:sldId id="263" r:id="rId10"/>
    <p:sldId id="317" r:id="rId11"/>
    <p:sldId id="318" r:id="rId12"/>
    <p:sldId id="301" r:id="rId13"/>
    <p:sldId id="266" r:id="rId14"/>
    <p:sldId id="269" r:id="rId15"/>
    <p:sldId id="270" r:id="rId16"/>
    <p:sldId id="271" r:id="rId17"/>
    <p:sldId id="272" r:id="rId18"/>
    <p:sldId id="322" r:id="rId19"/>
    <p:sldId id="289" r:id="rId20"/>
    <p:sldId id="273" r:id="rId21"/>
    <p:sldId id="274" r:id="rId22"/>
    <p:sldId id="281" r:id="rId23"/>
    <p:sldId id="282" r:id="rId24"/>
    <p:sldId id="283" r:id="rId25"/>
    <p:sldId id="323" r:id="rId26"/>
    <p:sldId id="284" r:id="rId27"/>
    <p:sldId id="290" r:id="rId28"/>
    <p:sldId id="285" r:id="rId29"/>
    <p:sldId id="311" r:id="rId30"/>
    <p:sldId id="287"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04" autoAdjust="0"/>
  </p:normalViewPr>
  <p:slideViewPr>
    <p:cSldViewPr snapToGrid="0" snapToObjects="1">
      <p:cViewPr varScale="1">
        <p:scale>
          <a:sx n="80" d="100"/>
          <a:sy n="80" d="100"/>
        </p:scale>
        <p:origin x="-4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0C0CD8-3010-714E-8AF8-DF19DBEE5D98}" type="datetime1">
              <a:rPr lang="en-US" smtClean="0"/>
              <a:pPr/>
              <a:t>8/13/2013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5A25E5-1EEB-7F42-ADA8-08A2B7F7DDB2}" type="slidenum">
              <a:rPr lang="en-US" smtClean="0"/>
              <a:pPr/>
              <a:t>‹#›</a:t>
            </a:fld>
            <a:endParaRPr lang="en-US" dirty="0"/>
          </a:p>
        </p:txBody>
      </p:sp>
    </p:spTree>
    <p:extLst>
      <p:ext uri="{BB962C8B-B14F-4D97-AF65-F5344CB8AC3E}">
        <p14:creationId xmlns:p14="http://schemas.microsoft.com/office/powerpoint/2010/main" val="6682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3B90D-534E-3A4F-8E5F-DC86F4836318}" type="datetime1">
              <a:rPr lang="en-US" smtClean="0"/>
              <a:pPr/>
              <a:t>8/13/2013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9F1EF6-47D2-4F44-B30F-9B52DF5A2C64}" type="slidenum">
              <a:rPr lang="en-US" smtClean="0"/>
              <a:pPr/>
              <a:t>‹#›</a:t>
            </a:fld>
            <a:endParaRPr lang="en-US" dirty="0"/>
          </a:p>
        </p:txBody>
      </p:sp>
    </p:spTree>
    <p:extLst>
      <p:ext uri="{BB962C8B-B14F-4D97-AF65-F5344CB8AC3E}">
        <p14:creationId xmlns:p14="http://schemas.microsoft.com/office/powerpoint/2010/main" val="7114508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57200" algn="l">
              <a:spcAft>
                <a:spcPts val="600"/>
              </a:spcAft>
              <a:buFont typeface="Arial" pitchFamily="34" charset="0"/>
              <a:buChar char="•"/>
            </a:pPr>
            <a:r>
              <a:rPr lang="en-US" sz="2800" dirty="0" smtClean="0">
                <a:solidFill>
                  <a:schemeClr val="tx1"/>
                </a:solidFill>
              </a:rPr>
              <a:t>Directs NIST MEP to develop innovative services that lead US manufacturers towards profitable growth by:</a:t>
            </a:r>
          </a:p>
          <a:p>
            <a:pPr marL="914400" lvl="1" indent="-457200" algn="l">
              <a:spcAft>
                <a:spcPts val="600"/>
              </a:spcAft>
              <a:buFont typeface="Arial" pitchFamily="34" charset="0"/>
              <a:buChar char="•"/>
            </a:pPr>
            <a:r>
              <a:rPr lang="en-US" sz="2800" dirty="0" smtClean="0">
                <a:solidFill>
                  <a:schemeClr val="tx1"/>
                </a:solidFill>
              </a:rPr>
              <a:t>Increasing customers</a:t>
            </a:r>
          </a:p>
          <a:p>
            <a:pPr marL="914400" lvl="1" indent="-457200" algn="l">
              <a:spcAft>
                <a:spcPts val="600"/>
              </a:spcAft>
              <a:buFont typeface="Arial" pitchFamily="34" charset="0"/>
              <a:buChar char="•"/>
            </a:pPr>
            <a:r>
              <a:rPr lang="en-US" sz="2800" dirty="0" smtClean="0">
                <a:solidFill>
                  <a:schemeClr val="tx1"/>
                </a:solidFill>
              </a:rPr>
              <a:t>Growing markets</a:t>
            </a:r>
          </a:p>
          <a:p>
            <a:pPr marL="914400" lvl="1" indent="-457200" algn="l">
              <a:spcAft>
                <a:spcPts val="600"/>
              </a:spcAft>
              <a:buFont typeface="Arial" pitchFamily="34" charset="0"/>
              <a:buChar char="•"/>
            </a:pPr>
            <a:r>
              <a:rPr lang="en-US" sz="2800" dirty="0" smtClean="0">
                <a:solidFill>
                  <a:schemeClr val="tx1"/>
                </a:solidFill>
              </a:rPr>
              <a:t>Introducing new products</a:t>
            </a:r>
          </a:p>
          <a:p>
            <a:pPr marL="914400" lvl="1" indent="-457200" algn="l">
              <a:spcAft>
                <a:spcPts val="600"/>
              </a:spcAft>
              <a:buFont typeface="Arial" pitchFamily="34" charset="0"/>
              <a:buChar char="•"/>
            </a:pPr>
            <a:r>
              <a:rPr lang="en-US" sz="2800" dirty="0" smtClean="0">
                <a:solidFill>
                  <a:schemeClr val="tx1"/>
                </a:solidFill>
              </a:rPr>
              <a:t>Adopting new processes and/or services </a:t>
            </a:r>
          </a:p>
          <a:p>
            <a:pPr marL="914400" lvl="1" indent="-457200" algn="l">
              <a:spcAft>
                <a:spcPts val="600"/>
              </a:spcAft>
              <a:buFont typeface="Arial" pitchFamily="34" charset="0"/>
              <a:buChar char="•"/>
            </a:pPr>
            <a:r>
              <a:rPr lang="en-US" sz="2800" dirty="0" smtClean="0">
                <a:solidFill>
                  <a:schemeClr val="tx1"/>
                </a:solidFill>
              </a:rPr>
              <a:t>Developing new systems</a:t>
            </a:r>
          </a:p>
          <a:p>
            <a:pPr marL="914400" lvl="1" indent="-457200" algn="l">
              <a:spcAft>
                <a:spcPts val="600"/>
              </a:spcAft>
              <a:buFont typeface="Arial" pitchFamily="34" charset="0"/>
              <a:buChar char="•"/>
            </a:pPr>
            <a:r>
              <a:rPr lang="en-US" sz="2800" dirty="0" smtClean="0">
                <a:solidFill>
                  <a:schemeClr val="tx1"/>
                </a:solidFill>
              </a:rPr>
              <a:t>Sustainability</a:t>
            </a:r>
            <a:r>
              <a:rPr lang="en-US" sz="2800" baseline="0" dirty="0" smtClean="0">
                <a:solidFill>
                  <a:schemeClr val="tx1"/>
                </a:solidFill>
              </a:rPr>
              <a:t> measures</a:t>
            </a:r>
            <a:endParaRPr lang="en-US" sz="28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pPr>
                <a:defRPr/>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58167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0000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3" name="Footer Placeholder 2"/>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4" name="Slide Number Placeholder 3"/>
          <p:cNvSpPr>
            <a:spLocks noGrp="1"/>
          </p:cNvSpPr>
          <p:nvPr>
            <p:ph type="sldNum" sz="quarter" idx="12"/>
          </p:nvPr>
        </p:nvSpPr>
        <p:spPr/>
        <p:txBody>
          <a:bodyPr/>
          <a:lstStyle/>
          <a:p>
            <a:fld id="{95E01C71-22B4-4394-8757-5CC350D3DBE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4649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5" name="Footer Placeholder 4"/>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6" name="Slide Number Placeholder 5"/>
          <p:cNvSpPr>
            <a:spLocks noGrp="1"/>
          </p:cNvSpPr>
          <p:nvPr>
            <p:ph type="sldNum" sz="quarter" idx="12"/>
          </p:nvPr>
        </p:nvSpPr>
        <p:spPr/>
        <p:txBody>
          <a:bodyPr/>
          <a:lstStyle/>
          <a:p>
            <a:fld id="{EDFD7BA7-C82A-0A45-924F-F59178CEA0D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873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July 2011</a:t>
            </a:r>
            <a:endParaRPr lang="en-US">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“CORE” – January 24, 2012</a:t>
            </a:r>
            <a:endParaRPr>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4931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July 2011</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“CORE” – January 24, 2012</a:t>
            </a:r>
            <a:endParaRPr>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8918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dirty="0" smtClean="0"/>
              <a:t>April 25, 2013</a:t>
            </a:r>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dirty="0" smtClean="0"/>
              <a:t>Nebraska Information Webinar</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solidFill>
              </a:rPr>
              <a:t>July 2011</a:t>
            </a:r>
            <a:endParaRPr lang="en-US">
              <a:solidFill>
                <a:prstClr val="black"/>
              </a:solidFill>
            </a:endParaRPr>
          </a:p>
        </p:txBody>
      </p:sp>
      <p:sp>
        <p:nvSpPr>
          <p:cNvPr id="5" name="Footer Placeholder 4"/>
          <p:cNvSpPr>
            <a:spLocks noGrp="1"/>
          </p:cNvSpPr>
          <p:nvPr>
            <p:ph type="ftr" sz="quarter" idx="11"/>
          </p:nvPr>
        </p:nvSpPr>
        <p:spPr/>
        <p:txBody>
          <a:bodyPr/>
          <a:lstStyle/>
          <a:p>
            <a:r>
              <a:rPr smtClean="0">
                <a:solidFill>
                  <a:prstClr val="black"/>
                </a:solidFill>
              </a:rPr>
              <a:t>“CORE” – January 24, 2012</a:t>
            </a:r>
            <a:endParaRPr>
              <a:solidFill>
                <a:prstClr val="black"/>
              </a:solidFill>
            </a:endParaRPr>
          </a:p>
        </p:txBody>
      </p:sp>
      <p:sp>
        <p:nvSpPr>
          <p:cNvPr id="6" name="Slide Number Placeholder 5"/>
          <p:cNvSpPr>
            <a:spLocks noGrp="1"/>
          </p:cNvSpPr>
          <p:nvPr>
            <p:ph type="sldNum" sz="quarter" idx="12"/>
          </p:nvPr>
        </p:nvSpPr>
        <p:spPr/>
        <p:txBody>
          <a:bodyPr/>
          <a:lstStyle/>
          <a:p>
            <a:fld id="{93F218FC-E0D8-4632-9F2F-5FA660110D7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3678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solidFill>
              </a:rPr>
              <a:t>Feb 2012</a:t>
            </a:r>
            <a:endParaRPr lang="en-US" dirty="0">
              <a:solidFill>
                <a:prstClr val="black"/>
              </a:solidFill>
            </a:endParaRPr>
          </a:p>
        </p:txBody>
      </p:sp>
      <p:sp>
        <p:nvSpPr>
          <p:cNvPr id="6" name="Footer Placeholder 5"/>
          <p:cNvSpPr>
            <a:spLocks noGrp="1"/>
          </p:cNvSpPr>
          <p:nvPr>
            <p:ph type="ftr" sz="quarter" idx="11"/>
          </p:nvPr>
        </p:nvSpPr>
        <p:spPr>
          <a:xfrm>
            <a:off x="2667699" y="6499225"/>
            <a:ext cx="3749879" cy="222250"/>
          </a:xfrm>
        </p:spPr>
        <p:txBody>
          <a:bodyPr/>
          <a:lstStyle/>
          <a:p>
            <a:r>
              <a:rPr dirty="0" smtClean="0">
                <a:solidFill>
                  <a:prstClr val="black"/>
                </a:solidFill>
              </a:rPr>
              <a:t>Stakeholder Presentation v2</a:t>
            </a:r>
            <a:endParaRPr dirty="0">
              <a:solidFill>
                <a:prstClr val="black"/>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7257844"/>
      </p:ext>
    </p:extLst>
  </p:cSld>
  <p:clrMapOvr>
    <a:masterClrMapping/>
  </p:clrMapOvr>
  <p:transition spd="slow">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5761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85602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3" name="Footer Placeholder 2"/>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4" name="Slide Number Placeholder 3"/>
          <p:cNvSpPr>
            <a:spLocks noGrp="1"/>
          </p:cNvSpPr>
          <p:nvPr>
            <p:ph type="sldNum" sz="quarter" idx="12"/>
          </p:nvPr>
        </p:nvSpPr>
        <p:spPr/>
        <p:txBody>
          <a:bodyPr/>
          <a:lstStyle/>
          <a:p>
            <a:fld id="{95E01C71-22B4-4394-8757-5CC350D3DBE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740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74639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33001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3" name="Footer Placeholder 2"/>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4" name="Slide Number Placeholder 3"/>
          <p:cNvSpPr>
            <a:spLocks noGrp="1"/>
          </p:cNvSpPr>
          <p:nvPr>
            <p:ph type="sldNum" sz="quarter" idx="12"/>
          </p:nvPr>
        </p:nvSpPr>
        <p:spPr/>
        <p:txBody>
          <a:bodyPr/>
          <a:lstStyle/>
          <a:p>
            <a:fld id="{95E01C71-22B4-4394-8757-5CC350D3DBE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921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April 25, 2013</a:t>
            </a:r>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dirty="0" smtClean="0"/>
              <a:t>Nebraska Information Webinar</a:t>
            </a:r>
            <a:endParaRPr lang="en-US" dirty="0"/>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April 25, 2013</a:t>
            </a:r>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dirty="0" smtClean="0"/>
              <a:t>Nebraska Information Webinar</a:t>
            </a:r>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April 25, 2013</a:t>
            </a:r>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dirty="0" smtClean="0"/>
              <a:t>Nebraska Information Webinar</a:t>
            </a:r>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March 2013</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6"/>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7"/>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8"/>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MEP Overview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3696845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July 2011</a:t>
            </a:r>
            <a:endParaRPr lang="en-US">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6"/>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7"/>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8"/>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“CORE” – January 24, 2012</a:t>
            </a:r>
            <a:endParaRPr>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7019429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dt="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March 2013</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5"/>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6"/>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7"/>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MEP Overview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6555858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March 2013</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5"/>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6"/>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7"/>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MEP Overview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5216384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st.gov/mep"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hristopher.hunton@nist.gov"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www.osec.doc.gov/oam/grants_management/policy/documents/FINAL%20Master%20DOC%20Grants%20Manual%202013%20(03.01.13)_b.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9" y="2362234"/>
            <a:ext cx="6749142" cy="3763357"/>
          </a:xfrm>
        </p:spPr>
        <p:txBody>
          <a:bodyPr/>
          <a:lstStyle/>
          <a:p>
            <a:pPr algn="ctr"/>
            <a:r>
              <a:rPr lang="en-US" sz="2000" b="1" u="sng" dirty="0">
                <a:latin typeface="Arial Narrow" pitchFamily="34" charset="0"/>
              </a:rPr>
              <a:t>WELCOME</a:t>
            </a:r>
            <a:r>
              <a:rPr lang="en-US" sz="2000" dirty="0">
                <a:latin typeface="Arial Narrow" pitchFamily="34" charset="0"/>
              </a:rPr>
              <a:t> </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800" b="1" dirty="0" smtClean="0">
                <a:latin typeface="Arial Narrow" pitchFamily="34" charset="0"/>
              </a:rPr>
              <a:t>Information </a:t>
            </a:r>
            <a:r>
              <a:rPr lang="en-US" sz="2800" b="1" dirty="0">
                <a:latin typeface="Arial Narrow" pitchFamily="34" charset="0"/>
              </a:rPr>
              <a:t>Webinar – </a:t>
            </a:r>
            <a:r>
              <a:rPr lang="en-US" sz="2800" b="1" dirty="0" smtClean="0">
                <a:latin typeface="Arial Narrow" pitchFamily="34" charset="0"/>
              </a:rPr>
              <a:t>August 13, 2013</a:t>
            </a:r>
            <a:br>
              <a:rPr lang="en-US" sz="2800" b="1" dirty="0" smtClean="0">
                <a:latin typeface="Arial Narrow" pitchFamily="34" charset="0"/>
              </a:rPr>
            </a:br>
            <a:r>
              <a:rPr lang="en-US" sz="2800" b="1" dirty="0" smtClean="0">
                <a:latin typeface="Arial Narrow" pitchFamily="34" charset="0"/>
              </a:rPr>
              <a:t>2:30 p.m. (EST)</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Federal Funding </a:t>
            </a:r>
            <a:r>
              <a:rPr lang="en-US" sz="2000" dirty="0" smtClean="0">
                <a:latin typeface="Arial Narrow" pitchFamily="34" charset="0"/>
              </a:rPr>
              <a:t>Opportunity:</a:t>
            </a:r>
            <a:r>
              <a:rPr lang="en-US" sz="2000" dirty="0">
                <a:latin typeface="Arial Narrow" pitchFamily="34" charset="0"/>
              </a:rPr>
              <a:t>2013-NIST-MEP-MTAC-01</a:t>
            </a:r>
            <a:br>
              <a:rPr lang="en-US" sz="2000" dirty="0">
                <a:latin typeface="Arial Narrow" pitchFamily="34" charset="0"/>
              </a:rPr>
            </a:br>
            <a:r>
              <a:rPr lang="en-US" sz="2000" dirty="0">
                <a:latin typeface="Arial Narrow" pitchFamily="34" charset="0"/>
              </a:rPr>
              <a:t>National Institute of Standards and Technology (NIST)</a:t>
            </a:r>
            <a:br>
              <a:rPr lang="en-US" sz="2000" dirty="0">
                <a:latin typeface="Arial Narrow" pitchFamily="34" charset="0"/>
              </a:rPr>
            </a:br>
            <a:r>
              <a:rPr lang="en-US" sz="2000" dirty="0">
                <a:latin typeface="Arial Narrow" pitchFamily="34" charset="0"/>
              </a:rPr>
              <a:t>Manufacturing Extension Partnership (MEP)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smtClean="0">
                <a:latin typeface="Arial Narrow" pitchFamily="34" charset="0"/>
              </a:rPr>
              <a:t>David Stieren, Technical Manager, NIST MEP</a:t>
            </a:r>
            <a:br>
              <a:rPr lang="en-US" sz="2000" dirty="0" smtClean="0">
                <a:latin typeface="Arial Narrow" pitchFamily="34" charset="0"/>
              </a:rPr>
            </a:br>
            <a:r>
              <a:rPr lang="en-US" sz="2000" dirty="0" smtClean="0">
                <a:latin typeface="Arial Narrow" pitchFamily="34" charset="0"/>
              </a:rPr>
              <a:t>Diane </a:t>
            </a:r>
            <a:r>
              <a:rPr lang="en-US" sz="2000" dirty="0">
                <a:latin typeface="Arial Narrow" pitchFamily="34" charset="0"/>
              </a:rPr>
              <a:t>Henderson, Federal Program Officer, NIST MEP</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endParaRPr lang="en-US" sz="2000" dirty="0">
              <a:latin typeface="Arial Narrow" pitchFamily="34" charset="0"/>
            </a:endParaRPr>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b="1" u="sng" dirty="0" smtClean="0">
                <a:effectLst/>
                <a:latin typeface="Arial Narrow" pitchFamily="34" charset="0"/>
              </a:rPr>
              <a:t/>
            </a:r>
            <a:br>
              <a:rPr lang="en-US" sz="2800" b="1" u="sng" dirty="0" smtClean="0">
                <a:effectLst/>
                <a:latin typeface="Arial Narrow" pitchFamily="34" charset="0"/>
              </a:rPr>
            </a:br>
            <a:r>
              <a:rPr lang="en-US" sz="2800" b="1" u="sng" dirty="0" smtClean="0">
                <a:latin typeface="Arial Narrow" pitchFamily="34" charset="0"/>
              </a:rPr>
              <a:t>Application </a:t>
            </a:r>
            <a:r>
              <a:rPr lang="en-US" sz="2800" b="1" u="sng" dirty="0">
                <a:latin typeface="Arial Narrow" pitchFamily="34" charset="0"/>
              </a:rPr>
              <a:t>Package Details (1</a:t>
            </a:r>
            <a:r>
              <a:rPr lang="en-US" sz="2800" b="1" u="sng" dirty="0" smtClean="0">
                <a:latin typeface="Arial Narrow" pitchFamily="34" charset="0"/>
              </a:rPr>
              <a:t>)</a:t>
            </a:r>
            <a:r>
              <a:rPr lang="en-US" sz="2800" b="1" u="sng" dirty="0" smtClean="0">
                <a:effectLst/>
                <a:latin typeface="Arial Narrow" pitchFamily="34" charset="0"/>
              </a:rPr>
              <a:t/>
            </a:r>
            <a:br>
              <a:rPr lang="en-US" sz="2800" b="1" u="sng" dirty="0" smtClean="0">
                <a:effectLst/>
                <a:latin typeface="Arial Narrow" pitchFamily="34" charset="0"/>
              </a:rPr>
            </a:br>
            <a:endParaRPr lang="en-US" sz="2800" b="1" u="sng" dirty="0">
              <a:latin typeface="Arial Narrow" pitchFamily="34" charset="0"/>
            </a:endParaRPr>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600" dirty="0" smtClean="0">
                <a:effectLst/>
                <a:latin typeface="Arial Narrow" pitchFamily="34" charset="0"/>
              </a:rPr>
              <a:t>Complete applications/proposals must, at a minimum, include the following forms and documents and meet the following requirements identified in the FFO which are:</a:t>
            </a:r>
          </a:p>
          <a:p>
            <a:pPr marL="0" indent="0">
              <a:buNone/>
            </a:pPr>
            <a:endParaRPr lang="en-US" sz="1600" b="1" dirty="0" smtClean="0">
              <a:effectLst/>
              <a:latin typeface="Arial Narrow" pitchFamily="34" charset="0"/>
            </a:endParaRPr>
          </a:p>
          <a:p>
            <a:r>
              <a:rPr lang="en-US" sz="1600" b="1" dirty="0" smtClean="0">
                <a:effectLst/>
                <a:latin typeface="Arial Narrow" pitchFamily="34" charset="0"/>
              </a:rPr>
              <a:t>Required Forms and  Documents:*</a:t>
            </a:r>
          </a:p>
          <a:p>
            <a:pPr lvl="1">
              <a:buFont typeface="Arial" pitchFamily="34" charset="0"/>
              <a:buChar char="•"/>
            </a:pPr>
            <a:r>
              <a:rPr lang="en-US" sz="1600" dirty="0" smtClean="0">
                <a:effectLst/>
                <a:latin typeface="Arial Narrow" pitchFamily="34" charset="0"/>
              </a:rPr>
              <a:t>SF-424 	          Application for Federal Assistance</a:t>
            </a:r>
          </a:p>
          <a:p>
            <a:pPr lvl="1">
              <a:buFont typeface="Arial" pitchFamily="34" charset="0"/>
              <a:buChar char="•"/>
            </a:pPr>
            <a:r>
              <a:rPr lang="en-US" sz="1600" dirty="0" smtClean="0">
                <a:effectLst/>
                <a:latin typeface="Arial Narrow" pitchFamily="34" charset="0"/>
              </a:rPr>
              <a:t>SF-424A	Budget Information Non-Construction Programs</a:t>
            </a:r>
          </a:p>
          <a:p>
            <a:pPr lvl="1">
              <a:buFont typeface="Arial" pitchFamily="34" charset="0"/>
              <a:buChar char="•"/>
            </a:pPr>
            <a:r>
              <a:rPr lang="en-US" sz="1600" dirty="0" smtClean="0">
                <a:effectLst/>
                <a:latin typeface="Arial Narrow" pitchFamily="34" charset="0"/>
              </a:rPr>
              <a:t>SF-424B	Assurances Non-construction</a:t>
            </a:r>
          </a:p>
          <a:p>
            <a:pPr lvl="1">
              <a:buFont typeface="Arial" pitchFamily="34" charset="0"/>
              <a:buChar char="•"/>
            </a:pPr>
            <a:r>
              <a:rPr lang="en-US" sz="1600" dirty="0" smtClean="0">
                <a:effectLst/>
                <a:latin typeface="Arial Narrow" pitchFamily="34" charset="0"/>
              </a:rPr>
              <a:t>CD-511	          Certification Regarding Lobbying</a:t>
            </a:r>
          </a:p>
          <a:p>
            <a:pPr lvl="1">
              <a:buFont typeface="Arial" pitchFamily="34" charset="0"/>
              <a:buChar char="•"/>
            </a:pPr>
            <a:r>
              <a:rPr lang="en-US" sz="1600" dirty="0" smtClean="0">
                <a:effectLst/>
                <a:latin typeface="Arial Narrow" pitchFamily="34" charset="0"/>
              </a:rPr>
              <a:t>SF-LLL	          Disclosure of Lobbying Activities (if applicable)</a:t>
            </a:r>
          </a:p>
          <a:p>
            <a:pPr marL="457200" lvl="1" indent="0">
              <a:buNone/>
            </a:pPr>
            <a:r>
              <a:rPr lang="en-US" sz="1600" b="1" dirty="0">
                <a:latin typeface="Arial Narrow" pitchFamily="34" charset="0"/>
              </a:rPr>
              <a:t>*Forms are available as part of the Grants.gov application kit</a:t>
            </a:r>
          </a:p>
          <a:p>
            <a:pPr lvl="1">
              <a:buFont typeface="Arial" pitchFamily="34" charset="0"/>
              <a:buChar char="•"/>
            </a:pPr>
            <a:endParaRPr lang="en-US" sz="1600" dirty="0" smtClean="0">
              <a:effectLst/>
              <a:latin typeface="Arial Narrow" pitchFamily="34" charset="0"/>
            </a:endParaRPr>
          </a:p>
          <a:p>
            <a:pPr lvl="1">
              <a:buFont typeface="Arial" pitchFamily="34" charset="0"/>
              <a:buChar char="•"/>
            </a:pPr>
            <a:r>
              <a:rPr lang="en-US" sz="1800" b="1" dirty="0" smtClean="0">
                <a:effectLst/>
                <a:latin typeface="Arial Narrow" pitchFamily="34" charset="0"/>
              </a:rPr>
              <a:t>Technical Proposal</a:t>
            </a:r>
          </a:p>
          <a:p>
            <a:pPr lvl="2">
              <a:buFont typeface="Arial" pitchFamily="34" charset="0"/>
              <a:buChar char="•"/>
            </a:pPr>
            <a:r>
              <a:rPr lang="en-US" sz="1600" dirty="0">
                <a:latin typeface="Arial Narrow" pitchFamily="34" charset="0"/>
              </a:rPr>
              <a:t>The Technical Proposal is a word-processed document not exceeding 20 </a:t>
            </a:r>
            <a:r>
              <a:rPr lang="en-US" sz="1600" dirty="0" smtClean="0">
                <a:latin typeface="Arial Narrow" pitchFamily="34" charset="0"/>
              </a:rPr>
              <a:t>pages that is </a:t>
            </a:r>
            <a:r>
              <a:rPr lang="en-US" sz="1600" dirty="0">
                <a:latin typeface="Arial Narrow" pitchFamily="34" charset="0"/>
              </a:rPr>
              <a:t>responsive to the program description (see Section </a:t>
            </a:r>
            <a:r>
              <a:rPr lang="en-US" sz="1600" dirty="0" smtClean="0">
                <a:latin typeface="Arial Narrow" pitchFamily="34" charset="0"/>
              </a:rPr>
              <a:t>I </a:t>
            </a:r>
            <a:r>
              <a:rPr lang="en-US" sz="1600" dirty="0">
                <a:latin typeface="Arial Narrow" pitchFamily="34" charset="0"/>
              </a:rPr>
              <a:t>of </a:t>
            </a:r>
            <a:r>
              <a:rPr lang="en-US" sz="1600" dirty="0" smtClean="0">
                <a:latin typeface="Arial Narrow" pitchFamily="34" charset="0"/>
              </a:rPr>
              <a:t>the </a:t>
            </a:r>
            <a:r>
              <a:rPr lang="en-US" sz="1600" dirty="0">
                <a:latin typeface="Arial Narrow" pitchFamily="34" charset="0"/>
              </a:rPr>
              <a:t>FFO) and the evaluation criteria (see Section V.1. of </a:t>
            </a:r>
            <a:r>
              <a:rPr lang="en-US" sz="1600" dirty="0" smtClean="0">
                <a:latin typeface="Arial Narrow" pitchFamily="34" charset="0"/>
              </a:rPr>
              <a:t>the </a:t>
            </a:r>
            <a:r>
              <a:rPr lang="en-US" sz="1600" dirty="0">
                <a:latin typeface="Arial Narrow" pitchFamily="34" charset="0"/>
              </a:rPr>
              <a:t>FFO).  It should contain the following sections:</a:t>
            </a:r>
          </a:p>
          <a:p>
            <a:endParaRPr lang="en-US" sz="1600" dirty="0" smtClean="0">
              <a:effectLst/>
              <a:latin typeface="Arial Narrow" pitchFamily="34" charset="0"/>
            </a:endParaRPr>
          </a:p>
          <a:p>
            <a:endParaRPr lang="en-US" sz="1600" dirty="0" smtClean="0">
              <a:effectLst/>
              <a:latin typeface="Arial Narrow" pitchFamily="34" charset="0"/>
            </a:endParaRPr>
          </a:p>
          <a:p>
            <a:pPr lvl="1"/>
            <a:endParaRPr lang="en-US" sz="1600" dirty="0" smtClean="0">
              <a:effectLst/>
              <a:latin typeface="Arial Narrow" pitchFamily="34" charset="0"/>
            </a:endParaRPr>
          </a:p>
        </p:txBody>
      </p:sp>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2B000A66-27CF-43EA-AB5D-8BF2EF5F4104}" type="slidenum">
              <a:rPr lang="en-US" sz="1800" smtClean="0"/>
              <a:pPr/>
              <a:t>10</a:t>
            </a:fld>
            <a:endParaRPr lang="en-US" sz="1800" dirty="0" smtClean="0"/>
          </a:p>
        </p:txBody>
      </p:sp>
    </p:spTree>
    <p:extLst>
      <p:ext uri="{BB962C8B-B14F-4D97-AF65-F5344CB8AC3E}">
        <p14:creationId xmlns:p14="http://schemas.microsoft.com/office/powerpoint/2010/main" val="405044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normAutofit/>
          </a:bodyPr>
          <a:lstStyle/>
          <a:p>
            <a:r>
              <a:rPr lang="en-US" sz="2400" b="1" u="sng" dirty="0" smtClean="0">
                <a:effectLst/>
                <a:latin typeface="Arial Narrow" pitchFamily="34" charset="0"/>
              </a:rPr>
              <a:t>Application Package Details (2):</a:t>
            </a:r>
          </a:p>
        </p:txBody>
      </p:sp>
      <p:sp>
        <p:nvSpPr>
          <p:cNvPr id="3" name="Content Placeholder 2"/>
          <p:cNvSpPr>
            <a:spLocks noGrp="1"/>
          </p:cNvSpPr>
          <p:nvPr>
            <p:ph idx="1"/>
          </p:nvPr>
        </p:nvSpPr>
        <p:spPr>
          <a:xfrm>
            <a:off x="689502" y="1371599"/>
            <a:ext cx="7777842" cy="5127297"/>
          </a:xfrm>
        </p:spPr>
        <p:txBody>
          <a:bodyPr wrap="square">
            <a:normAutofit/>
          </a:bodyPr>
          <a:lstStyle/>
          <a:p>
            <a:pPr>
              <a:lnSpc>
                <a:spcPct val="100000"/>
              </a:lnSpc>
              <a:buFont typeface="Wingdings" pitchFamily="2" charset="2"/>
              <a:buNone/>
              <a:defRPr/>
            </a:pPr>
            <a:r>
              <a:rPr lang="en-US" sz="1600" b="1" dirty="0">
                <a:latin typeface="Arial Narrow" pitchFamily="34" charset="0"/>
              </a:rPr>
              <a:t>T</a:t>
            </a:r>
            <a:r>
              <a:rPr lang="en-US" sz="1600" b="1" dirty="0" smtClean="0">
                <a:effectLst/>
                <a:latin typeface="Arial Narrow" pitchFamily="34" charset="0"/>
              </a:rPr>
              <a:t>he </a:t>
            </a:r>
            <a:r>
              <a:rPr lang="en-US" sz="1600" b="1" dirty="0">
                <a:latin typeface="Arial Narrow" pitchFamily="34" charset="0"/>
              </a:rPr>
              <a:t>T</a:t>
            </a:r>
            <a:r>
              <a:rPr lang="en-US" sz="1600" b="1" dirty="0" smtClean="0">
                <a:effectLst/>
                <a:latin typeface="Arial Narrow" pitchFamily="34" charset="0"/>
              </a:rPr>
              <a:t>echnical Proposal must include:</a:t>
            </a:r>
          </a:p>
          <a:p>
            <a:pPr marL="0" indent="0">
              <a:lnSpc>
                <a:spcPct val="100000"/>
              </a:lnSpc>
              <a:buFont typeface="Wingdings" pitchFamily="2" charset="2"/>
              <a:buNone/>
              <a:defRPr/>
            </a:pPr>
            <a:endParaRPr lang="en-US" sz="1600" b="1" dirty="0" smtClean="0">
              <a:effectLst/>
              <a:latin typeface="Arial Narrow" pitchFamily="34" charset="0"/>
            </a:endParaRPr>
          </a:p>
          <a:p>
            <a:pPr>
              <a:defRPr/>
            </a:pPr>
            <a:r>
              <a:rPr lang="en-US" sz="1600" b="1" dirty="0" smtClean="0">
                <a:effectLst/>
                <a:latin typeface="Arial Narrow" pitchFamily="34" charset="0"/>
              </a:rPr>
              <a:t>Executive Summary</a:t>
            </a:r>
          </a:p>
          <a:p>
            <a:pPr lvl="1">
              <a:defRPr/>
            </a:pPr>
            <a:r>
              <a:rPr lang="en-US" sz="1600" dirty="0">
                <a:latin typeface="Arial Narrow" pitchFamily="34" charset="0"/>
              </a:rPr>
              <a:t>B</a:t>
            </a:r>
            <a:r>
              <a:rPr lang="en-US" sz="1600" dirty="0" smtClean="0">
                <a:latin typeface="Arial Narrow" pitchFamily="34" charset="0"/>
              </a:rPr>
              <a:t>riefly </a:t>
            </a:r>
            <a:r>
              <a:rPr lang="en-US" sz="1600" dirty="0">
                <a:latin typeface="Arial Narrow" pitchFamily="34" charset="0"/>
              </a:rPr>
              <a:t>describe the proposed project, consistent with the evaluation criteria (see Section </a:t>
            </a:r>
            <a:r>
              <a:rPr lang="en-US" sz="1600" dirty="0" smtClean="0">
                <a:latin typeface="Arial Narrow" pitchFamily="34" charset="0"/>
              </a:rPr>
              <a:t>V.1 </a:t>
            </a:r>
            <a:r>
              <a:rPr lang="en-US" sz="1600" dirty="0">
                <a:latin typeface="Arial Narrow" pitchFamily="34" charset="0"/>
              </a:rPr>
              <a:t>of </a:t>
            </a:r>
            <a:r>
              <a:rPr lang="en-US" sz="1600" dirty="0" smtClean="0">
                <a:latin typeface="Arial Narrow" pitchFamily="34" charset="0"/>
              </a:rPr>
              <a:t>the </a:t>
            </a:r>
            <a:r>
              <a:rPr lang="en-US" sz="1600" dirty="0">
                <a:latin typeface="Arial Narrow" pitchFamily="34" charset="0"/>
              </a:rPr>
              <a:t>FFO</a:t>
            </a:r>
            <a:r>
              <a:rPr lang="en-US" sz="1600" dirty="0" smtClean="0">
                <a:latin typeface="Arial Narrow" pitchFamily="34" charset="0"/>
              </a:rPr>
              <a:t>).</a:t>
            </a:r>
          </a:p>
          <a:p>
            <a:pPr>
              <a:defRPr/>
            </a:pPr>
            <a:r>
              <a:rPr lang="en-US" sz="1600" b="1" dirty="0" smtClean="0">
                <a:effectLst/>
                <a:latin typeface="Arial Narrow" pitchFamily="34" charset="0"/>
              </a:rPr>
              <a:t>Project Narrative</a:t>
            </a:r>
          </a:p>
          <a:p>
            <a:pPr lvl="1">
              <a:defRPr/>
            </a:pPr>
            <a:r>
              <a:rPr lang="en-US" sz="1600" dirty="0">
                <a:latin typeface="Arial Narrow" pitchFamily="34" charset="0"/>
              </a:rPr>
              <a:t>A description of the proposed project, sufficient to permit evaluation of the </a:t>
            </a:r>
            <a:r>
              <a:rPr lang="en-US" sz="1600" dirty="0" smtClean="0">
                <a:latin typeface="Arial Narrow" pitchFamily="34" charset="0"/>
              </a:rPr>
              <a:t>application, </a:t>
            </a:r>
            <a:r>
              <a:rPr lang="en-US" sz="1600" dirty="0">
                <a:latin typeface="Arial Narrow" pitchFamily="34" charset="0"/>
              </a:rPr>
              <a:t>in accordance with the evaluation criteria (see Section </a:t>
            </a:r>
            <a:r>
              <a:rPr lang="en-US" sz="1600" dirty="0" smtClean="0">
                <a:latin typeface="Arial Narrow" pitchFamily="34" charset="0"/>
              </a:rPr>
              <a:t>V.1. </a:t>
            </a:r>
            <a:r>
              <a:rPr lang="en-US" sz="1600" dirty="0">
                <a:latin typeface="Arial Narrow" pitchFamily="34" charset="0"/>
              </a:rPr>
              <a:t>of </a:t>
            </a:r>
            <a:r>
              <a:rPr lang="en-US" sz="1600" dirty="0" smtClean="0">
                <a:latin typeface="Arial Narrow" pitchFamily="34" charset="0"/>
              </a:rPr>
              <a:t>the </a:t>
            </a:r>
            <a:r>
              <a:rPr lang="en-US" sz="1600" dirty="0">
                <a:latin typeface="Arial Narrow" pitchFamily="34" charset="0"/>
              </a:rPr>
              <a:t>FFO</a:t>
            </a:r>
            <a:r>
              <a:rPr lang="en-US" sz="1600" dirty="0" smtClean="0">
                <a:latin typeface="Arial Narrow" pitchFamily="34" charset="0"/>
              </a:rPr>
              <a:t>).</a:t>
            </a:r>
          </a:p>
          <a:p>
            <a:pPr lvl="1">
              <a:defRPr/>
            </a:pPr>
            <a:r>
              <a:rPr lang="en-US" sz="1600" dirty="0" smtClean="0">
                <a:latin typeface="Arial Narrow" pitchFamily="34" charset="0"/>
              </a:rPr>
              <a:t>The narrative should include a section addressing each of the following evaluation criteria:</a:t>
            </a:r>
          </a:p>
          <a:p>
            <a:pPr lvl="2">
              <a:defRPr/>
            </a:pPr>
            <a:r>
              <a:rPr lang="en-US" sz="1600" dirty="0" smtClean="0">
                <a:effectLst/>
                <a:latin typeface="Arial Narrow" pitchFamily="34" charset="0"/>
              </a:rPr>
              <a:t>Identification and Delivery of Technology Transition and Commercialization Tools and Services</a:t>
            </a:r>
          </a:p>
          <a:p>
            <a:pPr lvl="2">
              <a:defRPr/>
            </a:pPr>
            <a:r>
              <a:rPr lang="en-US" sz="1600" dirty="0" smtClean="0">
                <a:latin typeface="Arial Narrow" pitchFamily="34" charset="0"/>
              </a:rPr>
              <a:t>Amplification and Integration of MEP Technology Transition and Commercialization Services</a:t>
            </a:r>
          </a:p>
          <a:p>
            <a:pPr lvl="2">
              <a:defRPr/>
            </a:pPr>
            <a:r>
              <a:rPr lang="en-US" sz="1600" dirty="0" smtClean="0">
                <a:effectLst/>
                <a:latin typeface="Arial Narrow" pitchFamily="34" charset="0"/>
              </a:rPr>
              <a:t>Business Model</a:t>
            </a:r>
          </a:p>
        </p:txBody>
      </p:sp>
      <p:sp>
        <p:nvSpPr>
          <p:cNvPr id="153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2299E56-E593-4998-A5F9-160C7B134D8C}" type="slidenum">
              <a:rPr lang="en-US" sz="1800" smtClean="0"/>
              <a:pPr/>
              <a:t>11</a:t>
            </a:fld>
            <a:endParaRPr lang="en-US" sz="1800" dirty="0" smtClean="0"/>
          </a:p>
        </p:txBody>
      </p:sp>
    </p:spTree>
    <p:extLst>
      <p:ext uri="{BB962C8B-B14F-4D97-AF65-F5344CB8AC3E}">
        <p14:creationId xmlns:p14="http://schemas.microsoft.com/office/powerpoint/2010/main" val="3744145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85800"/>
            <a:ext cx="6781800" cy="533400"/>
          </a:xfrm>
        </p:spPr>
        <p:txBody>
          <a:bodyPr>
            <a:normAutofit/>
          </a:bodyPr>
          <a:lstStyle/>
          <a:p>
            <a:r>
              <a:rPr lang="en-US" sz="2400" b="1" u="sng" dirty="0" smtClean="0">
                <a:effectLst/>
                <a:latin typeface="Arial Narrow" pitchFamily="34" charset="0"/>
              </a:rPr>
              <a:t>Application Package Details (3):</a:t>
            </a:r>
          </a:p>
        </p:txBody>
      </p:sp>
      <p:sp>
        <p:nvSpPr>
          <p:cNvPr id="3" name="Content Placeholder 2"/>
          <p:cNvSpPr>
            <a:spLocks noGrp="1"/>
          </p:cNvSpPr>
          <p:nvPr>
            <p:ph idx="1"/>
          </p:nvPr>
        </p:nvSpPr>
        <p:spPr>
          <a:xfrm>
            <a:off x="751644" y="1371600"/>
            <a:ext cx="7122850" cy="4851647"/>
          </a:xfrm>
        </p:spPr>
        <p:txBody>
          <a:bodyPr wrap="square">
            <a:noAutofit/>
          </a:bodyPr>
          <a:lstStyle/>
          <a:p>
            <a:pPr>
              <a:defRPr/>
            </a:pPr>
            <a:r>
              <a:rPr lang="en-US" sz="1600" b="1" dirty="0">
                <a:latin typeface="Arial Narrow" pitchFamily="34" charset="0"/>
              </a:rPr>
              <a:t>Statement of </a:t>
            </a:r>
            <a:r>
              <a:rPr lang="en-US" sz="1600" b="1" dirty="0" smtClean="0">
                <a:latin typeface="Arial Narrow" pitchFamily="34" charset="0"/>
              </a:rPr>
              <a:t>Work</a:t>
            </a:r>
          </a:p>
          <a:p>
            <a:pPr lvl="1">
              <a:defRPr/>
            </a:pPr>
            <a:r>
              <a:rPr lang="en-US" sz="1600" dirty="0">
                <a:latin typeface="Arial Narrow" pitchFamily="34" charset="0"/>
              </a:rPr>
              <a:t>D</a:t>
            </a:r>
            <a:r>
              <a:rPr lang="en-US" sz="1600" dirty="0" smtClean="0">
                <a:latin typeface="Arial Narrow" pitchFamily="34" charset="0"/>
              </a:rPr>
              <a:t>iscuss </a:t>
            </a:r>
            <a:r>
              <a:rPr lang="en-US" sz="1600" dirty="0">
                <a:latin typeface="Arial Narrow" pitchFamily="34" charset="0"/>
              </a:rPr>
              <a:t>the specific tasks to be carried out, including a schedule of measurable events and milestones</a:t>
            </a:r>
            <a:r>
              <a:rPr lang="en-US" sz="1600" dirty="0" smtClean="0">
                <a:latin typeface="Arial Narrow" pitchFamily="34" charset="0"/>
              </a:rPr>
              <a:t>.</a:t>
            </a:r>
          </a:p>
          <a:p>
            <a:pPr>
              <a:defRPr/>
            </a:pPr>
            <a:r>
              <a:rPr lang="en-US" sz="1600" b="1" dirty="0" smtClean="0">
                <a:latin typeface="Arial Narrow" pitchFamily="34" charset="0"/>
              </a:rPr>
              <a:t>Partnerships and Qualifications</a:t>
            </a:r>
          </a:p>
          <a:p>
            <a:pPr lvl="1">
              <a:defRPr/>
            </a:pPr>
            <a:r>
              <a:rPr lang="en-US" sz="1600" dirty="0" smtClean="0">
                <a:latin typeface="Arial Narrow" pitchFamily="34" charset="0"/>
              </a:rPr>
              <a:t>Description of the approach to partnerships that will ensure project success, including roles of participating organizations and qualifications and proposed operational or management activities of key personnel who will be assigned to work on the proposed project. </a:t>
            </a:r>
          </a:p>
          <a:p>
            <a:pPr lvl="1">
              <a:defRPr/>
            </a:pPr>
            <a:r>
              <a:rPr lang="en-US" sz="1600" dirty="0" smtClean="0">
                <a:latin typeface="Arial Narrow" pitchFamily="34" charset="0"/>
              </a:rPr>
              <a:t>This should align with the details associated with the Resources section of the Evaluation Criteria found in Section V.1.c. </a:t>
            </a:r>
          </a:p>
          <a:p>
            <a:pPr>
              <a:defRPr/>
            </a:pPr>
            <a:r>
              <a:rPr lang="en-US" sz="1600" b="1" dirty="0" smtClean="0">
                <a:latin typeface="Arial Narrow" pitchFamily="34" charset="0"/>
              </a:rPr>
              <a:t>Management Plan</a:t>
            </a:r>
          </a:p>
          <a:p>
            <a:pPr lvl="1">
              <a:defRPr/>
            </a:pPr>
            <a:r>
              <a:rPr lang="en-US" sz="1600" dirty="0" smtClean="0">
                <a:latin typeface="Arial Narrow" pitchFamily="34" charset="0"/>
              </a:rPr>
              <a:t>Address </a:t>
            </a:r>
            <a:r>
              <a:rPr lang="en-US" sz="1600" dirty="0">
                <a:latin typeface="Arial Narrow" pitchFamily="34" charset="0"/>
              </a:rPr>
              <a:t>details associated with organizational structure and pilot project management as identified in the Evaluation Criteria found in Section V.1.e.(1) and (2). </a:t>
            </a:r>
          </a:p>
          <a:p>
            <a:pPr>
              <a:defRPr/>
            </a:pPr>
            <a:endParaRPr lang="en-US" sz="1600" dirty="0" smtClean="0">
              <a:latin typeface="Arial Narrow" pitchFamily="34" charset="0"/>
            </a:endParaRPr>
          </a:p>
          <a:p>
            <a:pPr lvl="2">
              <a:defRPr/>
            </a:pPr>
            <a:endParaRPr lang="en-US" sz="1600" dirty="0" smtClean="0">
              <a:latin typeface="Arial Narrow" pitchFamily="34" charset="0"/>
            </a:endParaRPr>
          </a:p>
          <a:p>
            <a:pPr marL="0" indent="0">
              <a:buNone/>
              <a:defRPr/>
            </a:pPr>
            <a:endParaRPr lang="en-US" sz="1600" dirty="0" smtClean="0">
              <a:latin typeface="Arial Narrow" pitchFamily="34" charset="0"/>
            </a:endParaRPr>
          </a:p>
          <a:p>
            <a:pPr lvl="1">
              <a:defRPr/>
            </a:pPr>
            <a:endParaRPr lang="en-US" sz="1600" dirty="0" smtClean="0">
              <a:latin typeface="Arial Narrow" pitchFamily="34" charset="0"/>
            </a:endParaRPr>
          </a:p>
          <a:p>
            <a:pPr>
              <a:defRPr/>
            </a:pPr>
            <a:endParaRPr lang="en-US" sz="1600" dirty="0">
              <a:latin typeface="Arial Narrow" pitchFamily="34" charset="0"/>
            </a:endParaRP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3636F200-9280-483F-8EBC-C2E005F86199}" type="slidenum">
              <a:rPr lang="en-US" sz="1800" smtClean="0"/>
              <a:pPr/>
              <a:t>12</a:t>
            </a:fld>
            <a:endParaRPr lang="en-US" sz="1800" dirty="0" smtClean="0"/>
          </a:p>
        </p:txBody>
      </p:sp>
    </p:spTree>
    <p:extLst>
      <p:ext uri="{BB962C8B-B14F-4D97-AF65-F5344CB8AC3E}">
        <p14:creationId xmlns:p14="http://schemas.microsoft.com/office/powerpoint/2010/main" val="98550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85800"/>
            <a:ext cx="6781800" cy="533400"/>
          </a:xfrm>
        </p:spPr>
        <p:txBody>
          <a:bodyPr>
            <a:normAutofit/>
          </a:bodyPr>
          <a:lstStyle/>
          <a:p>
            <a:r>
              <a:rPr lang="en-US" sz="2400" b="1" u="sng" dirty="0" smtClean="0">
                <a:effectLst/>
                <a:latin typeface="Arial Narrow" pitchFamily="34" charset="0"/>
              </a:rPr>
              <a:t>Application Package Details (4):</a:t>
            </a:r>
          </a:p>
        </p:txBody>
      </p:sp>
      <p:sp>
        <p:nvSpPr>
          <p:cNvPr id="3" name="Content Placeholder 2"/>
          <p:cNvSpPr>
            <a:spLocks noGrp="1"/>
          </p:cNvSpPr>
          <p:nvPr>
            <p:ph idx="1"/>
          </p:nvPr>
        </p:nvSpPr>
        <p:spPr>
          <a:xfrm>
            <a:off x="751643" y="1371600"/>
            <a:ext cx="7256015" cy="4958179"/>
          </a:xfrm>
        </p:spPr>
        <p:txBody>
          <a:bodyPr wrap="square">
            <a:noAutofit/>
          </a:bodyPr>
          <a:lstStyle/>
          <a:p>
            <a:pPr>
              <a:defRPr/>
            </a:pPr>
            <a:r>
              <a:rPr lang="en-US" sz="1600" b="1" dirty="0" smtClean="0">
                <a:latin typeface="Arial Narrow" pitchFamily="34" charset="0"/>
              </a:rPr>
              <a:t>Past Performance</a:t>
            </a:r>
          </a:p>
          <a:p>
            <a:pPr lvl="1">
              <a:defRPr/>
            </a:pPr>
            <a:r>
              <a:rPr lang="en-US" sz="1600" dirty="0" smtClean="0">
                <a:latin typeface="Arial Narrow" pitchFamily="34" charset="0"/>
              </a:rPr>
              <a:t>Provide </a:t>
            </a:r>
            <a:r>
              <a:rPr lang="en-US" sz="1600" dirty="0">
                <a:latin typeface="Arial Narrow" pitchFamily="34" charset="0"/>
              </a:rPr>
              <a:t>specific information that addresses whether the applicant’s and partners’ past performance with the MEP program is indicative of expected performance under a possible new award and describing how and why performance is expected to be the same or different. </a:t>
            </a:r>
          </a:p>
          <a:p>
            <a:pPr>
              <a:defRPr/>
            </a:pPr>
            <a:r>
              <a:rPr lang="en-US" sz="1600" b="1" dirty="0" smtClean="0">
                <a:latin typeface="Arial Narrow" pitchFamily="34" charset="0"/>
              </a:rPr>
              <a:t>Additional Information:  </a:t>
            </a:r>
            <a:r>
              <a:rPr lang="en-US" sz="1600" dirty="0" smtClean="0">
                <a:latin typeface="Arial Narrow" pitchFamily="34" charset="0"/>
              </a:rPr>
              <a:t>The Technical Proposal should also contain:</a:t>
            </a:r>
            <a:endParaRPr lang="en-US" sz="1600" b="1" dirty="0" smtClean="0">
              <a:latin typeface="Arial Narrow" pitchFamily="34" charset="0"/>
            </a:endParaRPr>
          </a:p>
          <a:p>
            <a:pPr lvl="1"/>
            <a:r>
              <a:rPr lang="en-US" sz="1600" dirty="0" smtClean="0">
                <a:latin typeface="Arial Narrow" pitchFamily="34" charset="0"/>
              </a:rPr>
              <a:t>A plan for the allocation of intellectual property rights associated with any invention </a:t>
            </a:r>
            <a:r>
              <a:rPr lang="en-US" sz="1600" dirty="0">
                <a:latin typeface="Arial Narrow" pitchFamily="34" charset="0"/>
              </a:rPr>
              <a:t>or copyright which may result from the involvement in the pilot project’s technology transfer or research activities; </a:t>
            </a:r>
            <a:endParaRPr lang="en-US" sz="1600" dirty="0" smtClean="0">
              <a:latin typeface="Arial Narrow" pitchFamily="34" charset="0"/>
            </a:endParaRPr>
          </a:p>
          <a:p>
            <a:pPr lvl="1"/>
            <a:r>
              <a:rPr lang="en-US" sz="1600" dirty="0" smtClean="0">
                <a:latin typeface="Arial Narrow" pitchFamily="34" charset="0"/>
              </a:rPr>
              <a:t>A </a:t>
            </a:r>
            <a:r>
              <a:rPr lang="en-US" sz="1600" dirty="0">
                <a:latin typeface="Arial Narrow" pitchFamily="34" charset="0"/>
              </a:rPr>
              <a:t>statement describing linkages to industry, government, and educational organizations within the project's defined service </a:t>
            </a:r>
            <a:r>
              <a:rPr lang="en-US" sz="1600" dirty="0" smtClean="0">
                <a:latin typeface="Arial Narrow" pitchFamily="34" charset="0"/>
              </a:rPr>
              <a:t>region.</a:t>
            </a:r>
          </a:p>
          <a:p>
            <a:pPr lvl="1"/>
            <a:r>
              <a:rPr lang="en-US" sz="1600" dirty="0" smtClean="0">
                <a:latin typeface="Arial Narrow" pitchFamily="34" charset="0"/>
              </a:rPr>
              <a:t>A </a:t>
            </a:r>
            <a:r>
              <a:rPr lang="en-US" sz="1600" dirty="0">
                <a:latin typeface="Arial Narrow" pitchFamily="34" charset="0"/>
              </a:rPr>
              <a:t>statement defining the service region including a statement of the constituency to be served and the level of service to be </a:t>
            </a:r>
            <a:r>
              <a:rPr lang="en-US" sz="1600" dirty="0" smtClean="0">
                <a:latin typeface="Arial Narrow" pitchFamily="34" charset="0"/>
              </a:rPr>
              <a:t>provided.</a:t>
            </a:r>
          </a:p>
          <a:p>
            <a:pPr lvl="1"/>
            <a:r>
              <a:rPr lang="en-US" sz="1600" dirty="0" smtClean="0">
                <a:latin typeface="Arial Narrow" pitchFamily="34" charset="0"/>
              </a:rPr>
              <a:t>A </a:t>
            </a:r>
            <a:r>
              <a:rPr lang="en-US" sz="1600" dirty="0">
                <a:latin typeface="Arial Narrow" pitchFamily="34" charset="0"/>
              </a:rPr>
              <a:t>statement agreeing to focus the mission of the project on technology transition activities. </a:t>
            </a:r>
          </a:p>
          <a:p>
            <a:pPr lvl="1">
              <a:defRPr/>
            </a:pPr>
            <a:endParaRPr lang="en-US" sz="1600" dirty="0" smtClean="0">
              <a:latin typeface="Arial Narrow" pitchFamily="34" charset="0"/>
            </a:endParaRPr>
          </a:p>
          <a:p>
            <a:pPr lvl="2">
              <a:defRPr/>
            </a:pPr>
            <a:endParaRPr lang="en-US" sz="1600" dirty="0" smtClean="0">
              <a:latin typeface="Arial Narrow" pitchFamily="34" charset="0"/>
            </a:endParaRPr>
          </a:p>
          <a:p>
            <a:pPr marL="0" indent="0">
              <a:buNone/>
              <a:defRPr/>
            </a:pPr>
            <a:endParaRPr lang="en-US" sz="1600" dirty="0" smtClean="0">
              <a:latin typeface="Arial Narrow" pitchFamily="34" charset="0"/>
            </a:endParaRPr>
          </a:p>
          <a:p>
            <a:pPr lvl="1">
              <a:defRPr/>
            </a:pPr>
            <a:endParaRPr lang="en-US" sz="1600" dirty="0" smtClean="0">
              <a:latin typeface="Arial Narrow" pitchFamily="34" charset="0"/>
            </a:endParaRPr>
          </a:p>
          <a:p>
            <a:pPr>
              <a:defRPr/>
            </a:pPr>
            <a:endParaRPr lang="en-US" sz="1600" dirty="0">
              <a:latin typeface="Arial Narrow" pitchFamily="34" charset="0"/>
            </a:endParaRP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3636F200-9280-483F-8EBC-C2E005F86199}" type="slidenum">
              <a:rPr lang="en-US" sz="1800" smtClean="0"/>
              <a:pPr/>
              <a:t>13</a:t>
            </a:fld>
            <a:endParaRPr lang="en-US" sz="1800" dirty="0" smtClean="0"/>
          </a:p>
        </p:txBody>
      </p:sp>
    </p:spTree>
    <p:extLst>
      <p:ext uri="{BB962C8B-B14F-4D97-AF65-F5344CB8AC3E}">
        <p14:creationId xmlns:p14="http://schemas.microsoft.com/office/powerpoint/2010/main" val="2739738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3492" y="1216241"/>
            <a:ext cx="7530395" cy="5140172"/>
          </a:xfrm>
        </p:spPr>
        <p:txBody>
          <a:bodyPr>
            <a:noAutofit/>
          </a:bodyPr>
          <a:lstStyle/>
          <a:p>
            <a:pPr algn="l">
              <a:lnSpc>
                <a:spcPct val="120000"/>
              </a:lnSpc>
              <a:defRPr/>
            </a:pPr>
            <a:r>
              <a:rPr lang="en-US" sz="1400" b="1" dirty="0" smtClean="0">
                <a:solidFill>
                  <a:schemeClr val="tx1"/>
                </a:solidFill>
                <a:latin typeface="Arial Narrow" pitchFamily="34" charset="0"/>
              </a:rPr>
              <a:t>In addition to the required forms and Technical Proposal, the Application Package </a:t>
            </a:r>
            <a:r>
              <a:rPr lang="en-US" sz="1400" b="1" u="sng" dirty="0" smtClean="0">
                <a:solidFill>
                  <a:schemeClr val="tx1"/>
                </a:solidFill>
                <a:latin typeface="Arial Narrow" pitchFamily="34" charset="0"/>
              </a:rPr>
              <a:t>must include</a:t>
            </a:r>
            <a:r>
              <a:rPr lang="en-US" sz="1400" b="1" dirty="0" smtClean="0">
                <a:solidFill>
                  <a:schemeClr val="tx1"/>
                </a:solidFill>
                <a:latin typeface="Arial Narrow" pitchFamily="34" charset="0"/>
              </a:rPr>
              <a:t>:</a:t>
            </a:r>
          </a:p>
          <a:p>
            <a:pPr marL="285750" indent="-285750" algn="l">
              <a:lnSpc>
                <a:spcPct val="120000"/>
              </a:lnSpc>
              <a:buFont typeface="Arial" pitchFamily="34" charset="0"/>
              <a:buChar char="•"/>
              <a:defRPr/>
            </a:pPr>
            <a:r>
              <a:rPr lang="en-US" sz="1400" b="1" dirty="0" smtClean="0">
                <a:solidFill>
                  <a:schemeClr val="tx1"/>
                </a:solidFill>
                <a:latin typeface="Arial Narrow" pitchFamily="34" charset="0"/>
              </a:rPr>
              <a:t>Budget Narrative:  </a:t>
            </a:r>
            <a:r>
              <a:rPr lang="en-US" sz="1400" dirty="0" smtClean="0">
                <a:solidFill>
                  <a:schemeClr val="tx1"/>
                </a:solidFill>
                <a:latin typeface="Arial Narrow" pitchFamily="34" charset="0"/>
              </a:rPr>
              <a:t>There </a:t>
            </a:r>
            <a:r>
              <a:rPr lang="en-US" sz="1400" dirty="0">
                <a:solidFill>
                  <a:schemeClr val="tx1"/>
                </a:solidFill>
                <a:latin typeface="Arial Narrow" pitchFamily="34" charset="0"/>
              </a:rPr>
              <a:t>is no set format for the Budget Narrative; </a:t>
            </a:r>
            <a:r>
              <a:rPr lang="en-US" sz="1400" dirty="0" smtClean="0">
                <a:solidFill>
                  <a:schemeClr val="tx1"/>
                </a:solidFill>
                <a:latin typeface="Arial Narrow" pitchFamily="34" charset="0"/>
              </a:rPr>
              <a:t>however:</a:t>
            </a:r>
          </a:p>
          <a:p>
            <a:pPr marL="742950" lvl="1" indent="-285750" algn="l">
              <a:lnSpc>
                <a:spcPct val="120000"/>
              </a:lnSpc>
              <a:buFont typeface="Arial Narrow" pitchFamily="34" charset="0"/>
              <a:buChar char="-"/>
              <a:defRPr/>
            </a:pPr>
            <a:r>
              <a:rPr lang="en-US" sz="1400" dirty="0" smtClean="0">
                <a:solidFill>
                  <a:schemeClr val="tx1"/>
                </a:solidFill>
                <a:latin typeface="Arial Narrow" pitchFamily="34" charset="0"/>
              </a:rPr>
              <a:t>it </a:t>
            </a:r>
            <a:r>
              <a:rPr lang="en-US" sz="1400" dirty="0">
                <a:solidFill>
                  <a:schemeClr val="tx1"/>
                </a:solidFill>
                <a:latin typeface="Arial Narrow" pitchFamily="34" charset="0"/>
              </a:rPr>
              <a:t>should provide a detailed breakdown of each of the object class categories as reflected on the SF-424A. It should include all expenses for up to one (1) year of operation and it should address the Evaluation Criteria found at Section V.1.e.(3). </a:t>
            </a:r>
            <a:endParaRPr lang="en-US" sz="1400" dirty="0" smtClean="0">
              <a:solidFill>
                <a:schemeClr val="tx1"/>
              </a:solidFill>
              <a:latin typeface="Arial Narrow" pitchFamily="34" charset="0"/>
            </a:endParaRPr>
          </a:p>
          <a:p>
            <a:pPr marL="342900" indent="-342900" algn="l">
              <a:lnSpc>
                <a:spcPct val="120000"/>
              </a:lnSpc>
              <a:buFont typeface="Arial" pitchFamily="34" charset="0"/>
              <a:buChar char="•"/>
              <a:defRPr/>
            </a:pPr>
            <a:r>
              <a:rPr lang="en-US" sz="1400" b="1" dirty="0" smtClean="0">
                <a:solidFill>
                  <a:schemeClr val="tx1"/>
                </a:solidFill>
                <a:latin typeface="Arial Narrow" pitchFamily="34" charset="0"/>
              </a:rPr>
              <a:t>Indirect </a:t>
            </a:r>
            <a:r>
              <a:rPr lang="en-US" sz="1400" b="1" dirty="0">
                <a:solidFill>
                  <a:schemeClr val="tx1"/>
                </a:solidFill>
                <a:latin typeface="Arial Narrow" pitchFamily="34" charset="0"/>
              </a:rPr>
              <a:t>Cost Rate </a:t>
            </a:r>
            <a:r>
              <a:rPr lang="en-US" sz="1400" b="1" dirty="0" smtClean="0">
                <a:solidFill>
                  <a:schemeClr val="tx1"/>
                </a:solidFill>
                <a:latin typeface="Arial Narrow" pitchFamily="34" charset="0"/>
              </a:rPr>
              <a:t>Agreement</a:t>
            </a:r>
          </a:p>
          <a:p>
            <a:pPr marL="800100" lvl="1" indent="-342900" algn="l">
              <a:lnSpc>
                <a:spcPct val="120000"/>
              </a:lnSpc>
              <a:buFont typeface="Calibri" pitchFamily="34" charset="0"/>
              <a:buChar char="-"/>
              <a:defRPr/>
            </a:pPr>
            <a:r>
              <a:rPr lang="en-US" sz="1400" dirty="0" smtClean="0">
                <a:solidFill>
                  <a:schemeClr val="tx1"/>
                </a:solidFill>
                <a:latin typeface="Arial Narrow" pitchFamily="34" charset="0"/>
              </a:rPr>
              <a:t>If </a:t>
            </a:r>
            <a:r>
              <a:rPr lang="en-US" sz="1400" dirty="0">
                <a:solidFill>
                  <a:schemeClr val="tx1"/>
                </a:solidFill>
                <a:latin typeface="Arial Narrow" pitchFamily="34" charset="0"/>
              </a:rPr>
              <a:t>indirect costs are included in the proposed budget, provide a copy of the approved negotiated agreement if this rate was negotiated with a cognizant Federal audit agency. </a:t>
            </a:r>
            <a:endParaRPr lang="en-US" sz="1400" dirty="0" smtClean="0">
              <a:solidFill>
                <a:schemeClr val="tx1"/>
              </a:solidFill>
              <a:latin typeface="Arial Narrow" pitchFamily="34" charset="0"/>
            </a:endParaRPr>
          </a:p>
          <a:p>
            <a:pPr marL="342900" indent="-342900" algn="l">
              <a:lnSpc>
                <a:spcPct val="120000"/>
              </a:lnSpc>
              <a:buFont typeface="Arial" pitchFamily="34" charset="0"/>
              <a:buChar char="•"/>
              <a:defRPr/>
            </a:pPr>
            <a:r>
              <a:rPr lang="en-US" sz="1400" b="1" dirty="0" smtClean="0">
                <a:solidFill>
                  <a:schemeClr val="tx1"/>
                </a:solidFill>
                <a:latin typeface="Arial Narrow" pitchFamily="34" charset="0"/>
              </a:rPr>
              <a:t>Letters </a:t>
            </a:r>
            <a:r>
              <a:rPr lang="en-US" sz="1400" b="1" dirty="0">
                <a:solidFill>
                  <a:schemeClr val="tx1"/>
                </a:solidFill>
                <a:latin typeface="Arial Narrow" pitchFamily="34" charset="0"/>
              </a:rPr>
              <a:t>of Commitment or Interest</a:t>
            </a:r>
            <a:r>
              <a:rPr lang="en-US" sz="1400" dirty="0">
                <a:solidFill>
                  <a:schemeClr val="tx1"/>
                </a:solidFill>
                <a:latin typeface="Arial Narrow" pitchFamily="34" charset="0"/>
              </a:rPr>
              <a:t>. Letters </a:t>
            </a:r>
            <a:r>
              <a:rPr lang="en-US" sz="1400" u="sng" dirty="0">
                <a:solidFill>
                  <a:schemeClr val="tx1"/>
                </a:solidFill>
                <a:latin typeface="Arial Narrow" pitchFamily="34" charset="0"/>
              </a:rPr>
              <a:t>are not included </a:t>
            </a:r>
            <a:r>
              <a:rPr lang="en-US" sz="1400" dirty="0">
                <a:solidFill>
                  <a:schemeClr val="tx1"/>
                </a:solidFill>
                <a:latin typeface="Arial Narrow" pitchFamily="34" charset="0"/>
              </a:rPr>
              <a:t>in the page </a:t>
            </a:r>
            <a:r>
              <a:rPr lang="en-US" sz="1400" dirty="0" smtClean="0">
                <a:solidFill>
                  <a:schemeClr val="tx1"/>
                </a:solidFill>
                <a:latin typeface="Arial Narrow" pitchFamily="34" charset="0"/>
              </a:rPr>
              <a:t>count.</a:t>
            </a:r>
          </a:p>
          <a:p>
            <a:pPr marL="800100" lvl="1" indent="-342900" algn="l">
              <a:lnSpc>
                <a:spcPct val="120000"/>
              </a:lnSpc>
              <a:buFont typeface="Calibri" pitchFamily="34" charset="0"/>
              <a:buChar char="₋"/>
              <a:defRPr/>
            </a:pPr>
            <a:r>
              <a:rPr lang="en-US" sz="1400" b="1" dirty="0" smtClean="0">
                <a:solidFill>
                  <a:schemeClr val="tx1"/>
                </a:solidFill>
                <a:latin typeface="Arial Narrow" pitchFamily="34" charset="0"/>
              </a:rPr>
              <a:t>Letters </a:t>
            </a:r>
            <a:r>
              <a:rPr lang="en-US" sz="1400" b="1" dirty="0">
                <a:solidFill>
                  <a:schemeClr val="tx1"/>
                </a:solidFill>
                <a:latin typeface="Arial Narrow" pitchFamily="34" charset="0"/>
              </a:rPr>
              <a:t>of commitment to participate</a:t>
            </a:r>
            <a:r>
              <a:rPr lang="en-US" sz="1400" dirty="0">
                <a:solidFill>
                  <a:schemeClr val="tx1"/>
                </a:solidFill>
                <a:latin typeface="Arial Narrow" pitchFamily="34" charset="0"/>
              </a:rPr>
              <a:t>, as applicable. If the applicant’s proposal identifies third parties including contractors, </a:t>
            </a:r>
            <a:r>
              <a:rPr lang="en-US" sz="1400" dirty="0" err="1">
                <a:solidFill>
                  <a:schemeClr val="tx1"/>
                </a:solidFill>
                <a:latin typeface="Arial Narrow" pitchFamily="34" charset="0"/>
              </a:rPr>
              <a:t>subawardees</a:t>
            </a:r>
            <a:r>
              <a:rPr lang="en-US" sz="1400" dirty="0">
                <a:solidFill>
                  <a:schemeClr val="tx1"/>
                </a:solidFill>
                <a:latin typeface="Arial Narrow" pitchFamily="34" charset="0"/>
              </a:rPr>
              <a:t>, and/or other collaborators who will participate in the proposed project, effectively forming a team or consortium, then a letter from each, currently known participant, describing its participation is needed. Each letter should indicate the organization’s willingness to participate and what they will be doing for the project. A letter is required whether or not the organization is receiving Federal funds. </a:t>
            </a:r>
            <a:endParaRPr lang="en-US" sz="1400" dirty="0" smtClean="0">
              <a:solidFill>
                <a:schemeClr val="tx1"/>
              </a:solidFill>
              <a:latin typeface="Arial Narrow" pitchFamily="34" charset="0"/>
            </a:endParaRPr>
          </a:p>
          <a:p>
            <a:pPr marL="800100" lvl="1" indent="-342900" algn="l">
              <a:lnSpc>
                <a:spcPct val="120000"/>
              </a:lnSpc>
              <a:buFont typeface="Calibri" pitchFamily="34" charset="0"/>
              <a:buChar char="₋"/>
              <a:defRPr/>
            </a:pPr>
            <a:r>
              <a:rPr lang="en-US" sz="1400" b="1" dirty="0" smtClean="0">
                <a:solidFill>
                  <a:schemeClr val="tx1"/>
                </a:solidFill>
                <a:latin typeface="Arial Narrow" pitchFamily="34" charset="0"/>
              </a:rPr>
              <a:t>Letters </a:t>
            </a:r>
            <a:r>
              <a:rPr lang="en-US" sz="1400" b="1" dirty="0">
                <a:solidFill>
                  <a:schemeClr val="tx1"/>
                </a:solidFill>
                <a:latin typeface="Arial Narrow" pitchFamily="34" charset="0"/>
              </a:rPr>
              <a:t>of Interest, </a:t>
            </a:r>
            <a:r>
              <a:rPr lang="en-US" sz="1400" u="sng" dirty="0">
                <a:solidFill>
                  <a:schemeClr val="tx1"/>
                </a:solidFill>
                <a:latin typeface="Arial Narrow" pitchFamily="34" charset="0"/>
              </a:rPr>
              <a:t>optional</a:t>
            </a:r>
            <a:r>
              <a:rPr lang="en-US" sz="1400" dirty="0">
                <a:solidFill>
                  <a:schemeClr val="tx1"/>
                </a:solidFill>
                <a:latin typeface="Arial Narrow" pitchFamily="34" charset="0"/>
              </a:rPr>
              <a:t>. Letters of interest may be provided from parties who might become customers for the solutions discussed in the proposed project. </a:t>
            </a:r>
          </a:p>
          <a:p>
            <a:pPr marL="285750" indent="-285750" algn="l">
              <a:lnSpc>
                <a:spcPct val="120000"/>
              </a:lnSpc>
              <a:buFont typeface="Arial" pitchFamily="34" charset="0"/>
              <a:buChar char="•"/>
              <a:defRPr/>
            </a:pPr>
            <a:endParaRPr lang="en-US" sz="1400" dirty="0">
              <a:solidFill>
                <a:schemeClr val="tx1"/>
              </a:solidFill>
              <a:latin typeface="Arial Narrow" pitchFamily="34" charset="0"/>
            </a:endParaRP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schemeClr val="tx1"/>
                </a:solidFill>
                <a:latin typeface="Arial Narrow Bold" pitchFamily="34" charset="0"/>
              </a:rPr>
              <a:pPr/>
              <a:t>14</a:t>
            </a:fld>
            <a:endParaRPr lang="en-US" sz="1800" b="1" dirty="0">
              <a:solidFill>
                <a:schemeClr val="tx1"/>
              </a:solidFill>
              <a:latin typeface="Arial Narrow Bold" pitchFamily="34" charset="0"/>
            </a:endParaRPr>
          </a:p>
        </p:txBody>
      </p:sp>
      <p:sp>
        <p:nvSpPr>
          <p:cNvPr id="6" name="Title 1"/>
          <p:cNvSpPr>
            <a:spLocks noGrp="1"/>
          </p:cNvSpPr>
          <p:nvPr>
            <p:ph type="ctrTitle"/>
          </p:nvPr>
        </p:nvSpPr>
        <p:spPr>
          <a:xfrm>
            <a:off x="823492" y="356845"/>
            <a:ext cx="7530395" cy="737062"/>
          </a:xfrm>
        </p:spPr>
        <p:txBody>
          <a:bodyPr>
            <a:normAutofit/>
          </a:bodyPr>
          <a:lstStyle/>
          <a:p>
            <a:pPr algn="l"/>
            <a:r>
              <a:rPr lang="en-US" sz="2400" b="1" u="sng" dirty="0" smtClean="0">
                <a:effectLst/>
                <a:latin typeface="Arial Narrow" pitchFamily="34" charset="0"/>
              </a:rPr>
              <a:t>Application Package Details (5):</a:t>
            </a:r>
          </a:p>
        </p:txBody>
      </p:sp>
    </p:spTree>
    <p:extLst>
      <p:ext uri="{BB962C8B-B14F-4D97-AF65-F5344CB8AC3E}">
        <p14:creationId xmlns:p14="http://schemas.microsoft.com/office/powerpoint/2010/main" val="424677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normAutofit/>
          </a:bodyPr>
          <a:lstStyle/>
          <a:p>
            <a:r>
              <a:rPr lang="en-US" sz="2400" b="1" u="sng" dirty="0" smtClean="0">
                <a:effectLst/>
                <a:latin typeface="Arial Narrow" pitchFamily="34" charset="0"/>
              </a:rPr>
              <a:t>Application Package Details (6):</a:t>
            </a:r>
          </a:p>
        </p:txBody>
      </p:sp>
      <p:sp>
        <p:nvSpPr>
          <p:cNvPr id="17411" name="Content Placeholder 2"/>
          <p:cNvSpPr>
            <a:spLocks noGrp="1"/>
          </p:cNvSpPr>
          <p:nvPr>
            <p:ph idx="1"/>
          </p:nvPr>
        </p:nvSpPr>
        <p:spPr>
          <a:xfrm>
            <a:off x="685800" y="1447800"/>
            <a:ext cx="7162800" cy="4810957"/>
          </a:xfrm>
        </p:spPr>
        <p:txBody>
          <a:bodyPr wrap="square">
            <a:normAutofit/>
          </a:bodyPr>
          <a:lstStyle/>
          <a:p>
            <a:pPr>
              <a:lnSpc>
                <a:spcPct val="100000"/>
              </a:lnSpc>
            </a:pPr>
            <a:r>
              <a:rPr lang="en-US" sz="1600" b="1" dirty="0" smtClean="0">
                <a:latin typeface="Arial Narrow" pitchFamily="34" charset="0"/>
              </a:rPr>
              <a:t>Application </a:t>
            </a:r>
            <a:r>
              <a:rPr lang="en-US" sz="1600" b="1" dirty="0" smtClean="0">
                <a:effectLst/>
                <a:latin typeface="Arial Narrow" pitchFamily="34" charset="0"/>
              </a:rPr>
              <a:t>Format and Other Submission Information/Requirements:</a:t>
            </a:r>
          </a:p>
          <a:p>
            <a:pPr lvl="1">
              <a:lnSpc>
                <a:spcPct val="100000"/>
              </a:lnSpc>
            </a:pPr>
            <a:r>
              <a:rPr lang="en-US" sz="1400" dirty="0" smtClean="0">
                <a:effectLst/>
                <a:latin typeface="Arial Narrow" pitchFamily="34" charset="0"/>
              </a:rPr>
              <a:t>Please refer to the FFO Section IV for additional details regarding Application Format and other information and requirements associated with Application Submissions</a:t>
            </a:r>
          </a:p>
          <a:p>
            <a:pPr lvl="1">
              <a:lnSpc>
                <a:spcPct val="100000"/>
              </a:lnSpc>
            </a:pPr>
            <a:r>
              <a:rPr lang="en-US" sz="1400" dirty="0" smtClean="0">
                <a:effectLst/>
                <a:latin typeface="Arial Narrow" pitchFamily="34" charset="0"/>
              </a:rPr>
              <a:t>The proposal must be responsive to the criteria outlined in the FFO (Section V.1).</a:t>
            </a:r>
          </a:p>
          <a:p>
            <a:pPr lvl="1">
              <a:lnSpc>
                <a:spcPct val="100000"/>
              </a:lnSpc>
            </a:pPr>
            <a:r>
              <a:rPr lang="en-US" sz="1400" dirty="0" smtClean="0">
                <a:effectLst/>
                <a:latin typeface="Arial Narrow" pitchFamily="34" charset="0"/>
              </a:rPr>
              <a:t>The proposal must contain both technical and cost information.  </a:t>
            </a:r>
          </a:p>
          <a:p>
            <a:pPr marL="457200" lvl="1" indent="0">
              <a:lnSpc>
                <a:spcPct val="100000"/>
              </a:lnSpc>
              <a:buNone/>
            </a:pPr>
            <a:endParaRPr lang="en-US" sz="1400" dirty="0" smtClean="0">
              <a:effectLst/>
              <a:latin typeface="Arial Narrow" pitchFamily="34" charset="0"/>
            </a:endParaRPr>
          </a:p>
          <a:p>
            <a:pPr lvl="1">
              <a:lnSpc>
                <a:spcPct val="100000"/>
              </a:lnSpc>
            </a:pPr>
            <a:r>
              <a:rPr lang="en-US" sz="1400" b="1" dirty="0" smtClean="0">
                <a:effectLst/>
                <a:latin typeface="Arial Narrow" pitchFamily="34" charset="0"/>
              </a:rPr>
              <a:t>The proposal page count </a:t>
            </a:r>
            <a:r>
              <a:rPr lang="en-US" sz="1400" b="1" u="sng" dirty="0" smtClean="0">
                <a:effectLst/>
                <a:latin typeface="Arial Narrow" pitchFamily="34" charset="0"/>
              </a:rPr>
              <a:t>includes</a:t>
            </a:r>
            <a:r>
              <a:rPr lang="en-US" sz="1400" dirty="0" smtClean="0">
                <a:effectLst/>
                <a:latin typeface="Arial Narrow" pitchFamily="34" charset="0"/>
              </a:rPr>
              <a:t>:</a:t>
            </a:r>
          </a:p>
          <a:p>
            <a:pPr lvl="2">
              <a:lnSpc>
                <a:spcPct val="100000"/>
              </a:lnSpc>
            </a:pPr>
            <a:r>
              <a:rPr lang="en-US" sz="1200" dirty="0">
                <a:latin typeface="Arial Narrow" pitchFamily="34" charset="0"/>
              </a:rPr>
              <a:t>Table of contents (if included), Technical Proposal with all required sections, resumes, figures, graphs, tables, images, and </a:t>
            </a:r>
            <a:r>
              <a:rPr lang="en-US" sz="1200" dirty="0" smtClean="0">
                <a:latin typeface="Arial Narrow" pitchFamily="34" charset="0"/>
              </a:rPr>
              <a:t>pictures</a:t>
            </a:r>
            <a:r>
              <a:rPr lang="en-US" sz="1200" dirty="0">
                <a:latin typeface="Arial Narrow" pitchFamily="34" charset="0"/>
              </a:rPr>
              <a:t>.</a:t>
            </a:r>
            <a:r>
              <a:rPr lang="en-US" sz="1200" dirty="0" smtClean="0">
                <a:latin typeface="Arial Narrow" pitchFamily="34" charset="0"/>
              </a:rPr>
              <a:t> </a:t>
            </a:r>
            <a:endParaRPr lang="en-US" sz="1200" dirty="0">
              <a:latin typeface="Arial Narrow" pitchFamily="34" charset="0"/>
            </a:endParaRPr>
          </a:p>
          <a:p>
            <a:pPr lvl="1">
              <a:lnSpc>
                <a:spcPct val="100000"/>
              </a:lnSpc>
            </a:pPr>
            <a:r>
              <a:rPr lang="en-US" sz="1400" b="1" dirty="0" smtClean="0">
                <a:effectLst/>
                <a:latin typeface="Arial Narrow" pitchFamily="34" charset="0"/>
              </a:rPr>
              <a:t>The proposal page count </a:t>
            </a:r>
            <a:r>
              <a:rPr lang="en-US" sz="1400" b="1" u="sng" dirty="0" smtClean="0">
                <a:effectLst/>
                <a:latin typeface="Arial Narrow" pitchFamily="34" charset="0"/>
              </a:rPr>
              <a:t>does not  </a:t>
            </a:r>
            <a:r>
              <a:rPr lang="en-US" sz="1400" b="1" dirty="0" smtClean="0">
                <a:effectLst/>
                <a:latin typeface="Arial Narrow" pitchFamily="34" charset="0"/>
              </a:rPr>
              <a:t>include</a:t>
            </a:r>
            <a:r>
              <a:rPr lang="en-US" sz="1400" dirty="0" smtClean="0">
                <a:effectLst/>
                <a:latin typeface="Arial Narrow" pitchFamily="34" charset="0"/>
              </a:rPr>
              <a:t>:</a:t>
            </a:r>
          </a:p>
          <a:p>
            <a:pPr lvl="2">
              <a:lnSpc>
                <a:spcPct val="100000"/>
              </a:lnSpc>
            </a:pPr>
            <a:r>
              <a:rPr lang="en-US" sz="1200" dirty="0">
                <a:latin typeface="Arial Narrow" pitchFamily="34" charset="0"/>
              </a:rPr>
              <a:t>SF-424, Application for Federal Assistance; SF-424A, Budget Information – Non-Construction Programs; SF-424B, Assurances – Non-Construction Programs; SF-LLL, Disclosure of Lobbying Activities; CD-511, Certification Regarding Lobbying; Budget Narrative; </a:t>
            </a:r>
            <a:r>
              <a:rPr lang="en-US" sz="1200" dirty="0" smtClean="0">
                <a:latin typeface="Arial Narrow" pitchFamily="34" charset="0"/>
              </a:rPr>
              <a:t>Indirect Cost Rate Agreement; and Letters </a:t>
            </a:r>
            <a:r>
              <a:rPr lang="en-US" sz="1200" dirty="0">
                <a:latin typeface="Arial Narrow" pitchFamily="34" charset="0"/>
              </a:rPr>
              <a:t>of Commitment </a:t>
            </a:r>
            <a:r>
              <a:rPr lang="en-US" sz="1200" dirty="0" smtClean="0">
                <a:latin typeface="Arial Narrow" pitchFamily="34" charset="0"/>
              </a:rPr>
              <a:t>or Interest. </a:t>
            </a:r>
            <a:endParaRPr lang="en-US" sz="1200" dirty="0">
              <a:latin typeface="Arial Narrow" pitchFamily="34" charset="0"/>
            </a:endParaRPr>
          </a:p>
          <a:p>
            <a:pPr>
              <a:lnSpc>
                <a:spcPct val="100000"/>
              </a:lnSpc>
              <a:buFont typeface="Wingdings" pitchFamily="2" charset="2"/>
              <a:buNone/>
            </a:pPr>
            <a:endParaRPr lang="en-US" sz="2400" dirty="0" smtClean="0">
              <a:effectLst/>
              <a:latin typeface="Arial Narrow" pitchFamily="34" charset="0"/>
            </a:endParaRP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4054990-6990-46A0-B45D-B5A76AF6BCC4}" type="slidenum">
              <a:rPr lang="en-US" sz="1800" smtClean="0"/>
              <a:pPr/>
              <a:t>15</a:t>
            </a:fld>
            <a:endParaRPr lang="en-US" sz="1800" dirty="0" smtClean="0"/>
          </a:p>
        </p:txBody>
      </p:sp>
    </p:spTree>
    <p:extLst>
      <p:ext uri="{BB962C8B-B14F-4D97-AF65-F5344CB8AC3E}">
        <p14:creationId xmlns:p14="http://schemas.microsoft.com/office/powerpoint/2010/main" val="38107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520753"/>
          </a:xfrm>
        </p:spPr>
        <p:txBody>
          <a:bodyPr>
            <a:noAutofit/>
          </a:bodyPr>
          <a:lstStyle/>
          <a:p>
            <a:pPr>
              <a:defRPr/>
            </a:pPr>
            <a:r>
              <a:rPr lang="en-US" sz="2400" b="1" u="sng" dirty="0" smtClean="0">
                <a:effectLst/>
                <a:latin typeface="Arial Narrow" pitchFamily="34" charset="0"/>
              </a:rPr>
              <a:t/>
            </a:r>
            <a:br>
              <a:rPr lang="en-US" sz="2400" b="1" u="sng" dirty="0" smtClean="0">
                <a:effectLst/>
                <a:latin typeface="Arial Narrow" pitchFamily="34" charset="0"/>
              </a:rPr>
            </a:br>
            <a:r>
              <a:rPr lang="en-US" sz="2400" b="1" u="sng" dirty="0" smtClean="0">
                <a:latin typeface="Arial Narrow" pitchFamily="34" charset="0"/>
              </a:rPr>
              <a:t>Evaluation Criteria</a:t>
            </a:r>
            <a:br>
              <a:rPr lang="en-US" sz="2400" b="1" u="sng" dirty="0" smtClean="0">
                <a:latin typeface="Arial Narrow" pitchFamily="34" charset="0"/>
              </a:rPr>
            </a:br>
            <a:endParaRPr lang="en-US" sz="2400" b="1" u="sng" dirty="0">
              <a:effectLst/>
              <a:latin typeface="Arial Narrow" pitchFamily="34" charset="0"/>
            </a:endParaRPr>
          </a:p>
        </p:txBody>
      </p:sp>
      <p:sp>
        <p:nvSpPr>
          <p:cNvPr id="3" name="Content Placeholder 2"/>
          <p:cNvSpPr>
            <a:spLocks noGrp="1"/>
          </p:cNvSpPr>
          <p:nvPr>
            <p:ph idx="1"/>
          </p:nvPr>
        </p:nvSpPr>
        <p:spPr>
          <a:xfrm>
            <a:off x="685799" y="1295400"/>
            <a:ext cx="7676965" cy="5029200"/>
          </a:xfrm>
        </p:spPr>
        <p:txBody>
          <a:bodyPr wrap="square">
            <a:normAutofit/>
          </a:bodyPr>
          <a:lstStyle/>
          <a:p>
            <a:pPr marL="168275" indent="-168275">
              <a:lnSpc>
                <a:spcPct val="120000"/>
              </a:lnSpc>
              <a:defRPr/>
            </a:pPr>
            <a:r>
              <a:rPr lang="en-US" sz="1400" dirty="0" smtClean="0">
                <a:effectLst/>
                <a:latin typeface="Arial Narrow" pitchFamily="34" charset="0"/>
              </a:rPr>
              <a:t>The applications </a:t>
            </a:r>
            <a:r>
              <a:rPr lang="en-US" sz="1400" dirty="0">
                <a:effectLst/>
                <a:latin typeface="Arial Narrow" pitchFamily="34" charset="0"/>
              </a:rPr>
              <a:t>will be evaluated based on the evaluation criteria described below, </a:t>
            </a:r>
            <a:r>
              <a:rPr lang="en-US" sz="1400" dirty="0" smtClean="0">
                <a:effectLst/>
                <a:latin typeface="Arial Narrow" pitchFamily="34" charset="0"/>
              </a:rPr>
              <a:t>which are </a:t>
            </a:r>
            <a:r>
              <a:rPr lang="en-US" sz="1400" dirty="0">
                <a:effectLst/>
                <a:latin typeface="Arial Narrow" pitchFamily="34" charset="0"/>
              </a:rPr>
              <a:t>assigned equal </a:t>
            </a:r>
            <a:r>
              <a:rPr lang="en-US" sz="1400" dirty="0" smtClean="0">
                <a:effectLst/>
                <a:latin typeface="Arial Narrow" pitchFamily="34" charset="0"/>
              </a:rPr>
              <a:t>weighting and set in the context of the applicant’s ability to align the application for accomplishing the objectives outlined by this FFO.  Refer to Section V.1. for additional details.</a:t>
            </a:r>
          </a:p>
          <a:p>
            <a:pPr marL="0" lvl="1" indent="0">
              <a:lnSpc>
                <a:spcPct val="120000"/>
              </a:lnSpc>
              <a:buFont typeface="Times" pitchFamily="18" charset="0"/>
              <a:buNone/>
              <a:defRPr/>
            </a:pPr>
            <a:endParaRPr lang="en-US" sz="1400" dirty="0" smtClean="0">
              <a:effectLst/>
              <a:latin typeface="Arial Narrow" pitchFamily="34" charset="0"/>
            </a:endParaRPr>
          </a:p>
          <a:p>
            <a:pPr marL="738188" lvl="1" indent="-457200">
              <a:lnSpc>
                <a:spcPct val="120000"/>
              </a:lnSpc>
              <a:buFont typeface="+mj-lt"/>
              <a:buAutoNum type="arabicPeriod"/>
              <a:defRPr/>
            </a:pPr>
            <a:r>
              <a:rPr lang="en-US" sz="1400" dirty="0">
                <a:latin typeface="Arial Narrow" pitchFamily="34" charset="0"/>
              </a:rPr>
              <a:t>Identification </a:t>
            </a:r>
            <a:r>
              <a:rPr lang="en-US" sz="1400" dirty="0" smtClean="0">
                <a:latin typeface="Arial Narrow" pitchFamily="34" charset="0"/>
              </a:rPr>
              <a:t>and Delivery of Technology Transition and Commercialization Tools and Services (20 </a:t>
            </a:r>
            <a:r>
              <a:rPr lang="en-US" sz="1400" dirty="0" err="1" smtClean="0">
                <a:latin typeface="Arial Narrow" pitchFamily="34" charset="0"/>
              </a:rPr>
              <a:t>pts</a:t>
            </a:r>
            <a:r>
              <a:rPr lang="en-US" sz="1400" dirty="0" smtClean="0">
                <a:latin typeface="Arial Narrow" pitchFamily="34" charset="0"/>
              </a:rPr>
              <a:t>)</a:t>
            </a:r>
          </a:p>
          <a:p>
            <a:pPr marL="1423988" lvl="3">
              <a:lnSpc>
                <a:spcPct val="120000"/>
              </a:lnSpc>
              <a:defRPr/>
            </a:pPr>
            <a:r>
              <a:rPr lang="en-US" sz="1400" dirty="0">
                <a:latin typeface="Arial Narrow" pitchFamily="34" charset="0"/>
              </a:rPr>
              <a:t>Market </a:t>
            </a:r>
            <a:r>
              <a:rPr lang="en-US" sz="1400" dirty="0" smtClean="0">
                <a:latin typeface="Arial Narrow" pitchFamily="34" charset="0"/>
              </a:rPr>
              <a:t>Analysis</a:t>
            </a:r>
          </a:p>
          <a:p>
            <a:pPr marL="1423988" lvl="3">
              <a:lnSpc>
                <a:spcPct val="120000"/>
              </a:lnSpc>
              <a:defRPr/>
            </a:pPr>
            <a:r>
              <a:rPr lang="en-US" sz="1400" dirty="0">
                <a:latin typeface="Arial Narrow" pitchFamily="34" charset="0"/>
              </a:rPr>
              <a:t>Geographical </a:t>
            </a:r>
            <a:r>
              <a:rPr lang="en-US" sz="1400" dirty="0" smtClean="0">
                <a:latin typeface="Arial Narrow" pitchFamily="34" charset="0"/>
              </a:rPr>
              <a:t>Location</a:t>
            </a:r>
          </a:p>
          <a:p>
            <a:pPr marL="795338" lvl="1" indent="-514350">
              <a:lnSpc>
                <a:spcPct val="120000"/>
              </a:lnSpc>
              <a:buFont typeface="+mj-lt"/>
              <a:buAutoNum type="arabicPeriod"/>
              <a:defRPr/>
            </a:pPr>
            <a:r>
              <a:rPr lang="en-US" sz="1400" dirty="0" smtClean="0">
                <a:latin typeface="Arial Narrow" pitchFamily="34" charset="0"/>
              </a:rPr>
              <a:t>Amplification and Integration of MEP Technology Transition and Commercialization Services (20 </a:t>
            </a:r>
            <a:r>
              <a:rPr lang="en-US" sz="1400" dirty="0" err="1" smtClean="0">
                <a:latin typeface="Arial Narrow" pitchFamily="34" charset="0"/>
              </a:rPr>
              <a:t>pts</a:t>
            </a:r>
            <a:r>
              <a:rPr lang="en-US" sz="1400" dirty="0" smtClean="0">
                <a:latin typeface="Arial Narrow" pitchFamily="34" charset="0"/>
              </a:rPr>
              <a:t>)</a:t>
            </a:r>
            <a:endParaRPr lang="en-US" sz="1400" dirty="0">
              <a:latin typeface="Arial Narrow" pitchFamily="34" charset="0"/>
            </a:endParaRPr>
          </a:p>
          <a:p>
            <a:pPr marL="795338" lvl="1" indent="-514350">
              <a:lnSpc>
                <a:spcPct val="120000"/>
              </a:lnSpc>
              <a:buFont typeface="+mj-lt"/>
              <a:buAutoNum type="arabicPeriod"/>
              <a:defRPr/>
            </a:pPr>
            <a:r>
              <a:rPr lang="en-US" sz="1400" dirty="0" smtClean="0">
                <a:latin typeface="Arial Narrow" pitchFamily="34" charset="0"/>
              </a:rPr>
              <a:t>Resources (20 </a:t>
            </a:r>
            <a:r>
              <a:rPr lang="en-US" sz="1400" dirty="0" err="1" smtClean="0">
                <a:latin typeface="Arial Narrow" pitchFamily="34" charset="0"/>
              </a:rPr>
              <a:t>pts</a:t>
            </a:r>
            <a:r>
              <a:rPr lang="en-US" sz="1400" dirty="0" smtClean="0">
                <a:latin typeface="Arial Narrow" pitchFamily="34" charset="0"/>
              </a:rPr>
              <a:t>)</a:t>
            </a:r>
          </a:p>
          <a:p>
            <a:pPr marL="1428750" lvl="3" indent="-290513">
              <a:lnSpc>
                <a:spcPct val="120000"/>
              </a:lnSpc>
              <a:defRPr/>
            </a:pPr>
            <a:r>
              <a:rPr lang="en-US" sz="1400" dirty="0" smtClean="0">
                <a:latin typeface="Arial Narrow" pitchFamily="34" charset="0"/>
              </a:rPr>
              <a:t>Linkages</a:t>
            </a:r>
          </a:p>
          <a:p>
            <a:pPr marL="795337" lvl="1" indent="-514350">
              <a:lnSpc>
                <a:spcPct val="120000"/>
              </a:lnSpc>
              <a:buFont typeface="+mj-lt"/>
              <a:buAutoNum type="arabicPeriod"/>
              <a:defRPr/>
            </a:pPr>
            <a:r>
              <a:rPr lang="en-US" sz="1400" dirty="0" smtClean="0">
                <a:latin typeface="Arial Narrow" pitchFamily="34" charset="0"/>
              </a:rPr>
              <a:t>Business Model(s) (20 </a:t>
            </a:r>
            <a:r>
              <a:rPr lang="en-US" sz="1400" dirty="0" err="1" smtClean="0">
                <a:latin typeface="Arial Narrow" pitchFamily="34" charset="0"/>
              </a:rPr>
              <a:t>pts</a:t>
            </a:r>
            <a:r>
              <a:rPr lang="en-US" sz="1400" dirty="0" smtClean="0">
                <a:latin typeface="Arial Narrow" pitchFamily="34" charset="0"/>
              </a:rPr>
              <a:t>)</a:t>
            </a:r>
          </a:p>
          <a:p>
            <a:pPr marL="795337" lvl="1" indent="-514350">
              <a:lnSpc>
                <a:spcPct val="120000"/>
              </a:lnSpc>
              <a:buFont typeface="+mj-lt"/>
              <a:buAutoNum type="arabicPeriod"/>
              <a:defRPr/>
            </a:pPr>
            <a:r>
              <a:rPr lang="en-US" sz="1400" dirty="0" smtClean="0">
                <a:latin typeface="Arial Narrow" pitchFamily="34" charset="0"/>
              </a:rPr>
              <a:t>Management and Financial Plan (20 </a:t>
            </a:r>
            <a:r>
              <a:rPr lang="en-US" sz="1400" dirty="0" err="1" smtClean="0">
                <a:latin typeface="Arial Narrow" pitchFamily="34" charset="0"/>
              </a:rPr>
              <a:t>pts</a:t>
            </a:r>
            <a:r>
              <a:rPr lang="en-US" sz="1400" dirty="0" smtClean="0">
                <a:latin typeface="Arial Narrow" pitchFamily="34" charset="0"/>
              </a:rPr>
              <a:t>)</a:t>
            </a:r>
          </a:p>
          <a:p>
            <a:pPr marL="1481137" lvl="3" indent="-342900">
              <a:lnSpc>
                <a:spcPct val="120000"/>
              </a:lnSpc>
              <a:defRPr/>
            </a:pPr>
            <a:r>
              <a:rPr lang="en-US" sz="1400" dirty="0" smtClean="0">
                <a:latin typeface="Arial Narrow" pitchFamily="34" charset="0"/>
              </a:rPr>
              <a:t>Organizational Structure</a:t>
            </a:r>
          </a:p>
          <a:p>
            <a:pPr marL="1481137" lvl="3" indent="-342900">
              <a:lnSpc>
                <a:spcPct val="120000"/>
              </a:lnSpc>
              <a:defRPr/>
            </a:pPr>
            <a:r>
              <a:rPr lang="en-US" sz="1400" dirty="0" smtClean="0">
                <a:latin typeface="Arial Narrow" pitchFamily="34" charset="0"/>
              </a:rPr>
              <a:t>Pilot Project Management</a:t>
            </a:r>
          </a:p>
          <a:p>
            <a:pPr marL="1481137" lvl="3" indent="-342900">
              <a:lnSpc>
                <a:spcPct val="120000"/>
              </a:lnSpc>
              <a:defRPr/>
            </a:pPr>
            <a:r>
              <a:rPr lang="en-US" sz="1400" dirty="0" smtClean="0">
                <a:latin typeface="Arial Narrow" pitchFamily="34" charset="0"/>
              </a:rPr>
              <a:t>Budget</a:t>
            </a:r>
            <a:endParaRPr lang="en-US" sz="1400" dirty="0">
              <a:latin typeface="Arial Narrow" pitchFamily="34" charset="0"/>
            </a:endParaRPr>
          </a:p>
          <a:p>
            <a:pPr marL="749300" lvl="1" indent="-457200">
              <a:lnSpc>
                <a:spcPct val="120000"/>
              </a:lnSpc>
              <a:buFont typeface="Times" pitchFamily="18" charset="0"/>
              <a:buNone/>
              <a:defRPr/>
            </a:pPr>
            <a:r>
              <a:rPr lang="en-US" sz="1400" dirty="0" smtClean="0">
                <a:effectLst/>
                <a:latin typeface="Arial Narrow" pitchFamily="34" charset="0"/>
              </a:rPr>
              <a:t>	</a:t>
            </a:r>
          </a:p>
        </p:txBody>
      </p:sp>
      <p:sp>
        <p:nvSpPr>
          <p:cNvPr id="184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9419C06-39ED-46A8-AE63-3BA27377F36C}" type="slidenum">
              <a:rPr lang="en-US" sz="1800" smtClean="0"/>
              <a:pPr/>
              <a:t>16</a:t>
            </a:fld>
            <a:endParaRPr lang="en-US" sz="1800" dirty="0" smtClean="0"/>
          </a:p>
        </p:txBody>
      </p:sp>
    </p:spTree>
    <p:extLst>
      <p:ext uri="{BB962C8B-B14F-4D97-AF65-F5344CB8AC3E}">
        <p14:creationId xmlns:p14="http://schemas.microsoft.com/office/powerpoint/2010/main" val="1498506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normAutofit/>
          </a:bodyPr>
          <a:lstStyle/>
          <a:p>
            <a:r>
              <a:rPr lang="en-US" sz="2400" b="1" u="sng" dirty="0" smtClean="0">
                <a:effectLst/>
                <a:latin typeface="Arial Narrow" pitchFamily="34" charset="0"/>
              </a:rPr>
              <a:t>Selection Factors</a:t>
            </a:r>
          </a:p>
        </p:txBody>
      </p:sp>
      <p:sp>
        <p:nvSpPr>
          <p:cNvPr id="3" name="Content Placeholder 2"/>
          <p:cNvSpPr>
            <a:spLocks noGrp="1"/>
          </p:cNvSpPr>
          <p:nvPr>
            <p:ph idx="1"/>
          </p:nvPr>
        </p:nvSpPr>
        <p:spPr>
          <a:xfrm>
            <a:off x="685800" y="1447800"/>
            <a:ext cx="7467600" cy="4944122"/>
          </a:xfrm>
        </p:spPr>
        <p:txBody>
          <a:bodyPr wrap="square">
            <a:normAutofit/>
          </a:bodyPr>
          <a:lstStyle/>
          <a:p>
            <a:pPr>
              <a:lnSpc>
                <a:spcPct val="100000"/>
              </a:lnSpc>
              <a:spcAft>
                <a:spcPts val="1200"/>
              </a:spcAft>
              <a:defRPr/>
            </a:pPr>
            <a:r>
              <a:rPr lang="en-US" sz="1600" dirty="0">
                <a:effectLst/>
                <a:latin typeface="Arial Narrow" pitchFamily="34" charset="0"/>
              </a:rPr>
              <a:t>The Selecting Official shall select proposals for award based upon the rank order of the </a:t>
            </a:r>
            <a:r>
              <a:rPr lang="en-US" sz="1600" dirty="0" smtClean="0">
                <a:latin typeface="Arial Narrow" pitchFamily="34" charset="0"/>
              </a:rPr>
              <a:t>application</a:t>
            </a:r>
            <a:r>
              <a:rPr lang="en-US" sz="1600" dirty="0" smtClean="0">
                <a:effectLst/>
                <a:latin typeface="Arial Narrow" pitchFamily="34" charset="0"/>
              </a:rPr>
              <a:t>s</a:t>
            </a:r>
            <a:r>
              <a:rPr lang="en-US" sz="1600" dirty="0">
                <a:effectLst/>
                <a:latin typeface="Arial Narrow" pitchFamily="34" charset="0"/>
              </a:rPr>
              <a:t>, and may select </a:t>
            </a:r>
            <a:r>
              <a:rPr lang="en-US" sz="1600" dirty="0" smtClean="0">
                <a:effectLst/>
                <a:latin typeface="Arial Narrow" pitchFamily="34" charset="0"/>
              </a:rPr>
              <a:t>an application </a:t>
            </a:r>
            <a:r>
              <a:rPr lang="en-US" sz="1600" dirty="0">
                <a:effectLst/>
                <a:latin typeface="Arial Narrow" pitchFamily="34" charset="0"/>
              </a:rPr>
              <a:t>out of rank based on one or more of the following selection </a:t>
            </a:r>
            <a:r>
              <a:rPr lang="en-US" sz="1600" dirty="0" smtClean="0">
                <a:effectLst/>
                <a:latin typeface="Arial Narrow" pitchFamily="34" charset="0"/>
              </a:rPr>
              <a:t>factors:</a:t>
            </a:r>
          </a:p>
          <a:p>
            <a:pPr lvl="1">
              <a:spcAft>
                <a:spcPts val="1200"/>
              </a:spcAft>
              <a:defRPr/>
            </a:pPr>
            <a:r>
              <a:rPr lang="en-US" sz="1600" dirty="0" smtClean="0">
                <a:latin typeface="Arial Narrow" pitchFamily="34" charset="0"/>
              </a:rPr>
              <a:t>The </a:t>
            </a:r>
            <a:r>
              <a:rPr lang="en-US" sz="1600" dirty="0">
                <a:latin typeface="Arial Narrow" pitchFamily="34" charset="0"/>
              </a:rPr>
              <a:t>availability of Federal funds. </a:t>
            </a:r>
            <a:endParaRPr lang="en-US" sz="1600" dirty="0" smtClean="0">
              <a:latin typeface="Arial Narrow" pitchFamily="34" charset="0"/>
            </a:endParaRPr>
          </a:p>
          <a:p>
            <a:pPr lvl="1">
              <a:spcAft>
                <a:spcPts val="1200"/>
              </a:spcAft>
              <a:defRPr/>
            </a:pPr>
            <a:r>
              <a:rPr lang="en-US" sz="1600" dirty="0" smtClean="0">
                <a:latin typeface="Arial Narrow" pitchFamily="34" charset="0"/>
              </a:rPr>
              <a:t>Whether </a:t>
            </a:r>
            <a:r>
              <a:rPr lang="en-US" sz="1600" dirty="0">
                <a:latin typeface="Arial Narrow" pitchFamily="34" charset="0"/>
              </a:rPr>
              <a:t>the project duplicates other projects funded by the Department of Commerce (</a:t>
            </a:r>
            <a:r>
              <a:rPr lang="en-US" sz="1600" dirty="0" err="1">
                <a:latin typeface="Arial Narrow" pitchFamily="34" charset="0"/>
              </a:rPr>
              <a:t>DoC</a:t>
            </a:r>
            <a:r>
              <a:rPr lang="en-US" sz="1600" dirty="0">
                <a:latin typeface="Arial Narrow" pitchFamily="34" charset="0"/>
              </a:rPr>
              <a:t>) or by other Federal </a:t>
            </a:r>
            <a:r>
              <a:rPr lang="en-US" sz="1600" dirty="0" smtClean="0">
                <a:latin typeface="Arial Narrow" pitchFamily="34" charset="0"/>
              </a:rPr>
              <a:t>agencies.</a:t>
            </a:r>
          </a:p>
          <a:p>
            <a:pPr lvl="1">
              <a:spcAft>
                <a:spcPts val="1200"/>
              </a:spcAft>
              <a:defRPr/>
            </a:pPr>
            <a:r>
              <a:rPr lang="en-US" sz="1600" dirty="0" smtClean="0">
                <a:latin typeface="Arial Narrow" pitchFamily="34" charset="0"/>
              </a:rPr>
              <a:t>Diversity </a:t>
            </a:r>
            <a:r>
              <a:rPr lang="en-US" sz="1600" dirty="0">
                <a:latin typeface="Arial Narrow" pitchFamily="34" charset="0"/>
              </a:rPr>
              <a:t>of geographic distribution of awardees, including MEP Center participation. </a:t>
            </a:r>
            <a:endParaRPr lang="en-US" sz="1600" dirty="0" smtClean="0">
              <a:latin typeface="Arial Narrow" pitchFamily="34" charset="0"/>
            </a:endParaRPr>
          </a:p>
          <a:p>
            <a:pPr lvl="1">
              <a:spcAft>
                <a:spcPts val="1200"/>
              </a:spcAft>
              <a:defRPr/>
            </a:pPr>
            <a:r>
              <a:rPr lang="en-US" sz="1600" dirty="0" smtClean="0">
                <a:latin typeface="Arial Narrow" pitchFamily="34" charset="0"/>
              </a:rPr>
              <a:t>Diversity </a:t>
            </a:r>
            <a:r>
              <a:rPr lang="en-US" sz="1600" dirty="0">
                <a:latin typeface="Arial Narrow" pitchFamily="34" charset="0"/>
              </a:rPr>
              <a:t>of business models tested and deployed by </a:t>
            </a:r>
            <a:r>
              <a:rPr lang="en-US" sz="1600" dirty="0" smtClean="0">
                <a:latin typeface="Arial Narrow" pitchFamily="34" charset="0"/>
              </a:rPr>
              <a:t>awardees.</a:t>
            </a:r>
          </a:p>
          <a:p>
            <a:pPr lvl="1">
              <a:spcAft>
                <a:spcPts val="1200"/>
              </a:spcAft>
              <a:defRPr/>
            </a:pPr>
            <a:r>
              <a:rPr lang="en-US" sz="1600" dirty="0" smtClean="0">
                <a:latin typeface="Arial Narrow" pitchFamily="34" charset="0"/>
              </a:rPr>
              <a:t>Diversity </a:t>
            </a:r>
            <a:r>
              <a:rPr lang="en-US" sz="1600" dirty="0">
                <a:latin typeface="Arial Narrow" pitchFamily="34" charset="0"/>
              </a:rPr>
              <a:t>of industry sectors and/or supply chains addressed by awardees. </a:t>
            </a:r>
          </a:p>
          <a:p>
            <a:pPr lvl="1">
              <a:spcAft>
                <a:spcPts val="1200"/>
              </a:spcAft>
              <a:defRPr/>
            </a:pPr>
            <a:endParaRPr lang="en-US" sz="1600" dirty="0" smtClean="0">
              <a:latin typeface="Arial Narrow" pitchFamily="34" charset="0"/>
            </a:endParaRPr>
          </a:p>
          <a:p>
            <a:pPr marL="457200" lvl="1" indent="0">
              <a:buNone/>
              <a:defRPr/>
            </a:pPr>
            <a:endParaRPr lang="en-US" sz="1600" dirty="0">
              <a:latin typeface="Arial Narrow" pitchFamily="34" charset="0"/>
            </a:endParaRPr>
          </a:p>
        </p:txBody>
      </p:sp>
      <p:sp>
        <p:nvSpPr>
          <p:cNvPr id="256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DCE77A92-E558-4CF5-AEB7-C760B50D0A40}" type="slidenum">
              <a:rPr lang="en-US" sz="1800" smtClean="0"/>
              <a:pPr/>
              <a:t>17</a:t>
            </a:fld>
            <a:endParaRPr lang="en-US" sz="1800" dirty="0" smtClean="0"/>
          </a:p>
        </p:txBody>
      </p:sp>
    </p:spTree>
    <p:extLst>
      <p:ext uri="{BB962C8B-B14F-4D97-AF65-F5344CB8AC3E}">
        <p14:creationId xmlns:p14="http://schemas.microsoft.com/office/powerpoint/2010/main" val="108798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normAutofit/>
          </a:bodyPr>
          <a:lstStyle/>
          <a:p>
            <a:r>
              <a:rPr lang="en-US" sz="2400" b="1" u="sng" dirty="0" smtClean="0">
                <a:effectLst/>
                <a:latin typeface="Arial Narrow" pitchFamily="34" charset="0"/>
              </a:rPr>
              <a:t>Review and Selection Process (1)</a:t>
            </a:r>
            <a:endParaRPr lang="en-US" sz="1800" b="1" u="sng" dirty="0" smtClean="0">
              <a:effectLst/>
              <a:latin typeface="Arial Narrow" pitchFamily="34" charset="0"/>
            </a:endParaRPr>
          </a:p>
        </p:txBody>
      </p:sp>
      <p:sp>
        <p:nvSpPr>
          <p:cNvPr id="3" name="Content Placeholder 2"/>
          <p:cNvSpPr>
            <a:spLocks noGrp="1"/>
          </p:cNvSpPr>
          <p:nvPr>
            <p:ph idx="1"/>
          </p:nvPr>
        </p:nvSpPr>
        <p:spPr>
          <a:xfrm>
            <a:off x="762000" y="1371600"/>
            <a:ext cx="7352190" cy="4851647"/>
          </a:xfrm>
        </p:spPr>
        <p:txBody>
          <a:bodyPr wrap="square">
            <a:normAutofit fontScale="92500"/>
          </a:bodyPr>
          <a:lstStyle/>
          <a:p>
            <a:pPr>
              <a:spcBef>
                <a:spcPts val="600"/>
              </a:spcBef>
              <a:defRPr/>
            </a:pPr>
            <a:r>
              <a:rPr lang="en-US" sz="1400" b="1" dirty="0">
                <a:effectLst/>
                <a:latin typeface="Arial Narrow" pitchFamily="34" charset="0"/>
              </a:rPr>
              <a:t>Initial Administrative Review </a:t>
            </a:r>
            <a:r>
              <a:rPr lang="en-US" sz="1400" b="1" dirty="0" smtClean="0">
                <a:effectLst/>
                <a:latin typeface="Arial Narrow" pitchFamily="34" charset="0"/>
              </a:rPr>
              <a:t>of Applications</a:t>
            </a:r>
          </a:p>
          <a:p>
            <a:pPr lvl="1">
              <a:spcBef>
                <a:spcPts val="600"/>
              </a:spcBef>
              <a:defRPr/>
            </a:pPr>
            <a:r>
              <a:rPr lang="en-US" sz="1400" dirty="0" smtClean="0">
                <a:effectLst/>
                <a:latin typeface="Arial Narrow" pitchFamily="34" charset="0"/>
              </a:rPr>
              <a:t>An </a:t>
            </a:r>
            <a:r>
              <a:rPr lang="en-US" sz="1400" dirty="0">
                <a:effectLst/>
                <a:latin typeface="Arial Narrow" pitchFamily="34" charset="0"/>
              </a:rPr>
              <a:t>initial review of timely received </a:t>
            </a:r>
            <a:r>
              <a:rPr lang="en-US" sz="1400" dirty="0" smtClean="0">
                <a:effectLst/>
                <a:latin typeface="Arial Narrow" pitchFamily="34" charset="0"/>
              </a:rPr>
              <a:t>applications </a:t>
            </a:r>
            <a:r>
              <a:rPr lang="en-US" sz="1400" dirty="0">
                <a:effectLst/>
                <a:latin typeface="Arial Narrow" pitchFamily="34" charset="0"/>
              </a:rPr>
              <a:t>will be conducted to determine eligibility, completeness, and responsiveness to </a:t>
            </a:r>
            <a:r>
              <a:rPr lang="en-US" sz="1400" dirty="0" smtClean="0">
                <a:effectLst/>
                <a:latin typeface="Arial Narrow" pitchFamily="34" charset="0"/>
              </a:rPr>
              <a:t>the </a:t>
            </a:r>
            <a:r>
              <a:rPr lang="en-US" sz="1400" dirty="0">
                <a:effectLst/>
                <a:latin typeface="Arial Narrow" pitchFamily="34" charset="0"/>
              </a:rPr>
              <a:t>FFO and the scope of the stated program objectives. </a:t>
            </a:r>
            <a:r>
              <a:rPr lang="en-US" sz="1400" dirty="0" smtClean="0">
                <a:effectLst/>
                <a:latin typeface="Arial Narrow" pitchFamily="34" charset="0"/>
              </a:rPr>
              <a:t>Applications </a:t>
            </a:r>
            <a:r>
              <a:rPr lang="en-US" sz="1400" dirty="0">
                <a:effectLst/>
                <a:latin typeface="Arial Narrow" pitchFamily="34" charset="0"/>
              </a:rPr>
              <a:t>determined to be ineligible, incomplete, and/or non-responsive may be eliminated from further review.</a:t>
            </a:r>
            <a:endParaRPr lang="en-US" sz="1400" dirty="0" smtClean="0">
              <a:latin typeface="Arial Narrow" pitchFamily="34" charset="0"/>
            </a:endParaRPr>
          </a:p>
          <a:p>
            <a:pPr>
              <a:spcBef>
                <a:spcPts val="600"/>
              </a:spcBef>
              <a:defRPr/>
            </a:pPr>
            <a:r>
              <a:rPr lang="en-US" sz="1400" b="1" dirty="0">
                <a:effectLst/>
                <a:latin typeface="Arial Narrow" pitchFamily="34" charset="0"/>
              </a:rPr>
              <a:t>Full Review of Eligible, Complete, and Responsive </a:t>
            </a:r>
            <a:r>
              <a:rPr lang="en-US" sz="1400" b="1" dirty="0" smtClean="0">
                <a:effectLst/>
                <a:latin typeface="Arial Narrow" pitchFamily="34" charset="0"/>
              </a:rPr>
              <a:t>Applications</a:t>
            </a:r>
          </a:p>
          <a:p>
            <a:pPr lvl="1">
              <a:spcBef>
                <a:spcPts val="600"/>
              </a:spcBef>
              <a:defRPr/>
            </a:pPr>
            <a:r>
              <a:rPr lang="en-US" sz="1400" dirty="0" smtClean="0">
                <a:effectLst/>
                <a:latin typeface="Arial Narrow" pitchFamily="34" charset="0"/>
              </a:rPr>
              <a:t>Applications </a:t>
            </a:r>
            <a:r>
              <a:rPr lang="en-US" sz="1400" dirty="0">
                <a:effectLst/>
                <a:latin typeface="Arial Narrow" pitchFamily="34" charset="0"/>
              </a:rPr>
              <a:t>that are determined to be eligible, complete, and responsive will proceed for full reviews in accordance with the </a:t>
            </a:r>
            <a:r>
              <a:rPr lang="en-US" sz="1400" dirty="0" smtClean="0">
                <a:effectLst/>
                <a:latin typeface="Arial Narrow" pitchFamily="34" charset="0"/>
              </a:rPr>
              <a:t>review </a:t>
            </a:r>
            <a:r>
              <a:rPr lang="en-US" sz="1400" dirty="0">
                <a:effectLst/>
                <a:latin typeface="Arial Narrow" pitchFamily="34" charset="0"/>
              </a:rPr>
              <a:t>and selection processes </a:t>
            </a:r>
            <a:r>
              <a:rPr lang="en-US" sz="1400" dirty="0" smtClean="0">
                <a:effectLst/>
                <a:latin typeface="Arial Narrow" pitchFamily="34" charset="0"/>
              </a:rPr>
              <a:t>below:</a:t>
            </a:r>
          </a:p>
          <a:p>
            <a:pPr marL="457200" lvl="1" indent="0">
              <a:spcBef>
                <a:spcPts val="600"/>
              </a:spcBef>
              <a:buNone/>
              <a:defRPr/>
            </a:pPr>
            <a:endParaRPr lang="en-US" sz="900" dirty="0" smtClean="0">
              <a:effectLst/>
              <a:latin typeface="Arial Narrow" pitchFamily="34" charset="0"/>
            </a:endParaRPr>
          </a:p>
          <a:p>
            <a:pPr marL="971550" lvl="1" indent="-514350">
              <a:spcBef>
                <a:spcPts val="600"/>
              </a:spcBef>
              <a:buFont typeface="+mj-lt"/>
              <a:buAutoNum type="arabicPeriod"/>
              <a:defRPr/>
            </a:pPr>
            <a:r>
              <a:rPr lang="en-US" sz="1400" b="1" dirty="0" smtClean="0">
                <a:latin typeface="Arial Narrow" pitchFamily="34" charset="0"/>
              </a:rPr>
              <a:t>Merit Review </a:t>
            </a:r>
          </a:p>
          <a:p>
            <a:pPr marL="1371600" lvl="2" indent="-514350">
              <a:spcBef>
                <a:spcPts val="600"/>
              </a:spcBef>
              <a:defRPr/>
            </a:pPr>
            <a:r>
              <a:rPr lang="en-US" sz="1400" dirty="0" smtClean="0">
                <a:latin typeface="Arial Narrow" pitchFamily="34" charset="0"/>
              </a:rPr>
              <a:t>All </a:t>
            </a:r>
            <a:r>
              <a:rPr lang="en-US" sz="1400" dirty="0">
                <a:latin typeface="Arial Narrow" pitchFamily="34" charset="0"/>
              </a:rPr>
              <a:t>eligible, complete and responsive applications will be reviewed by at least three (3) </a:t>
            </a:r>
            <a:r>
              <a:rPr lang="en-US" sz="1400" dirty="0" smtClean="0">
                <a:latin typeface="Arial Narrow" pitchFamily="34" charset="0"/>
              </a:rPr>
              <a:t>independent (non-MEP), </a:t>
            </a:r>
            <a:r>
              <a:rPr lang="en-US" sz="1400" dirty="0">
                <a:latin typeface="Arial Narrow" pitchFamily="34" charset="0"/>
              </a:rPr>
              <a:t>objective individuals with appropriate professional and technical expertise relating to the topics covered in this FFO to conduct a merit-based technical review of each application. </a:t>
            </a:r>
            <a:endParaRPr lang="en-US" sz="1400" dirty="0" smtClean="0">
              <a:latin typeface="Arial Narrow" pitchFamily="34" charset="0"/>
            </a:endParaRPr>
          </a:p>
          <a:p>
            <a:pPr marL="1371600" lvl="2" indent="-514350">
              <a:spcBef>
                <a:spcPts val="600"/>
              </a:spcBef>
              <a:defRPr/>
            </a:pPr>
            <a:r>
              <a:rPr lang="en-US" sz="1400" dirty="0" smtClean="0">
                <a:latin typeface="Arial Narrow" pitchFamily="34" charset="0"/>
              </a:rPr>
              <a:t>Reviews </a:t>
            </a:r>
            <a:r>
              <a:rPr lang="en-US" sz="1400" dirty="0">
                <a:latin typeface="Arial Narrow" pitchFamily="34" charset="0"/>
              </a:rPr>
              <a:t>will be limited to technical and cost matters, based on the evaluation criteria (</a:t>
            </a:r>
            <a:r>
              <a:rPr lang="en-US" sz="1400" i="1" dirty="0">
                <a:latin typeface="Arial Narrow" pitchFamily="34" charset="0"/>
              </a:rPr>
              <a:t>see </a:t>
            </a:r>
            <a:r>
              <a:rPr lang="en-US" sz="1400" dirty="0">
                <a:latin typeface="Arial Narrow" pitchFamily="34" charset="0"/>
              </a:rPr>
              <a:t>Section V.1 of this FFO). </a:t>
            </a:r>
            <a:endParaRPr lang="en-US" sz="1400" dirty="0" smtClean="0">
              <a:latin typeface="Arial Narrow" pitchFamily="34" charset="0"/>
            </a:endParaRPr>
          </a:p>
          <a:p>
            <a:pPr marL="1371600" lvl="2" indent="-514350">
              <a:spcBef>
                <a:spcPts val="600"/>
              </a:spcBef>
              <a:defRPr/>
            </a:pPr>
            <a:r>
              <a:rPr lang="en-US" sz="1400" dirty="0" smtClean="0">
                <a:latin typeface="Arial Narrow" pitchFamily="34" charset="0"/>
              </a:rPr>
              <a:t>Any </a:t>
            </a:r>
            <a:r>
              <a:rPr lang="en-US" sz="1400" dirty="0">
                <a:latin typeface="Arial Narrow" pitchFamily="34" charset="0"/>
              </a:rPr>
              <a:t>mix of Federal and non-Federal reviewers may be used. </a:t>
            </a:r>
            <a:endParaRPr lang="en-US" sz="1400" dirty="0" smtClean="0">
              <a:latin typeface="Arial Narrow" pitchFamily="34" charset="0"/>
            </a:endParaRPr>
          </a:p>
          <a:p>
            <a:pPr marL="1371600" lvl="2" indent="-514350">
              <a:spcBef>
                <a:spcPts val="600"/>
              </a:spcBef>
              <a:defRPr/>
            </a:pPr>
            <a:r>
              <a:rPr lang="en-US" sz="1400" dirty="0" smtClean="0">
                <a:latin typeface="Arial Narrow" pitchFamily="34" charset="0"/>
              </a:rPr>
              <a:t>The </a:t>
            </a:r>
            <a:r>
              <a:rPr lang="en-US" sz="1400" dirty="0">
                <a:latin typeface="Arial Narrow" pitchFamily="34" charset="0"/>
              </a:rPr>
              <a:t>reviewers’ scores will be determined on an individual basis not as a consensus. </a:t>
            </a:r>
            <a:endParaRPr lang="en-US" sz="1400" dirty="0" smtClean="0">
              <a:latin typeface="Arial Narrow" pitchFamily="34" charset="0"/>
            </a:endParaRPr>
          </a:p>
          <a:p>
            <a:pPr marL="1371600" lvl="2" indent="-514350">
              <a:spcBef>
                <a:spcPts val="600"/>
              </a:spcBef>
              <a:defRPr/>
            </a:pPr>
            <a:r>
              <a:rPr lang="en-US" sz="1400" dirty="0" smtClean="0">
                <a:latin typeface="Arial Narrow" pitchFamily="34" charset="0"/>
              </a:rPr>
              <a:t>The </a:t>
            </a:r>
            <a:r>
              <a:rPr lang="en-US" sz="1400" dirty="0">
                <a:latin typeface="Arial Narrow" pitchFamily="34" charset="0"/>
              </a:rPr>
              <a:t>reviewers may ask questions of some or all applicants in writing. </a:t>
            </a:r>
            <a:endParaRPr lang="en-US" sz="1400" dirty="0" smtClean="0">
              <a:latin typeface="Arial Narrow" pitchFamily="34" charset="0"/>
            </a:endParaRPr>
          </a:p>
          <a:p>
            <a:pPr marL="1371600" lvl="2" indent="-514350">
              <a:spcBef>
                <a:spcPts val="600"/>
              </a:spcBef>
              <a:defRPr/>
            </a:pPr>
            <a:r>
              <a:rPr lang="en-US" sz="1400" dirty="0" smtClean="0">
                <a:latin typeface="Arial Narrow" pitchFamily="34" charset="0"/>
              </a:rPr>
              <a:t>Reviewers </a:t>
            </a:r>
            <a:r>
              <a:rPr lang="en-US" sz="1400" dirty="0">
                <a:latin typeface="Arial Narrow" pitchFamily="34" charset="0"/>
              </a:rPr>
              <a:t>will assign each application a score, based on the application’s responsiveness to the FFO evaluation criteria, with a maximum score of 100. </a:t>
            </a:r>
          </a:p>
          <a:p>
            <a:pPr marL="800100" lvl="1" indent="-342900">
              <a:spcBef>
                <a:spcPts val="600"/>
              </a:spcBef>
              <a:buFont typeface="+mj-lt"/>
              <a:buAutoNum type="arabicPeriod"/>
              <a:defRPr/>
            </a:pPr>
            <a:endParaRPr lang="en-US" sz="500" dirty="0" smtClean="0">
              <a:effectLst/>
              <a:latin typeface="Arial Narrow" pitchFamily="34" charset="0"/>
            </a:endParaRPr>
          </a:p>
        </p:txBody>
      </p:sp>
      <p:sp>
        <p:nvSpPr>
          <p:cNvPr id="266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3787F2A-1E95-4ED5-B8FC-A670ACF711D4}" type="slidenum">
              <a:rPr lang="en-US" sz="1800" smtClean="0"/>
              <a:pPr/>
              <a:t>18</a:t>
            </a:fld>
            <a:endParaRPr lang="en-US" sz="1800" dirty="0" smtClean="0"/>
          </a:p>
        </p:txBody>
      </p:sp>
    </p:spTree>
    <p:extLst>
      <p:ext uri="{BB962C8B-B14F-4D97-AF65-F5344CB8AC3E}">
        <p14:creationId xmlns:p14="http://schemas.microsoft.com/office/powerpoint/2010/main" val="3056677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09600"/>
            <a:ext cx="7543800" cy="609600"/>
          </a:xfrm>
        </p:spPr>
        <p:txBody>
          <a:bodyPr>
            <a:normAutofit/>
          </a:bodyPr>
          <a:lstStyle/>
          <a:p>
            <a:r>
              <a:rPr lang="en-US" sz="2400" b="1" u="sng" dirty="0" smtClean="0">
                <a:effectLst/>
                <a:latin typeface="Arial Narrow" pitchFamily="34" charset="0"/>
              </a:rPr>
              <a:t>Review and Selection Process (2)</a:t>
            </a:r>
            <a:endParaRPr lang="en-US" sz="1800" b="1" u="sng" dirty="0" smtClean="0">
              <a:effectLst/>
              <a:latin typeface="Arial Narrow" pitchFamily="34" charset="0"/>
            </a:endParaRPr>
          </a:p>
        </p:txBody>
      </p:sp>
      <p:sp>
        <p:nvSpPr>
          <p:cNvPr id="3" name="Content Placeholder 2"/>
          <p:cNvSpPr>
            <a:spLocks noGrp="1"/>
          </p:cNvSpPr>
          <p:nvPr>
            <p:ph idx="1"/>
          </p:nvPr>
        </p:nvSpPr>
        <p:spPr>
          <a:xfrm>
            <a:off x="762000" y="1371599"/>
            <a:ext cx="7343313" cy="4940424"/>
          </a:xfrm>
        </p:spPr>
        <p:txBody>
          <a:bodyPr wrap="square">
            <a:normAutofit/>
          </a:bodyPr>
          <a:lstStyle/>
          <a:p>
            <a:pPr marL="623887" lvl="1" indent="-342900">
              <a:lnSpc>
                <a:spcPct val="120000"/>
              </a:lnSpc>
              <a:spcBef>
                <a:spcPts val="600"/>
              </a:spcBef>
              <a:buFont typeface="+mj-lt"/>
              <a:buAutoNum type="arabicPeriod" startAt="2"/>
              <a:defRPr/>
            </a:pPr>
            <a:r>
              <a:rPr lang="en-US" sz="1200" b="1" dirty="0" smtClean="0">
                <a:latin typeface="Arial Narrow" pitchFamily="34" charset="0"/>
              </a:rPr>
              <a:t>Program Review</a:t>
            </a:r>
          </a:p>
          <a:p>
            <a:pPr marL="623887" lvl="1" indent="-342900">
              <a:lnSpc>
                <a:spcPct val="120000"/>
              </a:lnSpc>
              <a:spcBef>
                <a:spcPts val="600"/>
              </a:spcBef>
              <a:defRPr/>
            </a:pPr>
            <a:r>
              <a:rPr lang="en-US" sz="1200" dirty="0" smtClean="0">
                <a:latin typeface="Arial Narrow" pitchFamily="34" charset="0"/>
              </a:rPr>
              <a:t>Following </a:t>
            </a:r>
            <a:r>
              <a:rPr lang="en-US" sz="1200" dirty="0">
                <a:latin typeface="Arial Narrow" pitchFamily="34" charset="0"/>
              </a:rPr>
              <a:t>the merit </a:t>
            </a:r>
            <a:r>
              <a:rPr lang="en-US" sz="1200" dirty="0" smtClean="0">
                <a:latin typeface="Arial Narrow" pitchFamily="34" charset="0"/>
              </a:rPr>
              <a:t>review, </a:t>
            </a:r>
            <a:r>
              <a:rPr lang="en-US" sz="1200" dirty="0">
                <a:latin typeface="Arial Narrow" pitchFamily="34" charset="0"/>
              </a:rPr>
              <a:t>an evaluation panel will conduct a programmatic review of the eligible, complete and responsive applications. </a:t>
            </a:r>
            <a:endParaRPr lang="en-US" sz="1200" dirty="0" smtClean="0">
              <a:latin typeface="Arial Narrow" pitchFamily="34" charset="0"/>
            </a:endParaRPr>
          </a:p>
          <a:p>
            <a:pPr marL="623887" lvl="1" indent="-342900">
              <a:lnSpc>
                <a:spcPct val="120000"/>
              </a:lnSpc>
              <a:spcBef>
                <a:spcPts val="600"/>
              </a:spcBef>
              <a:defRPr/>
            </a:pPr>
            <a:r>
              <a:rPr lang="en-US" sz="1200" dirty="0" smtClean="0">
                <a:latin typeface="Arial Narrow" pitchFamily="34" charset="0"/>
              </a:rPr>
              <a:t>The </a:t>
            </a:r>
            <a:r>
              <a:rPr lang="en-US" sz="1200" dirty="0">
                <a:latin typeface="Arial Narrow" pitchFamily="34" charset="0"/>
              </a:rPr>
              <a:t>evaluation panel will consist of at least three (3) persons and will be comprised of any mix of NIST staff, including staff members from NIST MEP, and other federal agency employees with appropriate professional and technical expertise. </a:t>
            </a:r>
            <a:endParaRPr lang="en-US" sz="1200" dirty="0" smtClean="0">
              <a:latin typeface="Arial Narrow" pitchFamily="34" charset="0"/>
            </a:endParaRPr>
          </a:p>
          <a:p>
            <a:pPr marL="623887" lvl="1" indent="-342900">
              <a:lnSpc>
                <a:spcPct val="120000"/>
              </a:lnSpc>
              <a:spcBef>
                <a:spcPts val="600"/>
              </a:spcBef>
              <a:defRPr/>
            </a:pPr>
            <a:r>
              <a:rPr lang="en-US" sz="1200" dirty="0" smtClean="0">
                <a:latin typeface="Arial Narrow" pitchFamily="34" charset="0"/>
              </a:rPr>
              <a:t>Taking </a:t>
            </a:r>
            <a:r>
              <a:rPr lang="en-US" sz="1200" dirty="0">
                <a:latin typeface="Arial Narrow" pitchFamily="34" charset="0"/>
              </a:rPr>
              <a:t>into consideration the relevance of an application to the program goals and objectives described in Section I of this FFO, the results of the merit reviewers’ evaluation, and any additional information obtained from the applicant through written questions posed by the evaluation panel, the evaluation panel will prepare a preliminary adjectival rating of all proposals. </a:t>
            </a:r>
            <a:endParaRPr lang="en-US" sz="1200" dirty="0" smtClean="0">
              <a:latin typeface="Arial Narrow" pitchFamily="34" charset="0"/>
            </a:endParaRPr>
          </a:p>
          <a:p>
            <a:pPr marL="623887" lvl="1" indent="-342900">
              <a:lnSpc>
                <a:spcPct val="120000"/>
              </a:lnSpc>
              <a:spcBef>
                <a:spcPts val="600"/>
              </a:spcBef>
              <a:defRPr/>
            </a:pPr>
            <a:r>
              <a:rPr lang="en-US" sz="1200" dirty="0" smtClean="0">
                <a:latin typeface="Arial Narrow" pitchFamily="34" charset="0"/>
              </a:rPr>
              <a:t>If </a:t>
            </a:r>
            <a:r>
              <a:rPr lang="en-US" sz="1200" dirty="0">
                <a:latin typeface="Arial Narrow" pitchFamily="34" charset="0"/>
              </a:rPr>
              <a:t>deemed necessary, prior to providing the Selecting Official with a final adjectival rating, the evaluation panel may conduct a teleconference and/or site visit with each applicant that received a Fundable or higher adjectival rating, which may result in the evaluation panel revising their adjectival ratings. </a:t>
            </a:r>
            <a:endParaRPr lang="en-US" sz="1200" dirty="0" smtClean="0">
              <a:latin typeface="Arial Narrow" pitchFamily="34" charset="0"/>
            </a:endParaRPr>
          </a:p>
          <a:p>
            <a:pPr marL="623887" lvl="1" indent="-342900">
              <a:lnSpc>
                <a:spcPct val="120000"/>
              </a:lnSpc>
              <a:spcBef>
                <a:spcPts val="600"/>
              </a:spcBef>
              <a:defRPr/>
            </a:pPr>
            <a:r>
              <a:rPr lang="en-US" sz="1200" dirty="0" smtClean="0">
                <a:latin typeface="Arial Narrow" pitchFamily="34" charset="0"/>
              </a:rPr>
              <a:t>The </a:t>
            </a:r>
            <a:r>
              <a:rPr lang="en-US" sz="1200" dirty="0">
                <a:latin typeface="Arial Narrow" pitchFamily="34" charset="0"/>
              </a:rPr>
              <a:t>evaluation panel will prepare and provide a final adjectival rating of the applications to the Selecting Official. </a:t>
            </a:r>
            <a:endParaRPr lang="en-US" sz="1200" dirty="0" smtClean="0">
              <a:latin typeface="Arial Narrow" pitchFamily="34" charset="0"/>
            </a:endParaRPr>
          </a:p>
          <a:p>
            <a:pPr marL="623887" lvl="1" indent="-342900">
              <a:lnSpc>
                <a:spcPct val="120000"/>
              </a:lnSpc>
              <a:spcBef>
                <a:spcPts val="600"/>
              </a:spcBef>
              <a:defRPr/>
            </a:pPr>
            <a:r>
              <a:rPr lang="en-US" sz="1200" dirty="0" smtClean="0">
                <a:latin typeface="Arial Narrow" pitchFamily="34" charset="0"/>
              </a:rPr>
              <a:t>The </a:t>
            </a:r>
            <a:r>
              <a:rPr lang="en-US" sz="1200" dirty="0">
                <a:latin typeface="Arial Narrow" pitchFamily="34" charset="0"/>
              </a:rPr>
              <a:t>adjectival ratings are based on the following scale: </a:t>
            </a:r>
          </a:p>
          <a:p>
            <a:pPr lvl="2">
              <a:lnSpc>
                <a:spcPct val="120000"/>
              </a:lnSpc>
            </a:pPr>
            <a:r>
              <a:rPr lang="en-US" sz="1200" dirty="0">
                <a:latin typeface="Arial Narrow" pitchFamily="34" charset="0"/>
              </a:rPr>
              <a:t>Fundable, Outstanding (91-100); </a:t>
            </a:r>
          </a:p>
          <a:p>
            <a:pPr lvl="2">
              <a:lnSpc>
                <a:spcPct val="120000"/>
              </a:lnSpc>
            </a:pPr>
            <a:r>
              <a:rPr lang="en-US" sz="1200" dirty="0">
                <a:latin typeface="Arial Narrow" pitchFamily="34" charset="0"/>
              </a:rPr>
              <a:t>Fundable, Very Good (81-90); </a:t>
            </a:r>
          </a:p>
          <a:p>
            <a:pPr lvl="2">
              <a:lnSpc>
                <a:spcPct val="120000"/>
              </a:lnSpc>
            </a:pPr>
            <a:r>
              <a:rPr lang="en-US" sz="1200" dirty="0">
                <a:latin typeface="Arial Narrow" pitchFamily="34" charset="0"/>
              </a:rPr>
              <a:t>Fundable (71-80); or </a:t>
            </a:r>
          </a:p>
          <a:p>
            <a:pPr lvl="2">
              <a:lnSpc>
                <a:spcPct val="120000"/>
              </a:lnSpc>
            </a:pPr>
            <a:r>
              <a:rPr lang="en-US" sz="1200" dirty="0" err="1">
                <a:latin typeface="Arial Narrow" pitchFamily="34" charset="0"/>
              </a:rPr>
              <a:t>Unfundable</a:t>
            </a:r>
            <a:r>
              <a:rPr lang="en-US" sz="1200" dirty="0">
                <a:latin typeface="Arial Narrow" pitchFamily="34" charset="0"/>
              </a:rPr>
              <a:t> (0-70). </a:t>
            </a:r>
            <a:endParaRPr lang="en-US" sz="1200" b="1" dirty="0" smtClean="0">
              <a:latin typeface="Arial Narrow" pitchFamily="34" charset="0"/>
            </a:endParaRPr>
          </a:p>
        </p:txBody>
      </p:sp>
      <p:sp>
        <p:nvSpPr>
          <p:cNvPr id="276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5256C87-045E-4F88-9A0A-8757FE24E32F}" type="slidenum">
              <a:rPr lang="en-US" sz="1800" smtClean="0"/>
              <a:pPr/>
              <a:t>19</a:t>
            </a:fld>
            <a:endParaRPr lang="en-US" sz="1800" dirty="0" smtClean="0"/>
          </a:p>
        </p:txBody>
      </p:sp>
    </p:spTree>
    <p:extLst>
      <p:ext uri="{BB962C8B-B14F-4D97-AF65-F5344CB8AC3E}">
        <p14:creationId xmlns:p14="http://schemas.microsoft.com/office/powerpoint/2010/main" val="266867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schemeClr val="tx1"/>
                </a:solidFill>
                <a:latin typeface="Arial Narrow" pitchFamily="34" charset="0"/>
              </a:rPr>
              <a:pPr/>
              <a:t>2</a:t>
            </a:fld>
            <a:endParaRPr lang="en-US" sz="1800" b="1" dirty="0">
              <a:solidFill>
                <a:schemeClr val="tx1"/>
              </a:solidFill>
              <a:latin typeface="Arial Narrow" pitchFamily="34" charset="0"/>
            </a:endParaRPr>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Narrow" pitchFamily="34" charset="0"/>
              </a:rPr>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latin typeface="Arial Narrow" pitchFamily="34" charset="0"/>
              </a:rPr>
              <a:t>Webinar serves as a communication vehicle to provide an overview of the funding opportunity.</a:t>
            </a:r>
          </a:p>
          <a:p>
            <a:pPr>
              <a:lnSpc>
                <a:spcPct val="100000"/>
              </a:lnSpc>
            </a:pPr>
            <a:r>
              <a:rPr lang="en-US" sz="2000" dirty="0" smtClean="0">
                <a:effectLst/>
                <a:latin typeface="Arial Narrow" pitchFamily="34" charset="0"/>
              </a:rPr>
              <a:t>No questions will be taken as part of this webinar.</a:t>
            </a:r>
          </a:p>
          <a:p>
            <a:pPr>
              <a:lnSpc>
                <a:spcPct val="100000"/>
              </a:lnSpc>
            </a:pPr>
            <a:r>
              <a:rPr lang="en-US" sz="2000" dirty="0" smtClean="0">
                <a:effectLst/>
                <a:latin typeface="Arial Narrow" pitchFamily="34" charset="0"/>
              </a:rPr>
              <a:t>All questions should be presented in writing and submitted to Diane Henderson at NIST MEP, </a:t>
            </a:r>
            <a:r>
              <a:rPr lang="en-US" sz="2000" dirty="0" smtClean="0">
                <a:latin typeface="Arial Narrow" pitchFamily="34" charset="0"/>
                <a:hlinkClick r:id="rId2"/>
              </a:rPr>
              <a:t>di</a:t>
            </a:r>
            <a:r>
              <a:rPr lang="en-US" sz="2000" dirty="0" smtClean="0">
                <a:effectLst/>
                <a:latin typeface="Arial Narrow" pitchFamily="34" charset="0"/>
                <a:hlinkClick r:id="rId2"/>
              </a:rPr>
              <a:t>ane.henderson@nist.gov</a:t>
            </a:r>
            <a:endParaRPr lang="en-US" sz="2000" dirty="0" smtClean="0">
              <a:effectLst/>
              <a:latin typeface="Arial Narrow" pitchFamily="34" charset="0"/>
            </a:endParaRPr>
          </a:p>
          <a:p>
            <a:pPr lvl="1">
              <a:lnSpc>
                <a:spcPct val="100000"/>
              </a:lnSpc>
            </a:pPr>
            <a:r>
              <a:rPr lang="en-US" sz="2000" dirty="0" smtClean="0">
                <a:effectLst/>
                <a:latin typeface="Arial Narrow" pitchFamily="34" charset="0"/>
              </a:rPr>
              <a:t>Provides for transparency and ensures all answers are documented.</a:t>
            </a:r>
          </a:p>
          <a:p>
            <a:pPr lvl="1">
              <a:lnSpc>
                <a:spcPct val="100000"/>
              </a:lnSpc>
            </a:pPr>
            <a:r>
              <a:rPr lang="en-US" sz="2000" dirty="0" smtClean="0">
                <a:effectLst/>
                <a:latin typeface="Arial Narrow" pitchFamily="34" charset="0"/>
              </a:rPr>
              <a:t>Assures questions and answers are handled consistently.</a:t>
            </a:r>
          </a:p>
          <a:p>
            <a:pPr>
              <a:lnSpc>
                <a:spcPct val="100000"/>
              </a:lnSpc>
            </a:pPr>
            <a:r>
              <a:rPr lang="en-US" sz="2000" dirty="0" smtClean="0">
                <a:effectLst/>
                <a:latin typeface="Arial Narrow" pitchFamily="34" charset="0"/>
              </a:rPr>
              <a:t>Questions and Answers will be posted regularly on the NIST MEP Public Site, </a:t>
            </a:r>
            <a:r>
              <a:rPr lang="en-US" sz="2000" dirty="0" smtClean="0">
                <a:effectLst/>
                <a:latin typeface="Arial Narrow" pitchFamily="34" charset="0"/>
                <a:hlinkClick r:id="rId3"/>
              </a:rPr>
              <a:t>www.nist.gov/mep</a:t>
            </a:r>
            <a:endParaRPr lang="en-US" sz="2000" dirty="0" smtClean="0">
              <a:effectLst/>
              <a:latin typeface="Arial Narrow" pitchFamily="34" charset="0"/>
            </a:endParaRPr>
          </a:p>
          <a:p>
            <a:endParaRPr lang="en-US" sz="2000" dirty="0" smtClean="0">
              <a:effectLst/>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09600"/>
            <a:ext cx="7543800" cy="609600"/>
          </a:xfrm>
        </p:spPr>
        <p:txBody>
          <a:bodyPr>
            <a:normAutofit/>
          </a:bodyPr>
          <a:lstStyle/>
          <a:p>
            <a:r>
              <a:rPr lang="en-US" sz="2400" b="1" u="sng" dirty="0" smtClean="0">
                <a:effectLst/>
                <a:latin typeface="Arial Narrow" pitchFamily="34" charset="0"/>
              </a:rPr>
              <a:t>Review and Selection Process (3)</a:t>
            </a:r>
            <a:endParaRPr lang="en-US" sz="1800" b="1" u="sng" dirty="0" smtClean="0">
              <a:effectLst/>
              <a:latin typeface="Arial Narrow" pitchFamily="34" charset="0"/>
            </a:endParaRPr>
          </a:p>
        </p:txBody>
      </p:sp>
      <p:sp>
        <p:nvSpPr>
          <p:cNvPr id="3" name="Content Placeholder 2"/>
          <p:cNvSpPr>
            <a:spLocks noGrp="1"/>
          </p:cNvSpPr>
          <p:nvPr>
            <p:ph idx="1"/>
          </p:nvPr>
        </p:nvSpPr>
        <p:spPr>
          <a:xfrm>
            <a:off x="762000" y="1371599"/>
            <a:ext cx="7547499" cy="4940424"/>
          </a:xfrm>
        </p:spPr>
        <p:txBody>
          <a:bodyPr wrap="square">
            <a:normAutofit/>
          </a:bodyPr>
          <a:lstStyle/>
          <a:p>
            <a:pPr marL="120650" indent="-239713">
              <a:spcBef>
                <a:spcPts val="600"/>
              </a:spcBef>
              <a:defRPr/>
            </a:pPr>
            <a:r>
              <a:rPr lang="en-US" sz="1300" b="1" dirty="0" smtClean="0">
                <a:effectLst/>
                <a:latin typeface="Arial Narrow" pitchFamily="34" charset="0"/>
              </a:rPr>
              <a:t>Ranking and Selection</a:t>
            </a:r>
          </a:p>
          <a:p>
            <a:pPr lvl="1"/>
            <a:r>
              <a:rPr lang="en-US" sz="1300" dirty="0" smtClean="0">
                <a:latin typeface="Arial Narrow" pitchFamily="34" charset="0"/>
              </a:rPr>
              <a:t>Based </a:t>
            </a:r>
            <a:r>
              <a:rPr lang="en-US" sz="1300" dirty="0">
                <a:latin typeface="Arial Narrow" pitchFamily="34" charset="0"/>
              </a:rPr>
              <a:t> </a:t>
            </a:r>
            <a:r>
              <a:rPr lang="en-US" sz="1300" dirty="0" smtClean="0">
                <a:latin typeface="Arial Narrow" pitchFamily="34" charset="0"/>
              </a:rPr>
              <a:t>on </a:t>
            </a:r>
            <a:r>
              <a:rPr lang="en-US" sz="1300" dirty="0">
                <a:latin typeface="Arial Narrow" pitchFamily="34" charset="0"/>
              </a:rPr>
              <a:t>the Evaluation Panel’s final adjectival ratings, a rank order will be prepared and provided to the Selecting Official for further consideration. </a:t>
            </a:r>
            <a:endParaRPr lang="en-US" sz="1300" dirty="0" smtClean="0">
              <a:latin typeface="Arial Narrow" pitchFamily="34" charset="0"/>
            </a:endParaRPr>
          </a:p>
          <a:p>
            <a:pPr lvl="1"/>
            <a:r>
              <a:rPr lang="en-US" sz="1300" dirty="0" smtClean="0">
                <a:latin typeface="Arial Narrow" pitchFamily="34" charset="0"/>
              </a:rPr>
              <a:t>The </a:t>
            </a:r>
            <a:r>
              <a:rPr lang="en-US" sz="1300" dirty="0">
                <a:latin typeface="Arial Narrow" pitchFamily="34" charset="0"/>
              </a:rPr>
              <a:t>Selecting Official, who is the NIST Associate Director for Innovation and Industry Services and Acting </a:t>
            </a:r>
            <a:r>
              <a:rPr lang="en-US" sz="1300" dirty="0" smtClean="0">
                <a:latin typeface="Arial Narrow" pitchFamily="34" charset="0"/>
              </a:rPr>
              <a:t>Director </a:t>
            </a:r>
            <a:r>
              <a:rPr lang="en-US" sz="1300" dirty="0">
                <a:latin typeface="Arial Narrow" pitchFamily="34" charset="0"/>
              </a:rPr>
              <a:t>of the NIST MEP Program, or designee, will then select funding recipients based upon the rank order and the selection factors (</a:t>
            </a:r>
            <a:r>
              <a:rPr lang="en-US" sz="1300" i="1" dirty="0">
                <a:latin typeface="Arial Narrow" pitchFamily="34" charset="0"/>
              </a:rPr>
              <a:t>see </a:t>
            </a:r>
            <a:r>
              <a:rPr lang="en-US" sz="1300" dirty="0">
                <a:latin typeface="Arial Narrow" pitchFamily="34" charset="0"/>
              </a:rPr>
              <a:t>Section V.2 of this FFO). </a:t>
            </a:r>
            <a:endParaRPr lang="en-US" sz="1300" dirty="0" smtClean="0">
              <a:latin typeface="Arial Narrow" pitchFamily="34" charset="0"/>
            </a:endParaRPr>
          </a:p>
          <a:p>
            <a:pPr lvl="1"/>
            <a:endParaRPr lang="en-US" sz="1300" dirty="0">
              <a:latin typeface="Arial Narrow" pitchFamily="34" charset="0"/>
            </a:endParaRPr>
          </a:p>
          <a:p>
            <a:pPr lvl="1"/>
            <a:endParaRPr lang="en-US" sz="1300" dirty="0" smtClean="0">
              <a:latin typeface="Arial Narrow" pitchFamily="34" charset="0"/>
            </a:endParaRPr>
          </a:p>
          <a:p>
            <a:r>
              <a:rPr lang="en-US" sz="1300" i="1" dirty="0">
                <a:latin typeface="Arial Narrow" pitchFamily="34" charset="0"/>
              </a:rPr>
              <a:t>NIST reserves the right to negotiate the budget costs with any applicant selected to receive an award, which may include requesting that the applicant remove certain costs. </a:t>
            </a:r>
            <a:endParaRPr lang="en-US" sz="1300" i="1" dirty="0" smtClean="0">
              <a:latin typeface="Arial Narrow" pitchFamily="34" charset="0"/>
            </a:endParaRPr>
          </a:p>
          <a:p>
            <a:r>
              <a:rPr lang="en-US" sz="1300" i="1" dirty="0" smtClean="0">
                <a:latin typeface="Arial Narrow" pitchFamily="34" charset="0"/>
              </a:rPr>
              <a:t>Additionally</a:t>
            </a:r>
            <a:r>
              <a:rPr lang="en-US" sz="1300" i="1" dirty="0">
                <a:latin typeface="Arial Narrow" pitchFamily="34" charset="0"/>
              </a:rPr>
              <a:t>, NIST may request that the successful applicant(s) modify objectives or work plans and provide supplemental information required by the agency prior to award</a:t>
            </a:r>
            <a:r>
              <a:rPr lang="en-US" sz="1300" i="1" u="sng" dirty="0">
                <a:latin typeface="Arial Narrow" pitchFamily="34" charset="0"/>
              </a:rPr>
              <a:t>.</a:t>
            </a:r>
            <a:r>
              <a:rPr lang="en-US" sz="1300" i="1" dirty="0">
                <a:latin typeface="Arial Narrow" pitchFamily="34" charset="0"/>
              </a:rPr>
              <a:t> </a:t>
            </a:r>
            <a:endParaRPr lang="en-US" sz="1300" i="1" dirty="0" smtClean="0">
              <a:latin typeface="Arial Narrow" pitchFamily="34" charset="0"/>
            </a:endParaRPr>
          </a:p>
          <a:p>
            <a:r>
              <a:rPr lang="en-US" sz="1300" i="1" dirty="0" smtClean="0">
                <a:latin typeface="Arial Narrow" pitchFamily="34" charset="0"/>
              </a:rPr>
              <a:t>NIST </a:t>
            </a:r>
            <a:r>
              <a:rPr lang="en-US" sz="1300" i="1" dirty="0">
                <a:latin typeface="Arial Narrow" pitchFamily="34" charset="0"/>
              </a:rPr>
              <a:t>also reserves the right to reject an application where information is uncovered that raises a reasonable doubt as to the responsibility of the applicant. </a:t>
            </a:r>
            <a:endParaRPr lang="en-US" sz="1300" i="1" dirty="0" smtClean="0">
              <a:latin typeface="Arial Narrow" pitchFamily="34" charset="0"/>
            </a:endParaRPr>
          </a:p>
          <a:p>
            <a:r>
              <a:rPr lang="en-US" sz="1300" i="1" dirty="0" smtClean="0">
                <a:latin typeface="Arial Narrow" pitchFamily="34" charset="0"/>
              </a:rPr>
              <a:t>NIST </a:t>
            </a:r>
            <a:r>
              <a:rPr lang="en-US" sz="1300" i="1" dirty="0">
                <a:latin typeface="Arial Narrow" pitchFamily="34" charset="0"/>
              </a:rPr>
              <a:t>may select part, some, all, or none of the applications. </a:t>
            </a:r>
            <a:endParaRPr lang="en-US" sz="1300" i="1" dirty="0" smtClean="0">
              <a:latin typeface="Arial Narrow" pitchFamily="34" charset="0"/>
            </a:endParaRPr>
          </a:p>
          <a:p>
            <a:r>
              <a:rPr lang="en-US" sz="1300" i="1" dirty="0" smtClean="0">
                <a:latin typeface="Arial Narrow" pitchFamily="34" charset="0"/>
              </a:rPr>
              <a:t>The </a:t>
            </a:r>
            <a:r>
              <a:rPr lang="en-US" sz="1300" i="1" dirty="0">
                <a:latin typeface="Arial Narrow" pitchFamily="34" charset="0"/>
              </a:rPr>
              <a:t>final approval of selected applications and issuance of awards will be by the NIST Grants Officer. </a:t>
            </a:r>
            <a:endParaRPr lang="en-US" sz="1300" i="1" dirty="0" smtClean="0">
              <a:latin typeface="Arial Narrow" pitchFamily="34" charset="0"/>
            </a:endParaRPr>
          </a:p>
          <a:p>
            <a:r>
              <a:rPr lang="en-US" sz="1300" i="1" dirty="0" smtClean="0">
                <a:latin typeface="Arial Narrow" pitchFamily="34" charset="0"/>
              </a:rPr>
              <a:t>The </a:t>
            </a:r>
            <a:r>
              <a:rPr lang="en-US" sz="1300" i="1" dirty="0">
                <a:latin typeface="Arial Narrow" pitchFamily="34" charset="0"/>
              </a:rPr>
              <a:t>award decisions of the NIST Grants Officer are final. </a:t>
            </a:r>
          </a:p>
          <a:p>
            <a:pPr marL="1377950" lvl="3" indent="-239713">
              <a:spcBef>
                <a:spcPts val="600"/>
              </a:spcBef>
              <a:defRPr/>
            </a:pPr>
            <a:endParaRPr lang="en-US" sz="1300" b="1" i="1" dirty="0" smtClean="0">
              <a:latin typeface="Arial Narrow" pitchFamily="34" charset="0"/>
            </a:endParaRPr>
          </a:p>
        </p:txBody>
      </p:sp>
      <p:sp>
        <p:nvSpPr>
          <p:cNvPr id="276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5256C87-045E-4F88-9A0A-8757FE24E32F}" type="slidenum">
              <a:rPr lang="en-US" sz="1800" smtClean="0"/>
              <a:pPr/>
              <a:t>20</a:t>
            </a:fld>
            <a:endParaRPr lang="en-US" sz="1800" dirty="0" smtClean="0"/>
          </a:p>
        </p:txBody>
      </p:sp>
    </p:spTree>
    <p:extLst>
      <p:ext uri="{BB962C8B-B14F-4D97-AF65-F5344CB8AC3E}">
        <p14:creationId xmlns:p14="http://schemas.microsoft.com/office/powerpoint/2010/main" val="3415380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85800"/>
            <a:ext cx="6477000" cy="533400"/>
          </a:xfrm>
        </p:spPr>
        <p:txBody>
          <a:bodyPr>
            <a:normAutofit/>
          </a:bodyPr>
          <a:lstStyle/>
          <a:p>
            <a:r>
              <a:rPr lang="en-US" sz="2400" b="1" u="sng" dirty="0" smtClean="0">
                <a:effectLst/>
                <a:latin typeface="Arial Narrow" pitchFamily="34" charset="0"/>
              </a:rPr>
              <a:t>Award Administration Information (1)</a:t>
            </a:r>
          </a:p>
        </p:txBody>
      </p:sp>
      <p:sp>
        <p:nvSpPr>
          <p:cNvPr id="28675" name="Content Placeholder 2"/>
          <p:cNvSpPr>
            <a:spLocks noGrp="1"/>
          </p:cNvSpPr>
          <p:nvPr>
            <p:ph idx="1"/>
          </p:nvPr>
        </p:nvSpPr>
        <p:spPr>
          <a:xfrm>
            <a:off x="685799" y="1447800"/>
            <a:ext cx="7680961" cy="4899734"/>
          </a:xfrm>
        </p:spPr>
        <p:txBody>
          <a:bodyPr wrap="square">
            <a:normAutofit/>
          </a:bodyPr>
          <a:lstStyle/>
          <a:p>
            <a:pPr>
              <a:lnSpc>
                <a:spcPct val="100000"/>
              </a:lnSpc>
              <a:spcBef>
                <a:spcPts val="600"/>
              </a:spcBef>
            </a:pPr>
            <a:r>
              <a:rPr lang="en-US" sz="1400" b="1" dirty="0" smtClean="0">
                <a:effectLst/>
                <a:latin typeface="Arial Narrow" pitchFamily="34" charset="0"/>
              </a:rPr>
              <a:t>Anticipated Announcement and Award date   </a:t>
            </a:r>
          </a:p>
          <a:p>
            <a:pPr lvl="1">
              <a:lnSpc>
                <a:spcPct val="100000"/>
              </a:lnSpc>
              <a:spcBef>
                <a:spcPts val="600"/>
              </a:spcBef>
            </a:pPr>
            <a:r>
              <a:rPr lang="en-US" sz="1400" dirty="0">
                <a:latin typeface="Arial Narrow" pitchFamily="34" charset="0"/>
              </a:rPr>
              <a:t>Review, selection, and award processing is expected to be completed </a:t>
            </a:r>
            <a:r>
              <a:rPr lang="en-US" sz="1400" dirty="0" smtClean="0">
                <a:latin typeface="Arial Narrow" pitchFamily="34" charset="0"/>
              </a:rPr>
              <a:t>in March 2014. </a:t>
            </a:r>
          </a:p>
          <a:p>
            <a:pPr lvl="1">
              <a:lnSpc>
                <a:spcPct val="100000"/>
              </a:lnSpc>
              <a:spcBef>
                <a:spcPts val="600"/>
              </a:spcBef>
            </a:pPr>
            <a:r>
              <a:rPr lang="en-US" sz="1400" dirty="0" smtClean="0">
                <a:latin typeface="Arial Narrow" pitchFamily="34" charset="0"/>
              </a:rPr>
              <a:t>The </a:t>
            </a:r>
            <a:r>
              <a:rPr lang="en-US" sz="1400" dirty="0">
                <a:latin typeface="Arial Narrow" pitchFamily="34" charset="0"/>
              </a:rPr>
              <a:t>earliest anticipated start date for awards made under this FFO is expected to </a:t>
            </a:r>
            <a:r>
              <a:rPr lang="en-US" sz="1400" dirty="0" smtClean="0">
                <a:latin typeface="Arial Narrow" pitchFamily="34" charset="0"/>
              </a:rPr>
              <a:t>be March 2014.</a:t>
            </a:r>
          </a:p>
          <a:p>
            <a:pPr>
              <a:spcBef>
                <a:spcPts val="600"/>
              </a:spcBef>
            </a:pPr>
            <a:r>
              <a:rPr lang="en-US" sz="1400" b="1" dirty="0" smtClean="0">
                <a:effectLst/>
                <a:latin typeface="Arial Narrow" pitchFamily="34" charset="0"/>
              </a:rPr>
              <a:t>Award Notices</a:t>
            </a:r>
          </a:p>
          <a:p>
            <a:pPr lvl="1">
              <a:spcBef>
                <a:spcPts val="600"/>
              </a:spcBef>
            </a:pPr>
            <a:r>
              <a:rPr lang="en-US" sz="1400" dirty="0">
                <a:latin typeface="Arial Narrow" pitchFamily="34" charset="0"/>
              </a:rPr>
              <a:t>S</a:t>
            </a:r>
            <a:r>
              <a:rPr lang="en-US" sz="1400" dirty="0" smtClean="0">
                <a:effectLst/>
                <a:latin typeface="Arial Narrow" pitchFamily="34" charset="0"/>
              </a:rPr>
              <a:t>uccessful applicant swill receive a n award from the NIST Grants Officer.</a:t>
            </a:r>
          </a:p>
          <a:p>
            <a:pPr>
              <a:lnSpc>
                <a:spcPct val="100000"/>
              </a:lnSpc>
              <a:spcBef>
                <a:spcPts val="600"/>
              </a:spcBef>
            </a:pPr>
            <a:r>
              <a:rPr lang="en-US" sz="1400" b="1" dirty="0" smtClean="0">
                <a:latin typeface="Arial Narrow" pitchFamily="34" charset="0"/>
              </a:rPr>
              <a:t>Employer/Taxpayer </a:t>
            </a:r>
            <a:r>
              <a:rPr lang="en-US" sz="1400" b="1" dirty="0">
                <a:latin typeface="Arial Narrow" pitchFamily="34" charset="0"/>
              </a:rPr>
              <a:t>Identification Number (EIN/TIN), Dun and Bradstreet Data Universal Numbering System (DUNS), and System for Award Management (SAM</a:t>
            </a:r>
            <a:r>
              <a:rPr lang="en-US" sz="1400" b="1" dirty="0" smtClean="0">
                <a:latin typeface="Arial Narrow" pitchFamily="34" charset="0"/>
              </a:rPr>
              <a:t>).</a:t>
            </a:r>
          </a:p>
          <a:p>
            <a:pPr lvl="1">
              <a:spcBef>
                <a:spcPts val="600"/>
              </a:spcBef>
            </a:pPr>
            <a:r>
              <a:rPr lang="en-US" sz="1400" dirty="0">
                <a:latin typeface="Arial Narrow" pitchFamily="34" charset="0"/>
              </a:rPr>
              <a:t>All applicants for Federal financial assistance are required to obtain a universal identifier in the form of DUNS number and maintain a current registration in the Federal government’s primary registrant database, </a:t>
            </a:r>
            <a:r>
              <a:rPr lang="en-US" sz="1400" dirty="0" smtClean="0">
                <a:latin typeface="Arial Narrow" pitchFamily="34" charset="0"/>
              </a:rPr>
              <a:t>SAM</a:t>
            </a:r>
            <a:r>
              <a:rPr lang="en-US" sz="1400" dirty="0">
                <a:latin typeface="Arial Narrow" pitchFamily="34" charset="0"/>
              </a:rPr>
              <a:t> </a:t>
            </a:r>
            <a:r>
              <a:rPr lang="en-US" sz="1400" dirty="0" smtClean="0">
                <a:latin typeface="Arial Narrow" pitchFamily="34" charset="0"/>
              </a:rPr>
              <a:t>(</a:t>
            </a:r>
            <a:r>
              <a:rPr lang="en-US" sz="1400" u="sng" dirty="0">
                <a:latin typeface="Arial Narrow" pitchFamily="34" charset="0"/>
                <a:hlinkClick r:id="rId2"/>
              </a:rPr>
              <a:t>https://www.sam.gov</a:t>
            </a:r>
            <a:r>
              <a:rPr lang="en-US" sz="1400" u="sng" dirty="0" smtClean="0">
                <a:latin typeface="Arial Narrow" pitchFamily="34" charset="0"/>
                <a:hlinkClick r:id="rId2"/>
              </a:rPr>
              <a:t>/</a:t>
            </a:r>
            <a:r>
              <a:rPr lang="en-US" sz="1400" u="sng" dirty="0" smtClean="0">
                <a:latin typeface="Arial Narrow" pitchFamily="34" charset="0"/>
              </a:rPr>
              <a:t>).</a:t>
            </a:r>
            <a:endParaRPr lang="en-US" sz="1400" dirty="0" smtClean="0">
              <a:latin typeface="Arial Narrow" pitchFamily="34" charset="0"/>
            </a:endParaRPr>
          </a:p>
          <a:p>
            <a:pPr>
              <a:lnSpc>
                <a:spcPct val="100000"/>
              </a:lnSpc>
              <a:spcBef>
                <a:spcPts val="600"/>
              </a:spcBef>
            </a:pPr>
            <a:r>
              <a:rPr lang="en-US" sz="1400" b="1" dirty="0" smtClean="0">
                <a:effectLst/>
                <a:latin typeface="Arial Narrow" pitchFamily="34" charset="0"/>
              </a:rPr>
              <a:t>Funding Availability and Limitation of Liability </a:t>
            </a:r>
          </a:p>
          <a:p>
            <a:pPr lvl="1">
              <a:spcBef>
                <a:spcPts val="600"/>
              </a:spcBef>
            </a:pPr>
            <a:r>
              <a:rPr lang="en-US" sz="1400" dirty="0">
                <a:latin typeface="Arial Narrow" pitchFamily="34" charset="0"/>
              </a:rPr>
              <a:t>Funding for the program listed in </a:t>
            </a:r>
            <a:r>
              <a:rPr lang="en-US" sz="1400" dirty="0" smtClean="0">
                <a:latin typeface="Arial Narrow" pitchFamily="34" charset="0"/>
              </a:rPr>
              <a:t>this FFO </a:t>
            </a:r>
            <a:r>
              <a:rPr lang="en-US" sz="1400" dirty="0">
                <a:latin typeface="Arial Narrow" pitchFamily="34" charset="0"/>
              </a:rPr>
              <a:t>is contingent upon the availability of </a:t>
            </a:r>
            <a:r>
              <a:rPr lang="en-US" sz="1400" dirty="0" smtClean="0">
                <a:latin typeface="Arial Narrow" pitchFamily="34" charset="0"/>
              </a:rPr>
              <a:t>appropriations.</a:t>
            </a:r>
          </a:p>
          <a:p>
            <a:pPr lvl="1">
              <a:spcBef>
                <a:spcPts val="600"/>
              </a:spcBef>
            </a:pPr>
            <a:r>
              <a:rPr lang="en-US" sz="1400" dirty="0" smtClean="0">
                <a:latin typeface="Arial Narrow" pitchFamily="34" charset="0"/>
              </a:rPr>
              <a:t>In </a:t>
            </a:r>
            <a:r>
              <a:rPr lang="en-US" sz="1400" dirty="0">
                <a:latin typeface="Arial Narrow" pitchFamily="34" charset="0"/>
              </a:rPr>
              <a:t>no event will NIST or </a:t>
            </a:r>
            <a:r>
              <a:rPr lang="en-US" sz="1400" dirty="0" err="1">
                <a:latin typeface="Arial Narrow" pitchFamily="34" charset="0"/>
              </a:rPr>
              <a:t>DoC</a:t>
            </a:r>
            <a:r>
              <a:rPr lang="en-US" sz="1400" dirty="0">
                <a:latin typeface="Arial Narrow" pitchFamily="34" charset="0"/>
              </a:rPr>
              <a:t> be responsible for application preparation costs if this program fails to receive funding or is cancelled because of agency priorities.  </a:t>
            </a:r>
            <a:endParaRPr lang="en-US" sz="1400" dirty="0" smtClean="0">
              <a:latin typeface="Arial Narrow" pitchFamily="34" charset="0"/>
            </a:endParaRPr>
          </a:p>
          <a:p>
            <a:pPr lvl="1">
              <a:spcBef>
                <a:spcPts val="600"/>
              </a:spcBef>
            </a:pPr>
            <a:r>
              <a:rPr lang="en-US" sz="1400" dirty="0" smtClean="0">
                <a:latin typeface="Arial Narrow" pitchFamily="34" charset="0"/>
              </a:rPr>
              <a:t>Publication </a:t>
            </a:r>
            <a:r>
              <a:rPr lang="en-US" sz="1400" dirty="0">
                <a:latin typeface="Arial Narrow" pitchFamily="34" charset="0"/>
              </a:rPr>
              <a:t>of </a:t>
            </a:r>
            <a:r>
              <a:rPr lang="en-US" sz="1400" dirty="0" smtClean="0">
                <a:latin typeface="Arial Narrow" pitchFamily="34" charset="0"/>
              </a:rPr>
              <a:t>this FFO </a:t>
            </a:r>
            <a:r>
              <a:rPr lang="en-US" sz="1400" dirty="0">
                <a:latin typeface="Arial Narrow" pitchFamily="34" charset="0"/>
              </a:rPr>
              <a:t>does not oblige NIST or </a:t>
            </a:r>
            <a:r>
              <a:rPr lang="en-US" sz="1400" dirty="0" err="1">
                <a:latin typeface="Arial Narrow" pitchFamily="34" charset="0"/>
              </a:rPr>
              <a:t>DoC</a:t>
            </a:r>
            <a:r>
              <a:rPr lang="en-US" sz="1400" dirty="0">
                <a:latin typeface="Arial Narrow" pitchFamily="34" charset="0"/>
              </a:rPr>
              <a:t> to award any specific project or to obligate any available funds.</a:t>
            </a:r>
            <a:endParaRPr lang="en-US" sz="1400" dirty="0" smtClean="0">
              <a:effectLst/>
              <a:latin typeface="Arial Narrow" pitchFamily="34" charset="0"/>
            </a:endParaRPr>
          </a:p>
          <a:p>
            <a:endParaRPr lang="en-US" sz="1400" dirty="0" smtClean="0">
              <a:effectLst/>
              <a:latin typeface="Arial Narrow" pitchFamily="34" charset="0"/>
            </a:endParaRPr>
          </a:p>
        </p:txBody>
      </p:sp>
      <p:sp>
        <p:nvSpPr>
          <p:cNvPr id="286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7DB574DA-5A7F-44D4-B892-765574AF1986}" type="slidenum">
              <a:rPr lang="en-US" sz="1800" smtClean="0"/>
              <a:pPr/>
              <a:t>21</a:t>
            </a:fld>
            <a:endParaRPr lang="en-US" sz="1800" dirty="0" smtClean="0"/>
          </a:p>
        </p:txBody>
      </p:sp>
    </p:spTree>
    <p:extLst>
      <p:ext uri="{BB962C8B-B14F-4D97-AF65-F5344CB8AC3E}">
        <p14:creationId xmlns:p14="http://schemas.microsoft.com/office/powerpoint/2010/main" val="38194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3" y="674484"/>
            <a:ext cx="6882324" cy="657163"/>
          </a:xfrm>
        </p:spPr>
        <p:txBody>
          <a:bodyPr>
            <a:normAutofit/>
          </a:bodyPr>
          <a:lstStyle/>
          <a:p>
            <a:pPr algn="l"/>
            <a:r>
              <a:rPr lang="en-US" sz="2400" b="1" u="sng" dirty="0">
                <a:solidFill>
                  <a:prstClr val="black"/>
                </a:solidFill>
                <a:latin typeface="Arial Narrow" pitchFamily="34" charset="0"/>
              </a:rPr>
              <a:t>Award Administration </a:t>
            </a:r>
            <a:r>
              <a:rPr lang="en-US" sz="2400" b="1" u="sng" dirty="0" smtClean="0">
                <a:solidFill>
                  <a:prstClr val="black"/>
                </a:solidFill>
                <a:latin typeface="Arial Narrow" pitchFamily="34" charset="0"/>
              </a:rPr>
              <a:t>Information (2)</a:t>
            </a:r>
            <a:endParaRPr lang="en-US" sz="4000" b="1" u="sng" dirty="0">
              <a:latin typeface="Arial Narrow" pitchFamily="34" charset="0"/>
            </a:endParaRPr>
          </a:p>
        </p:txBody>
      </p:sp>
      <p:sp>
        <p:nvSpPr>
          <p:cNvPr id="3" name="Subtitle 2"/>
          <p:cNvSpPr>
            <a:spLocks noGrp="1"/>
          </p:cNvSpPr>
          <p:nvPr>
            <p:ph type="subTitle" idx="1"/>
          </p:nvPr>
        </p:nvSpPr>
        <p:spPr>
          <a:xfrm>
            <a:off x="823492" y="1569129"/>
            <a:ext cx="7272943" cy="4760650"/>
          </a:xfrm>
        </p:spPr>
        <p:txBody>
          <a:bodyPr>
            <a:noAutofit/>
          </a:bodyPr>
          <a:lstStyle/>
          <a:p>
            <a:pPr marL="342900" lvl="0" indent="-342900" algn="l">
              <a:spcBef>
                <a:spcPts val="600"/>
              </a:spcBef>
              <a:buFont typeface="Arial"/>
              <a:buChar char="•"/>
            </a:pPr>
            <a:r>
              <a:rPr lang="en-US" sz="1400" b="1" dirty="0">
                <a:solidFill>
                  <a:prstClr val="black"/>
                </a:solidFill>
                <a:latin typeface="Arial Narrow" pitchFamily="34" charset="0"/>
              </a:rPr>
              <a:t>Award </a:t>
            </a:r>
            <a:r>
              <a:rPr lang="en-US" sz="1400" b="1" dirty="0" smtClean="0">
                <a:solidFill>
                  <a:prstClr val="black"/>
                </a:solidFill>
                <a:latin typeface="Arial Narrow" pitchFamily="34" charset="0"/>
              </a:rPr>
              <a:t>Implementation</a:t>
            </a:r>
          </a:p>
          <a:p>
            <a:pPr marL="800100" lvl="1" indent="-342900" algn="l">
              <a:spcBef>
                <a:spcPts val="600"/>
              </a:spcBef>
              <a:buFont typeface="Calibri" pitchFamily="34" charset="0"/>
              <a:buChar char="—"/>
            </a:pPr>
            <a:r>
              <a:rPr lang="en-US" sz="1400" dirty="0">
                <a:solidFill>
                  <a:prstClr val="black"/>
                </a:solidFill>
                <a:latin typeface="Arial Narrow" pitchFamily="34" charset="0"/>
              </a:rPr>
              <a:t>Given the partnership nature of </a:t>
            </a:r>
            <a:r>
              <a:rPr lang="en-US" sz="1400" dirty="0" smtClean="0">
                <a:solidFill>
                  <a:prstClr val="black"/>
                </a:solidFill>
                <a:latin typeface="Arial Narrow" pitchFamily="34" charset="0"/>
              </a:rPr>
              <a:t>the subject pilot projects, </a:t>
            </a:r>
            <a:r>
              <a:rPr lang="en-US" sz="1400" dirty="0">
                <a:solidFill>
                  <a:prstClr val="black"/>
                </a:solidFill>
                <a:latin typeface="Arial Narrow" pitchFamily="34" charset="0"/>
              </a:rPr>
              <a:t>and to clarify and support the project activities and budget, </a:t>
            </a:r>
            <a:r>
              <a:rPr lang="en-US" sz="1400" dirty="0" smtClean="0">
                <a:solidFill>
                  <a:prstClr val="black"/>
                </a:solidFill>
                <a:latin typeface="Arial Narrow" pitchFamily="34" charset="0"/>
              </a:rPr>
              <a:t>NIST </a:t>
            </a:r>
            <a:r>
              <a:rPr lang="en-US" sz="1400" dirty="0">
                <a:solidFill>
                  <a:prstClr val="black"/>
                </a:solidFill>
                <a:latin typeface="Arial Narrow" pitchFamily="34" charset="0"/>
              </a:rPr>
              <a:t>may ask recipients to provide copies of sub-tier agreements, including subawards and contracts over $100,000</a:t>
            </a:r>
            <a:r>
              <a:rPr lang="en-US" sz="1400" dirty="0" smtClean="0">
                <a:solidFill>
                  <a:prstClr val="black"/>
                </a:solidFill>
                <a:latin typeface="Arial Narrow" pitchFamily="34" charset="0"/>
              </a:rPr>
              <a:t>.</a:t>
            </a:r>
          </a:p>
          <a:p>
            <a:pPr lvl="1" algn="l">
              <a:spcBef>
                <a:spcPts val="600"/>
              </a:spcBef>
            </a:pPr>
            <a:endParaRPr lang="en-US" sz="1400" dirty="0" smtClean="0">
              <a:solidFill>
                <a:prstClr val="black"/>
              </a:solidFill>
              <a:latin typeface="Arial Narrow" pitchFamily="34" charset="0"/>
            </a:endParaRPr>
          </a:p>
          <a:p>
            <a:pPr marL="800100" lvl="1" indent="-342900" algn="l">
              <a:spcBef>
                <a:spcPts val="600"/>
              </a:spcBef>
              <a:buFont typeface="Calibri" pitchFamily="34" charset="0"/>
              <a:buChar char="—"/>
            </a:pPr>
            <a:r>
              <a:rPr lang="en-US" sz="1400" dirty="0">
                <a:solidFill>
                  <a:schemeClr val="tx1"/>
                </a:solidFill>
                <a:latin typeface="Arial Narrow" pitchFamily="34" charset="0"/>
              </a:rPr>
              <a:t>In addition, to better understand and implement the national manufacturing extension network and partnership, NIST may ask recipients to provide an Operating Plan and Budget showing manufacturing extension service activity and costs in which the </a:t>
            </a:r>
            <a:r>
              <a:rPr lang="en-US" sz="1400" dirty="0" smtClean="0">
                <a:solidFill>
                  <a:schemeClr val="tx1"/>
                </a:solidFill>
                <a:latin typeface="Arial Narrow" pitchFamily="34" charset="0"/>
              </a:rPr>
              <a:t>awardee </a:t>
            </a:r>
            <a:r>
              <a:rPr lang="en-US" sz="1400" dirty="0">
                <a:solidFill>
                  <a:schemeClr val="tx1"/>
                </a:solidFill>
                <a:latin typeface="Arial Narrow" pitchFamily="34" charset="0"/>
              </a:rPr>
              <a:t>is engaged outside </a:t>
            </a:r>
            <a:r>
              <a:rPr lang="en-US" sz="1400" dirty="0" smtClean="0">
                <a:solidFill>
                  <a:schemeClr val="tx1"/>
                </a:solidFill>
                <a:latin typeface="Arial Narrow" pitchFamily="34" charset="0"/>
              </a:rPr>
              <a:t>this award.</a:t>
            </a:r>
          </a:p>
          <a:p>
            <a:pPr lvl="1" algn="l">
              <a:spcBef>
                <a:spcPts val="600"/>
              </a:spcBef>
            </a:pPr>
            <a:endParaRPr lang="en-US" sz="1400" dirty="0" smtClean="0">
              <a:solidFill>
                <a:schemeClr val="tx1"/>
              </a:solidFill>
              <a:latin typeface="Arial Narrow" pitchFamily="34" charset="0"/>
            </a:endParaRPr>
          </a:p>
          <a:p>
            <a:pPr marL="800100" lvl="1" indent="-342900" algn="l">
              <a:spcBef>
                <a:spcPts val="600"/>
              </a:spcBef>
              <a:buFont typeface="Calibri" pitchFamily="34" charset="0"/>
              <a:buChar char="—"/>
            </a:pPr>
            <a:r>
              <a:rPr lang="en-US" sz="1400" dirty="0">
                <a:solidFill>
                  <a:schemeClr val="tx1"/>
                </a:solidFill>
                <a:latin typeface="Arial Narrow" pitchFamily="34" charset="0"/>
              </a:rPr>
              <a:t>NIST may request recipients to provide their proposed sub-recipient performance monitoring plans.</a:t>
            </a: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schemeClr val="tx1"/>
                </a:solidFill>
                <a:latin typeface="Arial Narrow Bold" pitchFamily="34" charset="0"/>
              </a:rPr>
              <a:pPr/>
              <a:t>22</a:t>
            </a:fld>
            <a:endParaRPr lang="en-US" sz="1800" b="1" dirty="0">
              <a:solidFill>
                <a:schemeClr val="tx1"/>
              </a:solidFill>
              <a:latin typeface="Arial Narrow Bold" pitchFamily="34" charset="0"/>
            </a:endParaRPr>
          </a:p>
        </p:txBody>
      </p:sp>
    </p:spTree>
    <p:extLst>
      <p:ext uri="{BB962C8B-B14F-4D97-AF65-F5344CB8AC3E}">
        <p14:creationId xmlns:p14="http://schemas.microsoft.com/office/powerpoint/2010/main" val="3630366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u="sng" dirty="0" smtClean="0">
                <a:effectLst/>
                <a:latin typeface="Arial Narrow" pitchFamily="34" charset="0"/>
              </a:rPr>
              <a:t>Reporting &amp; Audit Requirements (1)</a:t>
            </a:r>
          </a:p>
        </p:txBody>
      </p:sp>
      <p:sp>
        <p:nvSpPr>
          <p:cNvPr id="3" name="Content Placeholder 2"/>
          <p:cNvSpPr>
            <a:spLocks noGrp="1"/>
          </p:cNvSpPr>
          <p:nvPr>
            <p:ph idx="1"/>
          </p:nvPr>
        </p:nvSpPr>
        <p:spPr>
          <a:xfrm>
            <a:off x="832104" y="1317297"/>
            <a:ext cx="7104533" cy="4914827"/>
          </a:xfrm>
        </p:spPr>
        <p:txBody>
          <a:bodyPr wrap="square">
            <a:noAutofit/>
          </a:bodyPr>
          <a:lstStyle/>
          <a:p>
            <a:pPr>
              <a:defRPr/>
            </a:pPr>
            <a:r>
              <a:rPr lang="en-US" sz="1400" b="1" dirty="0" smtClean="0">
                <a:latin typeface="Arial Narrow" pitchFamily="34" charset="0"/>
              </a:rPr>
              <a:t>Reporting Requirements.  </a:t>
            </a:r>
            <a:r>
              <a:rPr lang="en-US" sz="1400" dirty="0" smtClean="0">
                <a:latin typeface="Arial Narrow" pitchFamily="34" charset="0"/>
              </a:rPr>
              <a:t>In </a:t>
            </a:r>
            <a:r>
              <a:rPr lang="en-US" sz="1400" dirty="0">
                <a:latin typeface="Arial Narrow" pitchFamily="34" charset="0"/>
              </a:rPr>
              <a:t>lieu of the reporting requirements described in sections A.01 Financial Reports and B.01 Performance (Technical) Reports of the </a:t>
            </a:r>
            <a:r>
              <a:rPr lang="en-US" sz="1400" dirty="0" err="1">
                <a:latin typeface="Arial Narrow" pitchFamily="34" charset="0"/>
              </a:rPr>
              <a:t>DoC</a:t>
            </a:r>
            <a:r>
              <a:rPr lang="en-US" sz="1400" dirty="0">
                <a:latin typeface="Arial Narrow" pitchFamily="34" charset="0"/>
              </a:rPr>
              <a:t> Financial Assistance Standard Terms and Conditions dated January 2013 (http://www.osec.doc.gov/oam/grants_management/policy/documents/DOC_Standard_Terms_and_Conditions_01_10_2013.pdf)  the following reporting requirements shall apply</a:t>
            </a:r>
            <a:r>
              <a:rPr lang="en-US" sz="1400" dirty="0" smtClean="0">
                <a:latin typeface="Arial Narrow" pitchFamily="34" charset="0"/>
              </a:rPr>
              <a:t>:</a:t>
            </a:r>
          </a:p>
          <a:p>
            <a:pPr marL="0" indent="0">
              <a:buNone/>
              <a:defRPr/>
            </a:pPr>
            <a:endParaRPr lang="en-US" sz="1400" dirty="0">
              <a:latin typeface="Arial Narrow" pitchFamily="34" charset="0"/>
            </a:endParaRPr>
          </a:p>
          <a:p>
            <a:pPr lvl="1"/>
            <a:r>
              <a:rPr lang="en-US" sz="1400" b="1" dirty="0">
                <a:latin typeface="Arial Narrow" pitchFamily="34" charset="0"/>
              </a:rPr>
              <a:t>Financial Reports.  </a:t>
            </a:r>
            <a:r>
              <a:rPr lang="en-US" sz="1400" dirty="0">
                <a:latin typeface="Arial Narrow" pitchFamily="34" charset="0"/>
              </a:rPr>
              <a:t>Each award recipient will be required to submit an SF-425, Federal Financial Report in triplicate (an original and two (2) copies), on a quarterly basis for the periods ending March 31, June 30, September 30, and December 31 of each year. </a:t>
            </a:r>
            <a:endParaRPr lang="en-US" sz="1400" dirty="0" smtClean="0">
              <a:latin typeface="Arial Narrow" pitchFamily="34" charset="0"/>
            </a:endParaRPr>
          </a:p>
          <a:p>
            <a:pPr lvl="1"/>
            <a:endParaRPr lang="en-US" sz="1400" b="1" dirty="0">
              <a:effectLst/>
              <a:latin typeface="Arial Narrow" pitchFamily="34" charset="0"/>
            </a:endParaRPr>
          </a:p>
          <a:p>
            <a:pPr lvl="1"/>
            <a:r>
              <a:rPr lang="en-US" sz="1400" b="1" dirty="0" smtClean="0">
                <a:effectLst/>
                <a:latin typeface="Arial Narrow" pitchFamily="34" charset="0"/>
              </a:rPr>
              <a:t>Performance (Technical ) Reports.  </a:t>
            </a: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4ACF6C4-B950-4D4C-B779-70071EED9794}" type="slidenum">
              <a:rPr lang="en-US" sz="1800" smtClean="0"/>
              <a:pPr/>
              <a:t>23</a:t>
            </a:fld>
            <a:endParaRPr lang="en-US" sz="1800" dirty="0" smtClean="0"/>
          </a:p>
        </p:txBody>
      </p:sp>
    </p:spTree>
    <p:extLst>
      <p:ext uri="{BB962C8B-B14F-4D97-AF65-F5344CB8AC3E}">
        <p14:creationId xmlns:p14="http://schemas.microsoft.com/office/powerpoint/2010/main" val="3456387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12064"/>
            <a:ext cx="7467600" cy="533400"/>
          </a:xfrm>
        </p:spPr>
        <p:txBody>
          <a:bodyPr/>
          <a:lstStyle/>
          <a:p>
            <a:r>
              <a:rPr lang="en-US" sz="2400" b="1" u="sng" dirty="0" smtClean="0">
                <a:effectLst/>
                <a:latin typeface="Arial Narrow" pitchFamily="34" charset="0"/>
              </a:rPr>
              <a:t>Reporting </a:t>
            </a:r>
            <a:r>
              <a:rPr lang="en-US" sz="2400" b="1" u="sng" dirty="0" smtClean="0">
                <a:latin typeface="Arial Narrow" pitchFamily="34" charset="0"/>
              </a:rPr>
              <a:t>&amp; </a:t>
            </a:r>
            <a:r>
              <a:rPr lang="en-US" sz="2400" b="1" u="sng" dirty="0" smtClean="0">
                <a:effectLst/>
                <a:latin typeface="Arial Narrow" pitchFamily="34" charset="0"/>
              </a:rPr>
              <a:t>Audit Requirements (2)</a:t>
            </a:r>
          </a:p>
        </p:txBody>
      </p:sp>
      <p:sp>
        <p:nvSpPr>
          <p:cNvPr id="3" name="Content Placeholder 2"/>
          <p:cNvSpPr>
            <a:spLocks noGrp="1"/>
          </p:cNvSpPr>
          <p:nvPr>
            <p:ph idx="1"/>
          </p:nvPr>
        </p:nvSpPr>
        <p:spPr>
          <a:xfrm>
            <a:off x="832104" y="1045463"/>
            <a:ext cx="7321296" cy="5275437"/>
          </a:xfrm>
        </p:spPr>
        <p:txBody>
          <a:bodyPr wrap="square">
            <a:noAutofit/>
          </a:bodyPr>
          <a:lstStyle/>
          <a:p>
            <a:pPr>
              <a:defRPr/>
            </a:pPr>
            <a:r>
              <a:rPr lang="en-US" sz="1400" b="1" dirty="0" smtClean="0">
                <a:latin typeface="Arial Narrow" pitchFamily="34" charset="0"/>
              </a:rPr>
              <a:t>Audit Requirements</a:t>
            </a:r>
            <a:r>
              <a:rPr lang="en-US" sz="1400" dirty="0" smtClean="0">
                <a:latin typeface="Arial Narrow" pitchFamily="34" charset="0"/>
              </a:rPr>
              <a:t>. </a:t>
            </a:r>
          </a:p>
          <a:p>
            <a:pPr lvl="1">
              <a:defRPr/>
            </a:pPr>
            <a:r>
              <a:rPr lang="en-US" sz="1400" dirty="0" smtClean="0">
                <a:latin typeface="Arial Narrow" pitchFamily="34" charset="0"/>
              </a:rPr>
              <a:t>OMB </a:t>
            </a:r>
            <a:r>
              <a:rPr lang="en-US" sz="1400" dirty="0">
                <a:latin typeface="Arial Narrow" pitchFamily="34" charset="0"/>
              </a:rPr>
              <a:t>Circular A-133 requires any non-Federal entity (i.e., including non-profit institutions of higher education and other non-profit organizations) that expends Federal awards of $500,000 or more in the recipient’s fiscal year to conduct a single or program-specific audit in accordance with the requirements set out in the Circular.  </a:t>
            </a:r>
          </a:p>
          <a:p>
            <a:pPr marL="0" indent="0">
              <a:buNone/>
              <a:defRPr/>
            </a:pPr>
            <a:endParaRPr lang="en-US" sz="1400" dirty="0" smtClean="0">
              <a:latin typeface="Arial Narrow" pitchFamily="34" charset="0"/>
            </a:endParaRPr>
          </a:p>
          <a:p>
            <a:pPr>
              <a:defRPr/>
            </a:pPr>
            <a:r>
              <a:rPr lang="en-US" sz="1400" b="1" dirty="0" smtClean="0">
                <a:latin typeface="Arial Narrow" pitchFamily="34" charset="0"/>
              </a:rPr>
              <a:t>Federal </a:t>
            </a:r>
            <a:r>
              <a:rPr lang="en-US" sz="1400" b="1" dirty="0">
                <a:latin typeface="Arial Narrow" pitchFamily="34" charset="0"/>
              </a:rPr>
              <a:t>Funding Accountability and Transparency Act of 2006.  </a:t>
            </a:r>
            <a:r>
              <a:rPr lang="en-US" sz="1400" dirty="0">
                <a:latin typeface="Arial Narrow" pitchFamily="34" charset="0"/>
              </a:rPr>
              <a:t>In accordance with 2 C.F.R. Part 170, </a:t>
            </a:r>
            <a:r>
              <a:rPr lang="en-US" sz="1400" b="1" i="1" u="sng" dirty="0">
                <a:latin typeface="Arial Narrow" pitchFamily="34" charset="0"/>
              </a:rPr>
              <a:t>all recipients of a Federal award made on or after October 1, 2010, are required to comply with reporting requirements under the Federal Funding Accountability and Transparency Act of 2006</a:t>
            </a:r>
            <a:r>
              <a:rPr lang="en-US" sz="1400" b="1" u="sng" dirty="0">
                <a:latin typeface="Arial Narrow" pitchFamily="34" charset="0"/>
              </a:rPr>
              <a:t> (</a:t>
            </a:r>
            <a:r>
              <a:rPr lang="en-US" sz="1400" dirty="0">
                <a:latin typeface="Arial Narrow" pitchFamily="34" charset="0"/>
              </a:rPr>
              <a:t>Pub. L. No. 109-282).  </a:t>
            </a:r>
            <a:r>
              <a:rPr lang="en-US" sz="1400" b="1" i="1" u="sng" dirty="0">
                <a:latin typeface="Arial Narrow" pitchFamily="34" charset="0"/>
              </a:rPr>
              <a:t>In general, all recipients are responsible for reporting sub-awards of $25,000 or more.  In addition, recipients that meet certain criteria are responsible for reporting executive compensation</a:t>
            </a:r>
            <a:r>
              <a:rPr lang="en-US" sz="1400" dirty="0">
                <a:latin typeface="Arial Narrow" pitchFamily="34" charset="0"/>
              </a:rPr>
              <a:t>.  Applicants must ensure they have the necessary processes and systems in place to comply with the reporting requirements should they receive </a:t>
            </a:r>
            <a:r>
              <a:rPr lang="en-US" sz="1400" dirty="0" smtClean="0">
                <a:latin typeface="Arial Narrow" pitchFamily="34" charset="0"/>
              </a:rPr>
              <a:t>funding.</a:t>
            </a:r>
          </a:p>
          <a:p>
            <a:pPr>
              <a:defRPr/>
            </a:pPr>
            <a:endParaRPr lang="en-US" sz="1400" dirty="0" smtClean="0">
              <a:latin typeface="Arial Narrow" pitchFamily="34" charset="0"/>
            </a:endParaRPr>
          </a:p>
          <a:p>
            <a:pPr>
              <a:defRPr/>
            </a:pPr>
            <a:r>
              <a:rPr lang="en-US" sz="1400" b="1" dirty="0" smtClean="0">
                <a:latin typeface="Arial Narrow" pitchFamily="34" charset="0"/>
              </a:rPr>
              <a:t>Post </a:t>
            </a:r>
            <a:r>
              <a:rPr lang="en-US" sz="1400" b="1" dirty="0">
                <a:latin typeface="Arial Narrow" pitchFamily="34" charset="0"/>
              </a:rPr>
              <a:t>Client Project Follow-Up. </a:t>
            </a:r>
            <a:r>
              <a:rPr lang="en-US" sz="1400" dirty="0">
                <a:latin typeface="Arial Narrow" pitchFamily="34" charset="0"/>
              </a:rPr>
              <a:t>The recipient will be required to provide client and project data in the specified format to the organization identified by NIST/MEP in order for post-project follow-up data to be obtained (OMB Control Number 0693-0021). </a:t>
            </a:r>
            <a:endParaRPr lang="en-US" sz="1400" dirty="0" smtClean="0">
              <a:effectLst/>
              <a:latin typeface="Arial Narrow" pitchFamily="34" charset="0"/>
            </a:endParaRP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4ACF6C4-B950-4D4C-B779-70071EED9794}" type="slidenum">
              <a:rPr lang="en-US" sz="1800" smtClean="0"/>
              <a:pPr/>
              <a:t>24</a:t>
            </a:fld>
            <a:endParaRPr lang="en-US" sz="1800" dirty="0" smtClean="0"/>
          </a:p>
        </p:txBody>
      </p:sp>
    </p:spTree>
    <p:extLst>
      <p:ext uri="{BB962C8B-B14F-4D97-AF65-F5344CB8AC3E}">
        <p14:creationId xmlns:p14="http://schemas.microsoft.com/office/powerpoint/2010/main" val="1302826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a:bodyPr>
          <a:lstStyle/>
          <a:p>
            <a:r>
              <a:rPr lang="en-US" sz="2400" b="1" u="sng" dirty="0" smtClean="0">
                <a:effectLst/>
                <a:latin typeface="Arial Narrow" pitchFamily="34" charset="0"/>
              </a:rPr>
              <a:t>Agency Contacts</a:t>
            </a:r>
          </a:p>
        </p:txBody>
      </p:sp>
      <p:sp>
        <p:nvSpPr>
          <p:cNvPr id="317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2099E70-B99F-4967-AB80-5F8F25FF41E2}" type="slidenum">
              <a:rPr lang="en-US" sz="1800" smtClean="0"/>
              <a:pPr/>
              <a:t>25</a:t>
            </a:fld>
            <a:endParaRPr 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1634203323"/>
              </p:ext>
            </p:extLst>
          </p:nvPr>
        </p:nvGraphicFramePr>
        <p:xfrm>
          <a:off x="1961039" y="2019141"/>
          <a:ext cx="5553710" cy="368808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Subject Area</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Point of Contact</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100" dirty="0">
                          <a:effectLst/>
                          <a:latin typeface="Arial"/>
                          <a:ea typeface="Times New Roman"/>
                          <a:cs typeface="Times New Roman"/>
                        </a:rPr>
                        <a:t>Administrative, budget, cost-sharing, eligibility questions, and other programmatic questions.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Diane Henderson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Manufacturing Extension Partnership</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301-975-5105</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301-963-6556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2"/>
                        </a:rPr>
                        <a:t>diane.henderson@nist.gov</a:t>
                      </a:r>
                      <a:r>
                        <a:rPr lang="en-US" sz="11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Grants.gov - </a:t>
                      </a:r>
                      <a:r>
                        <a:rPr lang="en-US" sz="1100" dirty="0" smtClean="0">
                          <a:effectLst/>
                          <a:latin typeface="Arial"/>
                          <a:ea typeface="Times New Roman"/>
                          <a:cs typeface="Times New Roman"/>
                        </a:rPr>
                        <a:t>Application Submission</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Christopher Hunton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301–975–5718</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301–840-5976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3"/>
                        </a:rPr>
                        <a:t>christopher.hunton@nist.gov</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 rules and regulations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Arial"/>
                          <a:ea typeface="Times New Roman"/>
                          <a:cs typeface="Times New Roman"/>
                        </a:rPr>
                        <a:t>Calvin</a:t>
                      </a:r>
                      <a:r>
                        <a:rPr lang="en-US" sz="1100" baseline="0" dirty="0" smtClean="0">
                          <a:effectLst/>
                          <a:latin typeface="Arial"/>
                          <a:ea typeface="Times New Roman"/>
                          <a:cs typeface="Times New Roman"/>
                        </a:rPr>
                        <a:t> Mitchell</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a:t>
                      </a:r>
                      <a:r>
                        <a:rPr lang="en-US" sz="1100" dirty="0" smtClean="0">
                          <a:effectLst/>
                          <a:latin typeface="Arial"/>
                          <a:ea typeface="Times New Roman"/>
                          <a:cs typeface="Times New Roman"/>
                        </a:rPr>
                        <a:t>301-975-4585</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a:t>
                      </a:r>
                      <a:r>
                        <a:rPr lang="en-US" sz="1100" dirty="0" smtClean="0">
                          <a:effectLst/>
                          <a:latin typeface="Arial"/>
                          <a:ea typeface="Times New Roman"/>
                          <a:cs typeface="Times New Roman"/>
                        </a:rPr>
                        <a:t>301-840-5976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smtClean="0">
                          <a:solidFill>
                            <a:srgbClr val="0000FF"/>
                          </a:solidFill>
                          <a:effectLst/>
                          <a:latin typeface="Arial"/>
                          <a:ea typeface="Times New Roman"/>
                          <a:cs typeface="Times New Roman"/>
                        </a:rPr>
                        <a:t>calvin.mitchelll@nist.gov</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953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b="1" u="sng"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lstStyle/>
          <a:p>
            <a:pPr>
              <a:defRPr/>
            </a:pPr>
            <a:r>
              <a:rPr lang="en-US" sz="2000" dirty="0" smtClean="0">
                <a:effectLst/>
                <a:latin typeface="Arial Narrow" pitchFamily="34" charset="0"/>
              </a:rPr>
              <a:t>Funding Opportunity Introduction</a:t>
            </a:r>
          </a:p>
          <a:p>
            <a:pPr>
              <a:defRPr/>
            </a:pPr>
            <a:r>
              <a:rPr lang="en-US" sz="2000" dirty="0" smtClean="0">
                <a:latin typeface="Arial Narrow" pitchFamily="34" charset="0"/>
              </a:rPr>
              <a:t>MEP / M-TAC Background Info</a:t>
            </a:r>
            <a:endParaRPr lang="en-US" sz="2000" dirty="0" smtClean="0">
              <a:effectLst/>
              <a:latin typeface="Arial Narrow" pitchFamily="34" charset="0"/>
            </a:endParaRPr>
          </a:p>
          <a:p>
            <a:pPr>
              <a:defRPr/>
            </a:pPr>
            <a:r>
              <a:rPr lang="en-US" sz="2000" dirty="0" smtClean="0">
                <a:effectLst/>
                <a:latin typeface="Arial Narrow" pitchFamily="34" charset="0"/>
              </a:rPr>
              <a:t>Cost Share, Funding and Eligibility</a:t>
            </a:r>
          </a:p>
          <a:p>
            <a:pPr>
              <a:defRPr/>
            </a:pPr>
            <a:r>
              <a:rPr lang="en-US" sz="2000" dirty="0" smtClean="0">
                <a:effectLst/>
                <a:latin typeface="Arial Narrow" pitchFamily="34" charset="0"/>
              </a:rPr>
              <a:t>Application/Proposal Submission</a:t>
            </a:r>
          </a:p>
          <a:p>
            <a:pPr>
              <a:defRPr/>
            </a:pPr>
            <a:r>
              <a:rPr lang="en-US" sz="2000" dirty="0" smtClean="0">
                <a:effectLst/>
                <a:latin typeface="Arial Narrow" pitchFamily="34" charset="0"/>
              </a:rPr>
              <a:t>Application Package Details</a:t>
            </a:r>
          </a:p>
          <a:p>
            <a:pPr>
              <a:defRPr/>
            </a:pPr>
            <a:r>
              <a:rPr lang="en-US" sz="2000" dirty="0" smtClean="0">
                <a:latin typeface="Arial Narrow" pitchFamily="34" charset="0"/>
              </a:rPr>
              <a:t>Evaluation</a:t>
            </a:r>
            <a:r>
              <a:rPr lang="en-US" sz="2000" dirty="0" smtClean="0">
                <a:effectLst/>
                <a:latin typeface="Arial Narrow" pitchFamily="34" charset="0"/>
              </a:rPr>
              <a:t> Criteria</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pPr/>
              <a:t>3</a:t>
            </a:fld>
            <a:endParaRPr lang="en-US" sz="1800" dirty="0" smtClean="0"/>
          </a:p>
        </p:txBody>
      </p:sp>
    </p:spTree>
    <p:extLst>
      <p:ext uri="{BB962C8B-B14F-4D97-AF65-F5344CB8AC3E}">
        <p14:creationId xmlns:p14="http://schemas.microsoft.com/office/powerpoint/2010/main" val="4262952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Autofit/>
          </a:bodyPr>
          <a:lstStyle/>
          <a:p>
            <a:r>
              <a:rPr lang="en-US" sz="2800" b="1" u="sng" dirty="0" smtClean="0">
                <a:effectLst/>
                <a:latin typeface="Arial Narrow" pitchFamily="34" charset="0"/>
              </a:rPr>
              <a:t>Funding Opportunity </a:t>
            </a:r>
            <a:r>
              <a:rPr lang="en-US" sz="2800" b="1" u="sng" dirty="0" smtClean="0">
                <a:latin typeface="Arial Narrow" pitchFamily="34" charset="0"/>
              </a:rPr>
              <a:t>Introduction</a:t>
            </a:r>
            <a:r>
              <a:rPr lang="en-US" sz="2800" b="1" dirty="0" smtClean="0">
                <a:effectLst/>
                <a:latin typeface="Arial Narrow" pitchFamily="34" charset="0"/>
              </a:rPr>
              <a:t/>
            </a:r>
            <a:br>
              <a:rPr lang="en-US" sz="2800" b="1" dirty="0" smtClean="0">
                <a:effectLst/>
                <a:latin typeface="Arial Narrow" pitchFamily="34" charset="0"/>
              </a:rPr>
            </a:br>
            <a:endParaRPr lang="en-US" sz="2800" b="1" dirty="0" smtClean="0">
              <a:effectLst/>
              <a:latin typeface="Arial Narrow" pitchFamily="34" charset="0"/>
            </a:endParaRPr>
          </a:p>
        </p:txBody>
      </p:sp>
      <p:sp>
        <p:nvSpPr>
          <p:cNvPr id="7171" name="Content Placeholder 2"/>
          <p:cNvSpPr>
            <a:spLocks noGrp="1"/>
          </p:cNvSpPr>
          <p:nvPr>
            <p:ph idx="1"/>
          </p:nvPr>
        </p:nvSpPr>
        <p:spPr>
          <a:xfrm>
            <a:off x="707258" y="1447800"/>
            <a:ext cx="7595494" cy="4916424"/>
          </a:xfrm>
        </p:spPr>
        <p:txBody>
          <a:bodyPr wrap="square">
            <a:normAutofit fontScale="92500" lnSpcReduction="10000"/>
          </a:bodyPr>
          <a:lstStyle/>
          <a:p>
            <a:r>
              <a:rPr lang="en-US" sz="1800" b="1" dirty="0" smtClean="0">
                <a:effectLst/>
                <a:latin typeface="Arial Narrow" pitchFamily="34" charset="0"/>
                <a:cs typeface="Calibri" pitchFamily="34" charset="0"/>
              </a:rPr>
              <a:t>Funding Opportunity Title</a:t>
            </a:r>
            <a:r>
              <a:rPr lang="en-US" sz="1800" b="1" dirty="0" smtClean="0">
                <a:latin typeface="Arial Narrow" pitchFamily="34" charset="0"/>
                <a:cs typeface="Calibri" pitchFamily="34" charset="0"/>
              </a:rPr>
              <a:t>:  </a:t>
            </a:r>
            <a:r>
              <a:rPr lang="en-US" sz="1800" dirty="0">
                <a:latin typeface="Arial Narrow" pitchFamily="34" charset="0"/>
              </a:rPr>
              <a:t>Manufacturing Technology Acceleration Center </a:t>
            </a:r>
            <a:r>
              <a:rPr lang="en-US" sz="1800" dirty="0" smtClean="0">
                <a:latin typeface="Arial Narrow" pitchFamily="34" charset="0"/>
              </a:rPr>
              <a:t>(</a:t>
            </a:r>
            <a:r>
              <a:rPr lang="en-US" sz="1800" dirty="0">
                <a:latin typeface="Arial Narrow" pitchFamily="34" charset="0"/>
              </a:rPr>
              <a:t>M-TAC) Pilot Projects</a:t>
            </a:r>
          </a:p>
          <a:p>
            <a:endParaRPr lang="en-US" sz="1800" dirty="0" smtClean="0">
              <a:effectLst/>
              <a:latin typeface="Arial Narrow" pitchFamily="34" charset="0"/>
              <a:cs typeface="Calibri" pitchFamily="34" charset="0"/>
            </a:endParaRPr>
          </a:p>
          <a:p>
            <a:pPr>
              <a:lnSpc>
                <a:spcPct val="100000"/>
              </a:lnSpc>
            </a:pPr>
            <a:r>
              <a:rPr lang="en-US" sz="1800" b="1" dirty="0" smtClean="0">
                <a:effectLst/>
                <a:latin typeface="Arial Narrow" pitchFamily="34" charset="0"/>
                <a:cs typeface="Calibri" pitchFamily="34" charset="0"/>
              </a:rPr>
              <a:t>Funding Opportunity Description:</a:t>
            </a:r>
          </a:p>
          <a:p>
            <a:pPr marL="400050" lvl="1" indent="0">
              <a:buNone/>
            </a:pPr>
            <a:r>
              <a:rPr lang="en-US" sz="1800" dirty="0">
                <a:latin typeface="Arial Narrow" pitchFamily="34" charset="0"/>
              </a:rPr>
              <a:t>NIST invites proposals from eligible applicants to conduct approximately two (2) pilot projects that will inform future NIST investment leading to the development </a:t>
            </a:r>
            <a:r>
              <a:rPr lang="en-US" sz="1800" dirty="0" smtClean="0">
                <a:latin typeface="Arial Narrow" pitchFamily="34" charset="0"/>
              </a:rPr>
              <a:t>of Manufacturing </a:t>
            </a:r>
            <a:r>
              <a:rPr lang="en-US" sz="1800" dirty="0">
                <a:latin typeface="Arial Narrow" pitchFamily="34" charset="0"/>
              </a:rPr>
              <a:t>Technology Acceleration Centers (M-TACs).  </a:t>
            </a:r>
            <a:endParaRPr lang="en-US" sz="1800" dirty="0" smtClean="0">
              <a:latin typeface="Arial Narrow" pitchFamily="34" charset="0"/>
            </a:endParaRPr>
          </a:p>
          <a:p>
            <a:pPr marL="400050" lvl="1" indent="0">
              <a:buNone/>
            </a:pPr>
            <a:endParaRPr lang="en-US" sz="1800" dirty="0">
              <a:latin typeface="Arial Narrow" pitchFamily="34" charset="0"/>
            </a:endParaRPr>
          </a:p>
          <a:p>
            <a:pPr marL="400050" lvl="1" indent="0">
              <a:buNone/>
            </a:pPr>
            <a:r>
              <a:rPr lang="en-US" sz="1800" dirty="0" smtClean="0">
                <a:latin typeface="Arial Narrow" pitchFamily="34" charset="0"/>
              </a:rPr>
              <a:t>The </a:t>
            </a:r>
            <a:r>
              <a:rPr lang="en-US" sz="1800" dirty="0">
                <a:latin typeface="Arial Narrow" pitchFamily="34" charset="0"/>
              </a:rPr>
              <a:t>emphasis of these pilots will be to demonstrate the conduct of technology transition and commercialization activities with small and mid-sized U.S. manufacturers to foster their readiness to adopt and/or adapt advanced technologies into their manufacturing processes and products.  </a:t>
            </a:r>
            <a:endParaRPr lang="en-US" sz="1800" dirty="0" smtClean="0">
              <a:latin typeface="Arial Narrow" pitchFamily="34" charset="0"/>
            </a:endParaRPr>
          </a:p>
          <a:p>
            <a:pPr marL="400050" lvl="1" indent="0">
              <a:buNone/>
            </a:pPr>
            <a:endParaRPr lang="en-US" sz="1800" dirty="0">
              <a:latin typeface="Arial Narrow" pitchFamily="34" charset="0"/>
            </a:endParaRPr>
          </a:p>
          <a:p>
            <a:pPr marL="400050" lvl="1" indent="0">
              <a:buNone/>
            </a:pPr>
            <a:r>
              <a:rPr lang="en-US" sz="1800" dirty="0" smtClean="0">
                <a:latin typeface="Arial Narrow" pitchFamily="34" charset="0"/>
              </a:rPr>
              <a:t>The </a:t>
            </a:r>
            <a:r>
              <a:rPr lang="en-US" sz="1800" dirty="0">
                <a:latin typeface="Arial Narrow" pitchFamily="34" charset="0"/>
              </a:rPr>
              <a:t>pilots will specifically focus on addressing the technical and business challenges encountered by small and mid-sized U.S. manufacturers as they attempt to integrate, adopt, transition, and commercialize both existing and emerging product and process technologies into their operations to help them grow and compete </a:t>
            </a:r>
            <a:r>
              <a:rPr lang="en-US" sz="1800" b="1" i="1" dirty="0">
                <a:latin typeface="Arial Narrow" pitchFamily="34" charset="0"/>
              </a:rPr>
              <a:t>within manufacturing supply chains </a:t>
            </a:r>
            <a:r>
              <a:rPr lang="en-US" sz="1800" dirty="0">
                <a:latin typeface="Arial Narrow" pitchFamily="34" charset="0"/>
              </a:rPr>
              <a:t>as innovative, value-adding components of our nation’s economy.</a:t>
            </a:r>
          </a:p>
          <a:p>
            <a:pPr marL="0" indent="0">
              <a:lnSpc>
                <a:spcPct val="100000"/>
              </a:lnSpc>
              <a:buNone/>
            </a:pPr>
            <a:endParaRPr lang="en-US" sz="1800" dirty="0" smtClean="0">
              <a:latin typeface="Arial Narrow" pitchFamily="34" charset="0"/>
              <a:cs typeface="Calibri" pitchFamily="34" charset="0"/>
            </a:endParaRPr>
          </a:p>
        </p:txBody>
      </p:sp>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4488BD7-82B2-4614-AE6D-CDDA5492E8C1}" type="slidenum">
              <a:rPr lang="en-US" sz="1800" smtClean="0"/>
              <a:pPr/>
              <a:t>4</a:t>
            </a:fld>
            <a:endParaRPr lang="en-US" sz="1800" dirty="0" smtClean="0"/>
          </a:p>
        </p:txBody>
      </p:sp>
    </p:spTree>
    <p:extLst>
      <p:ext uri="{BB962C8B-B14F-4D97-AF65-F5344CB8AC3E}">
        <p14:creationId xmlns:p14="http://schemas.microsoft.com/office/powerpoint/2010/main" val="46277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249" y="570079"/>
            <a:ext cx="7634707" cy="1270608"/>
          </a:xfrm>
        </p:spPr>
        <p:txBody>
          <a:bodyPr>
            <a:normAutofit/>
          </a:bodyPr>
          <a:lstStyle/>
          <a:p>
            <a:pPr algn="l"/>
            <a:r>
              <a:rPr lang="en-US" sz="2800" b="1" u="sng" dirty="0" smtClean="0">
                <a:latin typeface="Arial Narrow" pitchFamily="34" charset="0"/>
              </a:rPr>
              <a:t>MEP / M-TAC Background</a:t>
            </a:r>
            <a:r>
              <a:rPr lang="en-US" sz="2800" b="1" dirty="0" smtClean="0">
                <a:latin typeface="Arial Narrow" pitchFamily="34" charset="0"/>
              </a:rPr>
              <a:t/>
            </a:r>
            <a:br>
              <a:rPr lang="en-US" sz="2800" b="1" dirty="0" smtClean="0">
                <a:latin typeface="Arial Narrow" pitchFamily="34" charset="0"/>
              </a:rPr>
            </a:br>
            <a:r>
              <a:rPr lang="en-US" sz="2800" b="1" dirty="0" smtClean="0">
                <a:latin typeface="Arial Narrow" pitchFamily="34" charset="0"/>
              </a:rPr>
              <a:t>America COMPETES Reauthorization Act of 2010</a:t>
            </a:r>
            <a:endParaRPr lang="en-US" sz="2800" b="1" dirty="0">
              <a:latin typeface="Arial Narrow" pitchFamily="34" charset="0"/>
            </a:endParaRPr>
          </a:p>
        </p:txBody>
      </p:sp>
      <p:sp>
        <p:nvSpPr>
          <p:cNvPr id="4" name="Subtitle 2"/>
          <p:cNvSpPr>
            <a:spLocks noGrp="1"/>
          </p:cNvSpPr>
          <p:nvPr>
            <p:ph type="subTitle" idx="1"/>
          </p:nvPr>
        </p:nvSpPr>
        <p:spPr>
          <a:xfrm>
            <a:off x="900113" y="2108200"/>
            <a:ext cx="7098668" cy="4132802"/>
          </a:xfrm>
        </p:spPr>
        <p:txBody>
          <a:bodyPr>
            <a:noAutofit/>
          </a:bodyPr>
          <a:lstStyle/>
          <a:p>
            <a:pPr algn="l"/>
            <a:r>
              <a:rPr lang="en-US" sz="1600" dirty="0" smtClean="0">
                <a:solidFill>
                  <a:schemeClr val="tx1"/>
                </a:solidFill>
                <a:latin typeface="Arial Narrow" pitchFamily="34" charset="0"/>
              </a:rPr>
              <a:t>Requires the Director to establish, within the Hollings Manufacturing Partnership Program, </a:t>
            </a:r>
            <a:r>
              <a:rPr lang="en-US" sz="1600" b="1" dirty="0" smtClean="0">
                <a:solidFill>
                  <a:schemeClr val="tx1"/>
                </a:solidFill>
                <a:latin typeface="Arial Narrow" pitchFamily="34" charset="0"/>
              </a:rPr>
              <a:t>an innovative services initiative </a:t>
            </a:r>
            <a:r>
              <a:rPr lang="en-US" sz="1600" dirty="0" smtClean="0">
                <a:solidFill>
                  <a:schemeClr val="tx1"/>
                </a:solidFill>
                <a:latin typeface="Arial Narrow" pitchFamily="34" charset="0"/>
              </a:rPr>
              <a:t>to assist small- and medium-sized manufacturers in: </a:t>
            </a:r>
          </a:p>
          <a:p>
            <a:pPr marL="457200" indent="-457200" algn="l">
              <a:buAutoNum type="arabicParenBoth"/>
            </a:pPr>
            <a:r>
              <a:rPr lang="en-US" sz="1600" dirty="0" smtClean="0">
                <a:solidFill>
                  <a:schemeClr val="tx1"/>
                </a:solidFill>
                <a:latin typeface="Arial Narrow" pitchFamily="34" charset="0"/>
              </a:rPr>
              <a:t>reducing energy usage, greenhouse gas emissions, and environmental waste to improve profitability; </a:t>
            </a:r>
          </a:p>
          <a:p>
            <a:pPr marL="457200" indent="-457200" algn="l">
              <a:buAutoNum type="arabicParenBoth"/>
            </a:pPr>
            <a:r>
              <a:rPr lang="en-US" sz="1600" dirty="0" smtClean="0">
                <a:solidFill>
                  <a:schemeClr val="tx1"/>
                </a:solidFill>
                <a:latin typeface="Arial Narrow" pitchFamily="34" charset="0"/>
              </a:rPr>
              <a:t>accelerating the domestic commercialization of new product technologies; and </a:t>
            </a:r>
          </a:p>
          <a:p>
            <a:pPr marL="457200" indent="-457200" algn="l">
              <a:buAutoNum type="arabicParenBoth"/>
            </a:pPr>
            <a:r>
              <a:rPr lang="en-US" sz="1600" dirty="0">
                <a:solidFill>
                  <a:schemeClr val="tx1"/>
                </a:solidFill>
                <a:latin typeface="Arial Narrow" pitchFamily="34" charset="0"/>
              </a:rPr>
              <a:t>i</a:t>
            </a:r>
            <a:r>
              <a:rPr lang="en-US" sz="1600" dirty="0" smtClean="0">
                <a:solidFill>
                  <a:schemeClr val="tx1"/>
                </a:solidFill>
                <a:latin typeface="Arial Narrow" pitchFamily="34" charset="0"/>
              </a:rPr>
              <a:t>dentifying and diversifying new markets.</a:t>
            </a:r>
            <a:endParaRPr lang="en-US" sz="1600" dirty="0">
              <a:solidFill>
                <a:schemeClr val="tx1"/>
              </a:solidFill>
              <a:latin typeface="Arial Narrow" pitchFamily="34" charset="0"/>
            </a:endParaRPr>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64488BD7-82B2-4614-AE6D-CDDA5492E8C1}" type="slidenum">
              <a:rPr lang="en-US" sz="1800" smtClean="0"/>
              <a:pPr algn="r"/>
              <a:t>5</a:t>
            </a:fld>
            <a:endParaRPr lang="en-US" sz="1800" dirty="0" smtClean="0"/>
          </a:p>
        </p:txBody>
      </p:sp>
    </p:spTree>
    <p:extLst>
      <p:ext uri="{BB962C8B-B14F-4D97-AF65-F5344CB8AC3E}">
        <p14:creationId xmlns:p14="http://schemas.microsoft.com/office/powerpoint/2010/main" val="591744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66" y="3740727"/>
            <a:ext cx="4892634" cy="267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mep_growth_framework_v3.JPG"/>
          <p:cNvPicPr>
            <a:picLocks noChangeAspect="1"/>
          </p:cNvPicPr>
          <p:nvPr/>
        </p:nvPicPr>
        <p:blipFill>
          <a:blip r:embed="rId4" cstate="print"/>
          <a:srcRect/>
          <a:stretch>
            <a:fillRect/>
          </a:stretch>
        </p:blipFill>
        <p:spPr bwMode="auto">
          <a:xfrm>
            <a:off x="5333195" y="427511"/>
            <a:ext cx="3810805" cy="3087831"/>
          </a:xfrm>
          <a:prstGeom prst="rect">
            <a:avLst/>
          </a:prstGeom>
          <a:noFill/>
          <a:ln w="9525">
            <a:noFill/>
            <a:miter lim="800000"/>
            <a:headEnd/>
            <a:tailEnd/>
          </a:ln>
        </p:spPr>
      </p:pic>
      <p:sp>
        <p:nvSpPr>
          <p:cNvPr id="31750" name="Rectangle 3"/>
          <p:cNvSpPr>
            <a:spLocks noGrp="1" noChangeArrowheads="1"/>
          </p:cNvSpPr>
          <p:nvPr>
            <p:ph type="body" idx="1"/>
          </p:nvPr>
        </p:nvSpPr>
        <p:spPr>
          <a:xfrm>
            <a:off x="765101" y="1358293"/>
            <a:ext cx="4348438" cy="5027188"/>
          </a:xfrm>
        </p:spPr>
        <p:txBody>
          <a:bodyPr>
            <a:noAutofit/>
          </a:bodyPr>
          <a:lstStyle/>
          <a:p>
            <a:pPr eaLnBrk="1" hangingPunct="1">
              <a:lnSpc>
                <a:spcPct val="100000"/>
              </a:lnSpc>
            </a:pPr>
            <a:r>
              <a:rPr lang="en-US" sz="2000" dirty="0" smtClean="0">
                <a:effectLst/>
                <a:latin typeface="Arial Narrow" pitchFamily="34" charset="0"/>
                <a:cs typeface="Arial" pitchFamily="34" charset="0"/>
              </a:rPr>
              <a:t>Increasing manufacturers’ capacity  for                                   innovation, resulting in profitable sales                  growth, is MEP’s overarching strategy.</a:t>
            </a:r>
          </a:p>
          <a:p>
            <a:pPr eaLnBrk="1" hangingPunct="1">
              <a:lnSpc>
                <a:spcPct val="100000"/>
              </a:lnSpc>
            </a:pPr>
            <a:r>
              <a:rPr lang="en-US" sz="2000" dirty="0" smtClean="0">
                <a:latin typeface="Arial Narrow" pitchFamily="34" charset="0"/>
                <a:cs typeface="Arial" pitchFamily="34" charset="0"/>
              </a:rPr>
              <a:t>M-TACs are intended to amplify MEP service offerings relating to tech transition and commercialization</a:t>
            </a:r>
          </a:p>
          <a:p>
            <a:pPr lvl="1"/>
            <a:r>
              <a:rPr lang="en-US" sz="1800" dirty="0" smtClean="0">
                <a:effectLst/>
                <a:latin typeface="Arial Narrow" pitchFamily="34" charset="0"/>
                <a:cs typeface="Arial" pitchFamily="34" charset="0"/>
              </a:rPr>
              <a:t>Pilots should consist of teams of experts in </a:t>
            </a:r>
            <a:r>
              <a:rPr lang="en-US" sz="1800" b="1" i="1" dirty="0" smtClean="0">
                <a:effectLst/>
                <a:latin typeface="Arial Narrow" pitchFamily="34" charset="0"/>
                <a:cs typeface="Arial" pitchFamily="34" charset="0"/>
              </a:rPr>
              <a:t>specific technology/supply chain areas</a:t>
            </a:r>
            <a:r>
              <a:rPr lang="en-US" sz="1800" dirty="0" smtClean="0">
                <a:effectLst/>
                <a:latin typeface="Arial Narrow" pitchFamily="34" charset="0"/>
                <a:cs typeface="Arial" pitchFamily="34" charset="0"/>
              </a:rPr>
              <a:t>, partnered together to offer services and deep expertise to support                small &amp; mid-sized manufacturer needs</a:t>
            </a:r>
          </a:p>
          <a:p>
            <a:r>
              <a:rPr lang="en-US" sz="2000" b="1" dirty="0" smtClean="0">
                <a:latin typeface="Arial Narrow" pitchFamily="34" charset="0"/>
                <a:cs typeface="Arial" pitchFamily="34" charset="0"/>
              </a:rPr>
              <a:t>M-TACs can serve as coordination                        point within key supply chains</a:t>
            </a:r>
            <a:endParaRPr lang="en-US" sz="2000" b="1" dirty="0" smtClean="0">
              <a:effectLst/>
              <a:latin typeface="Arial Narrow" pitchFamily="34" charset="0"/>
              <a:cs typeface="Arial" pitchFamily="34" charset="0"/>
            </a:endParaRPr>
          </a:p>
          <a:p>
            <a:pPr marL="0" indent="0" eaLnBrk="1" hangingPunct="1">
              <a:lnSpc>
                <a:spcPct val="100000"/>
              </a:lnSpc>
              <a:buNone/>
            </a:pPr>
            <a:endParaRPr lang="en-US" sz="2000" dirty="0" smtClean="0">
              <a:effectLst/>
              <a:latin typeface="Arial Narrow" pitchFamily="34" charset="0"/>
              <a:cs typeface="Arial" pitchFamily="34" charset="0"/>
            </a:endParaRPr>
          </a:p>
        </p:txBody>
      </p:sp>
      <p:sp>
        <p:nvSpPr>
          <p:cNvPr id="31749" name="Rectangle 2"/>
          <p:cNvSpPr>
            <a:spLocks noGrp="1" noChangeArrowheads="1"/>
          </p:cNvSpPr>
          <p:nvPr>
            <p:ph type="title"/>
          </p:nvPr>
        </p:nvSpPr>
        <p:spPr>
          <a:xfrm>
            <a:off x="953002" y="706330"/>
            <a:ext cx="5337102" cy="651963"/>
          </a:xfrm>
        </p:spPr>
        <p:txBody>
          <a:bodyPr>
            <a:noAutofit/>
          </a:bodyPr>
          <a:lstStyle/>
          <a:p>
            <a:pPr eaLnBrk="1" hangingPunct="1"/>
            <a:r>
              <a:rPr lang="en-US" sz="2800" b="1" dirty="0" smtClean="0">
                <a:effectLst/>
                <a:latin typeface="Arial Narrow" pitchFamily="34" charset="0"/>
                <a:cs typeface="Arial" pitchFamily="34" charset="0"/>
              </a:rPr>
              <a:t>MEP Strategies and M-TAC </a:t>
            </a:r>
          </a:p>
        </p:txBody>
      </p:sp>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4488BD7-82B2-4614-AE6D-CDDA5492E8C1}" type="slidenum">
              <a:rPr lang="en-US" sz="1800" smtClean="0"/>
              <a:pPr/>
              <a:t>6</a:t>
            </a:fld>
            <a:endParaRPr lang="en-US" sz="1800" dirty="0" smtClean="0"/>
          </a:p>
        </p:txBody>
      </p:sp>
    </p:spTree>
    <p:extLst>
      <p:ext uri="{BB962C8B-B14F-4D97-AF65-F5344CB8AC3E}">
        <p14:creationId xmlns:p14="http://schemas.microsoft.com/office/powerpoint/2010/main" val="13617203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Autofit/>
          </a:bodyPr>
          <a:lstStyle/>
          <a:p>
            <a:r>
              <a:rPr lang="en-US" sz="2800" b="1" u="sng" dirty="0" smtClean="0">
                <a:effectLst/>
                <a:latin typeface="Arial Narrow" pitchFamily="34" charset="0"/>
              </a:rPr>
              <a:t>Funding Opportunity </a:t>
            </a:r>
            <a:r>
              <a:rPr lang="en-US" sz="2800" b="1" u="sng" dirty="0" smtClean="0">
                <a:latin typeface="Arial Narrow" pitchFamily="34" charset="0"/>
              </a:rPr>
              <a:t>Introduction</a:t>
            </a:r>
            <a:r>
              <a:rPr lang="en-US" sz="2800" b="1" u="sng" dirty="0" smtClean="0">
                <a:effectLst/>
                <a:latin typeface="Arial Narrow" pitchFamily="34" charset="0"/>
              </a:rPr>
              <a:t> (2)</a:t>
            </a:r>
            <a:br>
              <a:rPr lang="en-US" sz="2800" b="1" u="sng" dirty="0" smtClean="0">
                <a:effectLst/>
                <a:latin typeface="Arial Narrow" pitchFamily="34" charset="0"/>
              </a:rPr>
            </a:br>
            <a:endParaRPr lang="en-US" sz="2800" b="1" u="sng" dirty="0" smtClean="0">
              <a:effectLst/>
              <a:latin typeface="Arial Narrow" pitchFamily="34" charset="0"/>
            </a:endParaRPr>
          </a:p>
        </p:txBody>
      </p:sp>
      <p:sp>
        <p:nvSpPr>
          <p:cNvPr id="7171" name="Content Placeholder 2"/>
          <p:cNvSpPr>
            <a:spLocks noGrp="1"/>
          </p:cNvSpPr>
          <p:nvPr>
            <p:ph idx="1"/>
          </p:nvPr>
        </p:nvSpPr>
        <p:spPr>
          <a:xfrm>
            <a:off x="685800" y="1225295"/>
            <a:ext cx="8001000" cy="5273602"/>
          </a:xfrm>
        </p:spPr>
        <p:txBody>
          <a:bodyPr wrap="square">
            <a:normAutofit fontScale="85000" lnSpcReduction="10000"/>
          </a:bodyPr>
          <a:lstStyle/>
          <a:p>
            <a:pPr>
              <a:lnSpc>
                <a:spcPct val="150000"/>
              </a:lnSpc>
              <a:defRPr/>
            </a:pPr>
            <a:r>
              <a:rPr lang="en-US" sz="2100" b="1" dirty="0" smtClean="0">
                <a:effectLst/>
                <a:latin typeface="Arial Narrow" pitchFamily="34" charset="0"/>
              </a:rPr>
              <a:t>Authority:  </a:t>
            </a:r>
          </a:p>
          <a:p>
            <a:pPr lvl="1">
              <a:lnSpc>
                <a:spcPct val="150000"/>
              </a:lnSpc>
              <a:defRPr/>
            </a:pPr>
            <a:r>
              <a:rPr lang="en-US" sz="2000" dirty="0" smtClean="0">
                <a:latin typeface="Arial Narrow" pitchFamily="34" charset="0"/>
              </a:rPr>
              <a:t>The </a:t>
            </a:r>
            <a:r>
              <a:rPr lang="en-US" sz="2000" dirty="0">
                <a:latin typeface="Arial Narrow" pitchFamily="34" charset="0"/>
              </a:rPr>
              <a:t>statutory authority for the M-TAC Pilot Projects is 15 U.S.C. 272(b)(1) and (b)(4).</a:t>
            </a:r>
            <a:r>
              <a:rPr lang="en-US" sz="1700" dirty="0">
                <a:latin typeface="Arial Narrow" pitchFamily="34" charset="0"/>
              </a:rPr>
              <a:t> </a:t>
            </a:r>
            <a:endParaRPr lang="en-US" sz="1700" b="1" dirty="0" smtClean="0">
              <a:effectLst/>
              <a:latin typeface="Arial Narrow" pitchFamily="34" charset="0"/>
            </a:endParaRPr>
          </a:p>
          <a:p>
            <a:pPr>
              <a:lnSpc>
                <a:spcPct val="150000"/>
              </a:lnSpc>
              <a:defRPr/>
            </a:pPr>
            <a:r>
              <a:rPr lang="en-US" sz="2100" b="1" dirty="0" smtClean="0">
                <a:effectLst/>
                <a:latin typeface="Arial Narrow" pitchFamily="34" charset="0"/>
              </a:rPr>
              <a:t>Funding Instrument:  </a:t>
            </a:r>
            <a:r>
              <a:rPr lang="en-US" sz="2100" dirty="0" smtClean="0">
                <a:effectLst/>
                <a:latin typeface="Arial Narrow" pitchFamily="34" charset="0"/>
              </a:rPr>
              <a:t>Cooperative Agreement</a:t>
            </a:r>
          </a:p>
          <a:p>
            <a:pPr lvl="1">
              <a:lnSpc>
                <a:spcPct val="150000"/>
              </a:lnSpc>
              <a:defRPr/>
            </a:pPr>
            <a:r>
              <a:rPr lang="en-US" sz="2000" dirty="0">
                <a:latin typeface="Arial Narrow" pitchFamily="34" charset="0"/>
              </a:rPr>
              <a:t>The funding instrument that will be used for each award is a cooperative agreement. The nature of NIST’s “substantial involvement” will generally be </a:t>
            </a:r>
            <a:r>
              <a:rPr lang="en-US" sz="2000" i="1" u="sng" dirty="0">
                <a:latin typeface="Arial Narrow" pitchFamily="34" charset="0"/>
              </a:rPr>
              <a:t>collaboration between </a:t>
            </a:r>
            <a:r>
              <a:rPr lang="en-US" sz="2000" i="1" u="sng" dirty="0" smtClean="0">
                <a:latin typeface="Arial Narrow" pitchFamily="34" charset="0"/>
              </a:rPr>
              <a:t>NIST MEP </a:t>
            </a:r>
            <a:r>
              <a:rPr lang="en-US" sz="2000" i="1" u="sng" dirty="0">
                <a:latin typeface="Arial Narrow" pitchFamily="34" charset="0"/>
              </a:rPr>
              <a:t>and the recipient </a:t>
            </a:r>
            <a:r>
              <a:rPr lang="en-US" sz="2000" i="1" u="sng" dirty="0" smtClean="0">
                <a:latin typeface="Arial Narrow" pitchFamily="34" charset="0"/>
              </a:rPr>
              <a:t>organization(s)</a:t>
            </a:r>
            <a:r>
              <a:rPr lang="en-US" sz="2000" dirty="0" smtClean="0">
                <a:latin typeface="Arial Narrow" pitchFamily="34" charset="0"/>
              </a:rPr>
              <a:t>. </a:t>
            </a:r>
            <a:r>
              <a:rPr lang="en-US" sz="2000" dirty="0">
                <a:latin typeface="Arial Narrow" pitchFamily="34" charset="0"/>
              </a:rPr>
              <a:t>This includes MEP collaboration with a recipient on its progress and approving changes in the statement of work</a:t>
            </a:r>
            <a:r>
              <a:rPr lang="en-US" sz="2000" dirty="0" smtClean="0">
                <a:latin typeface="Arial Narrow" pitchFamily="34" charset="0"/>
              </a:rPr>
              <a:t>. </a:t>
            </a:r>
          </a:p>
          <a:p>
            <a:pPr lvl="1">
              <a:lnSpc>
                <a:spcPct val="150000"/>
              </a:lnSpc>
              <a:defRPr/>
            </a:pPr>
            <a:r>
              <a:rPr lang="en-US" sz="2000" dirty="0" smtClean="0">
                <a:latin typeface="Arial Narrow" pitchFamily="34" charset="0"/>
              </a:rPr>
              <a:t>Reference</a:t>
            </a:r>
            <a:r>
              <a:rPr lang="en-US" sz="2000" dirty="0">
                <a:latin typeface="Arial Narrow" pitchFamily="34" charset="0"/>
              </a:rPr>
              <a:t>:  </a:t>
            </a:r>
            <a:r>
              <a:rPr lang="en-US" sz="1900" dirty="0">
                <a:latin typeface="Arial Narrow" pitchFamily="34" charset="0"/>
                <a:hlinkClick r:id="rId2"/>
              </a:rPr>
              <a:t>http://www.osec.doc.gov/oam/grants_management/policy/documents/FINAL%20Master%20DOC%20Grants%20Manual%202013%20(03.01.13)_</a:t>
            </a:r>
            <a:r>
              <a:rPr lang="en-US" sz="1900" dirty="0" smtClean="0">
                <a:latin typeface="Arial Narrow" pitchFamily="34" charset="0"/>
                <a:hlinkClick r:id="rId2"/>
              </a:rPr>
              <a:t>b.pdf</a:t>
            </a:r>
            <a:endParaRPr lang="en-US" sz="1900" dirty="0" smtClean="0">
              <a:latin typeface="Arial Narrow" pitchFamily="34" charset="0"/>
            </a:endParaRPr>
          </a:p>
          <a:p>
            <a:pPr>
              <a:lnSpc>
                <a:spcPct val="120000"/>
              </a:lnSpc>
              <a:defRPr/>
            </a:pPr>
            <a:r>
              <a:rPr lang="en-US" sz="2100" b="1" dirty="0">
                <a:latin typeface="Arial Narrow" pitchFamily="34" charset="0"/>
              </a:rPr>
              <a:t>Period of Performance: </a:t>
            </a:r>
          </a:p>
          <a:p>
            <a:pPr lvl="1"/>
            <a:r>
              <a:rPr lang="en-US" sz="2000" dirty="0">
                <a:latin typeface="Arial Narrow" pitchFamily="34" charset="0"/>
              </a:rPr>
              <a:t>The pilot projects awarded under this FFO will have a budget and performance period of approximately one (1) year. </a:t>
            </a:r>
          </a:p>
          <a:p>
            <a:pPr lvl="1">
              <a:lnSpc>
                <a:spcPct val="150000"/>
              </a:lnSpc>
              <a:defRPr/>
            </a:pPr>
            <a:endParaRPr lang="en-US" sz="2000" dirty="0" smtClean="0">
              <a:latin typeface="Arial Narrow" pitchFamily="34" charset="0"/>
            </a:endParaRPr>
          </a:p>
          <a:p>
            <a:pPr lvl="1">
              <a:lnSpc>
                <a:spcPct val="150000"/>
              </a:lnSpc>
              <a:defRPr/>
            </a:pPr>
            <a:endParaRPr lang="en-US" sz="1600" dirty="0" smtClean="0">
              <a:latin typeface="Arial Narrow" pitchFamily="34" charset="0"/>
            </a:endParaRPr>
          </a:p>
        </p:txBody>
      </p:sp>
      <p:sp>
        <p:nvSpPr>
          <p:cNvPr id="92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8AC1F41-6897-437D-9259-7BAD39E63568}" type="slidenum">
              <a:rPr lang="en-US" sz="1800" smtClean="0">
                <a:solidFill>
                  <a:prstClr val="black"/>
                </a:solidFill>
              </a:rPr>
              <a:pPr/>
              <a:t>7</a:t>
            </a:fld>
            <a:endParaRPr lang="en-US" sz="1800" dirty="0" smtClean="0">
              <a:solidFill>
                <a:prstClr val="black"/>
              </a:solidFill>
            </a:endParaRPr>
          </a:p>
        </p:txBody>
      </p:sp>
    </p:spTree>
    <p:extLst>
      <p:ext uri="{BB962C8B-B14F-4D97-AF65-F5344CB8AC3E}">
        <p14:creationId xmlns:p14="http://schemas.microsoft.com/office/powerpoint/2010/main" val="194820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b="1" u="sng" dirty="0" smtClean="0">
                <a:effectLst/>
                <a:latin typeface="Arial Narrow" pitchFamily="34" charset="0"/>
              </a:rPr>
              <a:t>Cost Share, Funding &amp; Eligibility</a:t>
            </a:r>
          </a:p>
        </p:txBody>
      </p:sp>
      <p:sp>
        <p:nvSpPr>
          <p:cNvPr id="10243" name="Content Placeholder 2"/>
          <p:cNvSpPr>
            <a:spLocks noGrp="1"/>
          </p:cNvSpPr>
          <p:nvPr>
            <p:ph idx="1"/>
          </p:nvPr>
        </p:nvSpPr>
        <p:spPr>
          <a:xfrm>
            <a:off x="728471" y="1164336"/>
            <a:ext cx="7540101" cy="5105400"/>
          </a:xfrm>
        </p:spPr>
        <p:txBody>
          <a:bodyPr wrap="square">
            <a:noAutofit/>
          </a:bodyPr>
          <a:lstStyle/>
          <a:p>
            <a:pPr>
              <a:spcBef>
                <a:spcPts val="0"/>
              </a:spcBef>
            </a:pPr>
            <a:r>
              <a:rPr lang="en-US" sz="1600" b="1" dirty="0" smtClean="0">
                <a:effectLst/>
                <a:latin typeface="Arial Narrow" pitchFamily="34" charset="0"/>
              </a:rPr>
              <a:t>Cost Share</a:t>
            </a:r>
            <a:r>
              <a:rPr lang="en-US" sz="1600" b="1" dirty="0">
                <a:latin typeface="Arial Narrow" pitchFamily="34" charset="0"/>
              </a:rPr>
              <a:t>:  </a:t>
            </a:r>
            <a:endParaRPr lang="en-US" sz="1600" b="1" dirty="0" smtClean="0">
              <a:latin typeface="Arial Narrow" pitchFamily="34" charset="0"/>
            </a:endParaRPr>
          </a:p>
          <a:p>
            <a:pPr lvl="1">
              <a:spcBef>
                <a:spcPts val="0"/>
              </a:spcBef>
            </a:pPr>
            <a:r>
              <a:rPr lang="en-US" sz="1600" dirty="0" smtClean="0">
                <a:latin typeface="Arial Narrow" pitchFamily="34" charset="0"/>
              </a:rPr>
              <a:t>Cost Sharing is not required for awards under this program</a:t>
            </a:r>
            <a:endParaRPr lang="en-US" sz="1600" b="1" dirty="0" smtClean="0">
              <a:latin typeface="Arial Narrow" pitchFamily="34" charset="0"/>
            </a:endParaRPr>
          </a:p>
          <a:p>
            <a:pPr lvl="1">
              <a:spcBef>
                <a:spcPts val="0"/>
              </a:spcBef>
            </a:pPr>
            <a:endParaRPr lang="en-US" sz="1600" dirty="0" smtClean="0">
              <a:effectLst/>
              <a:latin typeface="Arial Narrow" pitchFamily="34" charset="0"/>
            </a:endParaRPr>
          </a:p>
          <a:p>
            <a:pPr>
              <a:spcBef>
                <a:spcPts val="0"/>
              </a:spcBef>
            </a:pPr>
            <a:r>
              <a:rPr lang="en-US" sz="1600" b="1" dirty="0" smtClean="0">
                <a:effectLst/>
                <a:latin typeface="Arial Narrow" pitchFamily="34" charset="0"/>
              </a:rPr>
              <a:t>Funding Available:</a:t>
            </a:r>
          </a:p>
          <a:p>
            <a:pPr lvl="1"/>
            <a:r>
              <a:rPr lang="en-US" sz="1600" dirty="0">
                <a:latin typeface="Arial Narrow" pitchFamily="34" charset="0"/>
              </a:rPr>
              <a:t>NIST </a:t>
            </a:r>
            <a:r>
              <a:rPr lang="en-US" sz="1600" dirty="0" smtClean="0">
                <a:latin typeface="Arial Narrow" pitchFamily="34" charset="0"/>
              </a:rPr>
              <a:t>anticipates </a:t>
            </a:r>
            <a:r>
              <a:rPr lang="en-US" sz="1600" dirty="0">
                <a:latin typeface="Arial Narrow" pitchFamily="34" charset="0"/>
              </a:rPr>
              <a:t>funding two (2) pilot project awards at a level of approximately $500,000 each. </a:t>
            </a:r>
            <a:r>
              <a:rPr lang="en-US" sz="1600" dirty="0" smtClean="0">
                <a:latin typeface="Arial Narrow" pitchFamily="34" charset="0"/>
              </a:rPr>
              <a:t> </a:t>
            </a:r>
          </a:p>
          <a:p>
            <a:r>
              <a:rPr lang="en-US" sz="1600" b="1" dirty="0">
                <a:latin typeface="Arial Narrow" pitchFamily="34" charset="0"/>
              </a:rPr>
              <a:t>Eligible Applicants. </a:t>
            </a:r>
            <a:endParaRPr lang="en-US" sz="1600" b="1" dirty="0" smtClean="0">
              <a:latin typeface="Arial Narrow" pitchFamily="34" charset="0"/>
            </a:endParaRPr>
          </a:p>
          <a:p>
            <a:pPr lvl="1"/>
            <a:r>
              <a:rPr lang="en-US" sz="1600" dirty="0" smtClean="0">
                <a:latin typeface="Arial Narrow" pitchFamily="34" charset="0"/>
              </a:rPr>
              <a:t>Eligible </a:t>
            </a:r>
            <a:r>
              <a:rPr lang="en-US" sz="1600" dirty="0">
                <a:latin typeface="Arial Narrow" pitchFamily="34" charset="0"/>
              </a:rPr>
              <a:t>applicants are existing MEP Centers. </a:t>
            </a:r>
            <a:endParaRPr lang="en-US" sz="1600" dirty="0" smtClean="0">
              <a:latin typeface="Arial Narrow" pitchFamily="34" charset="0"/>
            </a:endParaRPr>
          </a:p>
          <a:p>
            <a:pPr lvl="1"/>
            <a:r>
              <a:rPr lang="en-US" sz="1600" dirty="0" smtClean="0">
                <a:latin typeface="Arial Narrow" pitchFamily="34" charset="0"/>
              </a:rPr>
              <a:t>Applicants </a:t>
            </a:r>
            <a:r>
              <a:rPr lang="en-US" sz="1600" dirty="0">
                <a:latin typeface="Arial Narrow" pitchFamily="34" charset="0"/>
              </a:rPr>
              <a:t>are strongly encouraged to form teaming arrangements involving multiple MEP Centers such that manufacturing supply chain needs can be addressed on a local or regional level, and also have a broad geographic reach to facilitate leveraging of resources and access to manufacturers on a national scale. </a:t>
            </a:r>
            <a:endParaRPr lang="en-US" sz="1600" dirty="0" smtClean="0">
              <a:latin typeface="Arial Narrow" pitchFamily="34" charset="0"/>
            </a:endParaRPr>
          </a:p>
          <a:p>
            <a:pPr lvl="1"/>
            <a:r>
              <a:rPr lang="en-US" sz="1600" dirty="0" smtClean="0">
                <a:latin typeface="Arial Narrow" pitchFamily="34" charset="0"/>
              </a:rPr>
              <a:t>Applicants </a:t>
            </a:r>
            <a:r>
              <a:rPr lang="en-US" sz="1600" dirty="0">
                <a:latin typeface="Arial Narrow" pitchFamily="34" charset="0"/>
              </a:rPr>
              <a:t>are also strongly encouraged to adequately demonstrate the leveraging of resources and competencies tied to the industry sectors, supply chains, and technology areas that are relevant to the local regions where the applicant team resides. This may include organizations that are working with, or as part of, state or local technology-based economic development strategies such as innovation clusters. </a:t>
            </a:r>
            <a:endParaRPr lang="en-US" sz="1600" dirty="0" smtClean="0">
              <a:latin typeface="Arial Narrow" pitchFamily="34" charset="0"/>
            </a:endParaRPr>
          </a:p>
          <a:p>
            <a:pPr lvl="1"/>
            <a:r>
              <a:rPr lang="en-US" sz="1600" dirty="0" smtClean="0">
                <a:latin typeface="Arial Narrow" pitchFamily="34" charset="0"/>
              </a:rPr>
              <a:t>An </a:t>
            </a:r>
            <a:r>
              <a:rPr lang="en-US" sz="1600" dirty="0">
                <a:latin typeface="Arial Narrow" pitchFamily="34" charset="0"/>
              </a:rPr>
              <a:t>eligible organization may work individually or include proposed </a:t>
            </a:r>
            <a:r>
              <a:rPr lang="en-US" sz="1600" dirty="0" err="1">
                <a:latin typeface="Arial Narrow" pitchFamily="34" charset="0"/>
              </a:rPr>
              <a:t>subawardees</a:t>
            </a:r>
            <a:r>
              <a:rPr lang="en-US" sz="1600" dirty="0">
                <a:latin typeface="Arial Narrow" pitchFamily="34" charset="0"/>
              </a:rPr>
              <a:t> </a:t>
            </a:r>
            <a:r>
              <a:rPr lang="en-US" sz="1600" dirty="0" smtClean="0">
                <a:latin typeface="Arial Narrow" pitchFamily="34" charset="0"/>
              </a:rPr>
              <a:t> and/or </a:t>
            </a:r>
            <a:r>
              <a:rPr lang="en-US" sz="1600" dirty="0">
                <a:latin typeface="Arial Narrow" pitchFamily="34" charset="0"/>
              </a:rPr>
              <a:t>contractors or other collaborators in a project proposal, effectively forming a team or consortium. </a:t>
            </a:r>
            <a:r>
              <a:rPr lang="en-US" sz="1600" dirty="0" smtClean="0">
                <a:latin typeface="Arial Narrow" pitchFamily="34" charset="0"/>
              </a:rPr>
              <a:t> </a:t>
            </a:r>
            <a:endParaRPr lang="en-US" sz="1600" dirty="0">
              <a:latin typeface="Arial Narrow" pitchFamily="34" charset="0"/>
            </a:endParaRPr>
          </a:p>
        </p:txBody>
      </p:sp>
      <p:sp>
        <p:nvSpPr>
          <p:cNvPr id="102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F738FBE6-A06D-43F0-A871-A464ECF8B991}" type="slidenum">
              <a:rPr lang="en-US" sz="1800" smtClean="0"/>
              <a:pPr/>
              <a:t>8</a:t>
            </a:fld>
            <a:endParaRPr lang="en-US" sz="1800" dirty="0" smtClean="0"/>
          </a:p>
        </p:txBody>
      </p:sp>
    </p:spTree>
    <p:extLst>
      <p:ext uri="{BB962C8B-B14F-4D97-AF65-F5344CB8AC3E}">
        <p14:creationId xmlns:p14="http://schemas.microsoft.com/office/powerpoint/2010/main" val="3128357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457200"/>
          </a:xfrm>
        </p:spPr>
        <p:txBody>
          <a:bodyPr>
            <a:normAutofit fontScale="90000"/>
          </a:bodyPr>
          <a:lstStyle/>
          <a:p>
            <a:pPr>
              <a:defRPr/>
            </a:pPr>
            <a:r>
              <a:rPr lang="en-US" sz="2800" b="1" u="sng" dirty="0" smtClean="0">
                <a:effectLst/>
                <a:latin typeface="Arial Narrow" pitchFamily="34" charset="0"/>
              </a:rPr>
              <a:t>Application/Proposal</a:t>
            </a:r>
            <a:r>
              <a:rPr lang="en-US" sz="2800" b="1" u="sng" dirty="0" smtClean="0">
                <a:latin typeface="Arial Narrow" pitchFamily="34" charset="0"/>
              </a:rPr>
              <a:t> </a:t>
            </a:r>
            <a:r>
              <a:rPr lang="en-US" sz="2800" b="1" u="sng" dirty="0" smtClean="0">
                <a:effectLst/>
                <a:latin typeface="Arial Narrow" pitchFamily="34" charset="0"/>
              </a:rPr>
              <a:t>Submission</a:t>
            </a:r>
            <a:endParaRPr lang="en-US" sz="2800" b="1" u="sng" dirty="0">
              <a:effectLst/>
              <a:latin typeface="Arial Narrow" pitchFamily="34" charset="0"/>
            </a:endParaRPr>
          </a:p>
        </p:txBody>
      </p:sp>
      <p:sp>
        <p:nvSpPr>
          <p:cNvPr id="3" name="Content Placeholder 2"/>
          <p:cNvSpPr>
            <a:spLocks noGrp="1"/>
          </p:cNvSpPr>
          <p:nvPr>
            <p:ph idx="1"/>
          </p:nvPr>
        </p:nvSpPr>
        <p:spPr>
          <a:xfrm>
            <a:off x="813786" y="1447800"/>
            <a:ext cx="7593367" cy="4855346"/>
          </a:xfrm>
        </p:spPr>
        <p:txBody>
          <a:bodyPr>
            <a:normAutofit fontScale="92500" lnSpcReduction="20000"/>
          </a:bodyPr>
          <a:lstStyle/>
          <a:p>
            <a:pPr>
              <a:lnSpc>
                <a:spcPct val="100000"/>
              </a:lnSpc>
              <a:spcAft>
                <a:spcPts val="600"/>
              </a:spcAft>
              <a:defRPr/>
            </a:pPr>
            <a:r>
              <a:rPr lang="en-US" sz="1800" b="1" dirty="0" smtClean="0">
                <a:effectLst/>
                <a:latin typeface="Arial Narrow" pitchFamily="34" charset="0"/>
              </a:rPr>
              <a:t>Dates: </a:t>
            </a:r>
          </a:p>
          <a:p>
            <a:pPr lvl="1">
              <a:spcAft>
                <a:spcPts val="600"/>
              </a:spcAft>
              <a:defRPr/>
            </a:pPr>
            <a:r>
              <a:rPr lang="en-US" sz="1800" dirty="0" smtClean="0">
                <a:effectLst/>
                <a:latin typeface="Arial Narrow" pitchFamily="34" charset="0"/>
              </a:rPr>
              <a:t>All </a:t>
            </a:r>
            <a:r>
              <a:rPr lang="en-US" sz="1800" b="1" u="sng" dirty="0" smtClean="0">
                <a:effectLst/>
                <a:latin typeface="Arial Narrow" pitchFamily="34" charset="0"/>
              </a:rPr>
              <a:t>ELECTRONIC</a:t>
            </a:r>
            <a:r>
              <a:rPr lang="en-US" sz="1800" dirty="0" smtClean="0">
                <a:effectLst/>
                <a:latin typeface="Arial Narrow" pitchFamily="34" charset="0"/>
              </a:rPr>
              <a:t> applications must be received </a:t>
            </a:r>
            <a:r>
              <a:rPr lang="en-US" sz="1800" b="1" u="sng" dirty="0" smtClean="0">
                <a:effectLst/>
                <a:latin typeface="Arial Narrow" pitchFamily="34" charset="0"/>
              </a:rPr>
              <a:t>NO LATER THAN 11:59 p.m. (EST) on Monday, September 23, 2013</a:t>
            </a:r>
            <a:r>
              <a:rPr lang="en-US" sz="1800" b="1" dirty="0" smtClean="0">
                <a:effectLst/>
                <a:latin typeface="Arial Narrow" pitchFamily="34" charset="0"/>
              </a:rPr>
              <a:t>.</a:t>
            </a:r>
            <a:r>
              <a:rPr lang="en-US" sz="1800" dirty="0" smtClean="0">
                <a:effectLst/>
                <a:latin typeface="Arial Narrow" pitchFamily="34" charset="0"/>
              </a:rPr>
              <a:t>  </a:t>
            </a:r>
          </a:p>
          <a:p>
            <a:pPr lvl="1">
              <a:spcAft>
                <a:spcPts val="600"/>
              </a:spcAft>
              <a:defRPr/>
            </a:pPr>
            <a:r>
              <a:rPr lang="en-US" sz="1800" dirty="0" smtClean="0">
                <a:latin typeface="Arial Narrow" pitchFamily="34" charset="0"/>
              </a:rPr>
              <a:t>All </a:t>
            </a:r>
            <a:r>
              <a:rPr lang="en-US" sz="1800" b="1" u="sng" dirty="0" smtClean="0">
                <a:latin typeface="Arial Narrow" pitchFamily="34" charset="0"/>
              </a:rPr>
              <a:t>PAPER</a:t>
            </a:r>
            <a:r>
              <a:rPr lang="en-US" sz="1800" dirty="0" smtClean="0">
                <a:latin typeface="Arial Narrow" pitchFamily="34" charset="0"/>
              </a:rPr>
              <a:t> </a:t>
            </a:r>
            <a:r>
              <a:rPr lang="en-US" sz="1800" dirty="0">
                <a:latin typeface="Arial Narrow" pitchFamily="34" charset="0"/>
              </a:rPr>
              <a:t>applications </a:t>
            </a:r>
            <a:r>
              <a:rPr lang="en-US" sz="1800" dirty="0" smtClean="0">
                <a:latin typeface="Arial Narrow" pitchFamily="34" charset="0"/>
              </a:rPr>
              <a:t>must </a:t>
            </a:r>
            <a:r>
              <a:rPr lang="en-US" sz="1800" dirty="0">
                <a:latin typeface="Arial Narrow" pitchFamily="34" charset="0"/>
              </a:rPr>
              <a:t>be received by NIST </a:t>
            </a:r>
            <a:r>
              <a:rPr lang="en-US" sz="1800" b="1" u="sng" dirty="0" smtClean="0">
                <a:latin typeface="Arial Narrow" pitchFamily="34" charset="0"/>
              </a:rPr>
              <a:t>NO LATER THAN 5:00 </a:t>
            </a:r>
            <a:r>
              <a:rPr lang="en-US" sz="1800" b="1" u="sng" dirty="0">
                <a:latin typeface="Arial Narrow" pitchFamily="34" charset="0"/>
              </a:rPr>
              <a:t>p.m. </a:t>
            </a:r>
            <a:r>
              <a:rPr lang="en-US" sz="1800" b="1" u="sng" dirty="0" smtClean="0">
                <a:latin typeface="Arial Narrow" pitchFamily="34" charset="0"/>
              </a:rPr>
              <a:t>(EST) on Monday</a:t>
            </a:r>
            <a:r>
              <a:rPr lang="en-US" sz="1800" b="1" u="sng" smtClean="0">
                <a:latin typeface="Arial Narrow" pitchFamily="34" charset="0"/>
              </a:rPr>
              <a:t>, September 23, </a:t>
            </a:r>
            <a:r>
              <a:rPr lang="en-US" sz="1800" b="1" u="sng" dirty="0" smtClean="0">
                <a:latin typeface="Arial Narrow" pitchFamily="34" charset="0"/>
              </a:rPr>
              <a:t>2013</a:t>
            </a:r>
            <a:r>
              <a:rPr lang="en-US" sz="1800" dirty="0" smtClean="0">
                <a:latin typeface="Arial Narrow" pitchFamily="34" charset="0"/>
              </a:rPr>
              <a:t>.</a:t>
            </a:r>
            <a:endParaRPr lang="en-US" sz="1800" dirty="0" smtClean="0">
              <a:effectLst/>
              <a:latin typeface="Arial Narrow" pitchFamily="34" charset="0"/>
            </a:endParaRPr>
          </a:p>
          <a:p>
            <a:pPr lvl="1">
              <a:spcAft>
                <a:spcPts val="600"/>
              </a:spcAft>
              <a:defRPr/>
            </a:pPr>
            <a:r>
              <a:rPr lang="en-US" sz="1800" dirty="0" smtClean="0">
                <a:effectLst/>
                <a:latin typeface="Arial Narrow" pitchFamily="34" charset="0"/>
              </a:rPr>
              <a:t>Late proposals will not be reviewed. </a:t>
            </a:r>
          </a:p>
          <a:p>
            <a:pPr>
              <a:lnSpc>
                <a:spcPct val="100000"/>
              </a:lnSpc>
              <a:spcBef>
                <a:spcPts val="1200"/>
              </a:spcBef>
              <a:spcAft>
                <a:spcPts val="600"/>
              </a:spcAft>
              <a:defRPr/>
            </a:pPr>
            <a:r>
              <a:rPr lang="en-US" sz="1800" b="1" dirty="0" smtClean="0">
                <a:effectLst/>
                <a:latin typeface="Arial Narrow" pitchFamily="34" charset="0"/>
              </a:rPr>
              <a:t>Proposal Submission:</a:t>
            </a:r>
          </a:p>
          <a:p>
            <a:pPr lvl="1">
              <a:lnSpc>
                <a:spcPct val="100000"/>
              </a:lnSpc>
              <a:spcAft>
                <a:spcPts val="0"/>
              </a:spcAft>
              <a:defRPr/>
            </a:pPr>
            <a:r>
              <a:rPr lang="en-US" sz="1800" b="1" dirty="0" smtClean="0">
                <a:effectLst/>
                <a:latin typeface="Arial Narrow" pitchFamily="34" charset="0"/>
              </a:rPr>
              <a:t>Electronic submission:  </a:t>
            </a:r>
            <a:r>
              <a:rPr lang="en-US" sz="1800" dirty="0" smtClean="0">
                <a:effectLst/>
                <a:latin typeface="Arial Narrow" pitchFamily="34" charset="0"/>
              </a:rPr>
              <a:t>Applicants should follow application instructions </a:t>
            </a:r>
          </a:p>
          <a:p>
            <a:pPr lvl="1">
              <a:lnSpc>
                <a:spcPct val="100000"/>
              </a:lnSpc>
              <a:spcAft>
                <a:spcPts val="0"/>
              </a:spcAft>
              <a:buFont typeface="Times" pitchFamily="18" charset="0"/>
              <a:buNone/>
              <a:defRPr/>
            </a:pPr>
            <a:r>
              <a:rPr lang="en-US" sz="1800" dirty="0" smtClean="0">
                <a:effectLst/>
                <a:latin typeface="Arial Narrow" pitchFamily="34" charset="0"/>
              </a:rPr>
              <a:t>	provided at: </a:t>
            </a:r>
            <a:r>
              <a:rPr lang="en-US" sz="1800" dirty="0" smtClean="0">
                <a:effectLst/>
                <a:latin typeface="Arial Narrow" pitchFamily="34" charset="0"/>
                <a:hlinkClick r:id="rId2"/>
              </a:rPr>
              <a:t>www.grants.gov</a:t>
            </a:r>
            <a:endParaRPr lang="en-US" sz="1800" dirty="0" smtClean="0">
              <a:effectLst/>
              <a:latin typeface="Arial Narrow" pitchFamily="34" charset="0"/>
            </a:endParaRPr>
          </a:p>
          <a:p>
            <a:pPr lvl="1">
              <a:lnSpc>
                <a:spcPct val="100000"/>
              </a:lnSpc>
              <a:spcAft>
                <a:spcPts val="0"/>
              </a:spcAft>
              <a:buFontTx/>
              <a:buChar char="-"/>
              <a:defRPr/>
            </a:pPr>
            <a:endParaRPr lang="en-US" sz="1800" b="1" dirty="0" smtClean="0">
              <a:effectLst/>
              <a:latin typeface="Arial Narrow" pitchFamily="34" charset="0"/>
            </a:endParaRPr>
          </a:p>
          <a:p>
            <a:pPr lvl="1">
              <a:lnSpc>
                <a:spcPct val="100000"/>
              </a:lnSpc>
              <a:spcAft>
                <a:spcPts val="0"/>
              </a:spcAft>
              <a:buFontTx/>
              <a:buChar char="-"/>
              <a:defRPr/>
            </a:pPr>
            <a:r>
              <a:rPr lang="en-US" sz="1800" b="1" dirty="0" smtClean="0">
                <a:effectLst/>
                <a:latin typeface="Arial Narrow" pitchFamily="34" charset="0"/>
              </a:rPr>
              <a:t>Paper submission: </a:t>
            </a:r>
            <a:r>
              <a:rPr lang="en-US" sz="1800" dirty="0" smtClean="0">
                <a:effectLst/>
                <a:latin typeface="Arial Narrow" pitchFamily="34" charset="0"/>
              </a:rPr>
              <a:t>NIST requires </a:t>
            </a:r>
            <a:r>
              <a:rPr lang="en-US" sz="1800" b="1" u="sng" dirty="0" smtClean="0">
                <a:effectLst/>
                <a:latin typeface="Arial Narrow" pitchFamily="34" charset="0"/>
              </a:rPr>
              <a:t>an original and two (2) copies </a:t>
            </a:r>
            <a:r>
              <a:rPr lang="en-US" sz="1800" dirty="0" smtClean="0">
                <a:effectLst/>
                <a:latin typeface="Arial Narrow" pitchFamily="34" charset="0"/>
              </a:rPr>
              <a:t>be sent to:</a:t>
            </a:r>
          </a:p>
          <a:p>
            <a:pPr lvl="1">
              <a:lnSpc>
                <a:spcPct val="100000"/>
              </a:lnSpc>
              <a:spcAft>
                <a:spcPts val="0"/>
              </a:spcAft>
              <a:buFont typeface="Times" pitchFamily="18" charset="0"/>
              <a:buNone/>
              <a:defRPr/>
            </a:pPr>
            <a:r>
              <a:rPr lang="en-US" sz="1800" dirty="0" smtClean="0">
                <a:effectLst/>
                <a:latin typeface="Arial Narrow" pitchFamily="34" charset="0"/>
              </a:rPr>
              <a:t> </a:t>
            </a:r>
            <a:endParaRPr lang="en-US" sz="1800" b="1" dirty="0" smtClean="0">
              <a:effectLst/>
              <a:latin typeface="Arial Narrow" pitchFamily="34" charset="0"/>
            </a:endParaRPr>
          </a:p>
          <a:p>
            <a:pPr lvl="3" indent="-91440">
              <a:lnSpc>
                <a:spcPct val="100000"/>
              </a:lnSpc>
              <a:spcBef>
                <a:spcPts val="0"/>
              </a:spcBef>
              <a:spcAft>
                <a:spcPts val="0"/>
              </a:spcAft>
              <a:buFontTx/>
              <a:buNone/>
              <a:defRPr/>
            </a:pPr>
            <a:r>
              <a:rPr lang="en-US" sz="1800" dirty="0" smtClean="0">
                <a:effectLst/>
                <a:latin typeface="Arial Narrow" pitchFamily="34" charset="0"/>
              </a:rPr>
              <a:t>		National Institute of Standards and Technology</a:t>
            </a:r>
          </a:p>
          <a:p>
            <a:pPr lvl="3" indent="-91440">
              <a:lnSpc>
                <a:spcPct val="100000"/>
              </a:lnSpc>
              <a:spcBef>
                <a:spcPts val="0"/>
              </a:spcBef>
              <a:spcAft>
                <a:spcPts val="0"/>
              </a:spcAft>
              <a:buFontTx/>
              <a:buNone/>
              <a:defRPr/>
            </a:pPr>
            <a:r>
              <a:rPr lang="en-US" sz="1800" dirty="0" smtClean="0">
                <a:effectLst/>
                <a:latin typeface="Arial Narrow" pitchFamily="34" charset="0"/>
              </a:rPr>
              <a:t>		Manufacturing Extension Partnership</a:t>
            </a:r>
          </a:p>
          <a:p>
            <a:pPr lvl="3" indent="-91440">
              <a:lnSpc>
                <a:spcPct val="100000"/>
              </a:lnSpc>
              <a:spcBef>
                <a:spcPts val="0"/>
              </a:spcBef>
              <a:spcAft>
                <a:spcPts val="0"/>
              </a:spcAft>
              <a:buFontTx/>
              <a:buNone/>
              <a:defRPr/>
            </a:pPr>
            <a:r>
              <a:rPr lang="en-US" sz="1800" dirty="0" smtClean="0">
                <a:effectLst/>
                <a:latin typeface="Arial Narrow" pitchFamily="34" charset="0"/>
              </a:rPr>
              <a:t>		c/o </a:t>
            </a:r>
            <a:r>
              <a:rPr lang="en-US" sz="1800" b="1" dirty="0" smtClean="0">
                <a:effectLst/>
                <a:latin typeface="Arial Narrow" pitchFamily="34" charset="0"/>
              </a:rPr>
              <a:t>Diane Henderson</a:t>
            </a:r>
          </a:p>
          <a:p>
            <a:pPr lvl="3" indent="-91440">
              <a:lnSpc>
                <a:spcPct val="100000"/>
              </a:lnSpc>
              <a:spcBef>
                <a:spcPts val="0"/>
              </a:spcBef>
              <a:spcAft>
                <a:spcPts val="0"/>
              </a:spcAft>
              <a:buFontTx/>
              <a:buNone/>
              <a:defRPr/>
            </a:pPr>
            <a:r>
              <a:rPr lang="en-US" sz="1800" dirty="0" smtClean="0">
                <a:effectLst/>
                <a:latin typeface="Arial Narrow" pitchFamily="34" charset="0"/>
              </a:rPr>
              <a:t>		100 Bureau Drive, MS 4800</a:t>
            </a:r>
          </a:p>
          <a:p>
            <a:pPr lvl="3" indent="-91440">
              <a:lnSpc>
                <a:spcPct val="100000"/>
              </a:lnSpc>
              <a:spcBef>
                <a:spcPts val="0"/>
              </a:spcBef>
              <a:spcAft>
                <a:spcPts val="0"/>
              </a:spcAft>
              <a:buFontTx/>
              <a:buNone/>
              <a:defRPr/>
            </a:pPr>
            <a:r>
              <a:rPr lang="en-US" sz="1800" dirty="0" smtClean="0">
                <a:effectLst/>
                <a:latin typeface="Arial Narrow" pitchFamily="34" charset="0"/>
              </a:rPr>
              <a:t>		Gaithersburg, MD 20899-4800</a:t>
            </a:r>
          </a:p>
          <a:p>
            <a:pPr lvl="1">
              <a:lnSpc>
                <a:spcPct val="100000"/>
              </a:lnSpc>
              <a:spcAft>
                <a:spcPts val="0"/>
              </a:spcAft>
              <a:defRPr/>
            </a:pPr>
            <a:endParaRPr lang="en-US" sz="1400" dirty="0" smtClean="0">
              <a:latin typeface="Arial Narrow" pitchFamily="34" charset="0"/>
            </a:endParaRPr>
          </a:p>
          <a:p>
            <a:pPr lvl="3" indent="-91440">
              <a:lnSpc>
                <a:spcPct val="100000"/>
              </a:lnSpc>
              <a:spcBef>
                <a:spcPts val="0"/>
              </a:spcBef>
              <a:spcAft>
                <a:spcPts val="0"/>
              </a:spcAft>
              <a:buFontTx/>
              <a:buNone/>
              <a:defRPr/>
            </a:pPr>
            <a:endParaRPr lang="en-US" sz="1400" dirty="0" smtClean="0">
              <a:latin typeface="Arial Narrow" pitchFamily="34" charset="0"/>
            </a:endParaRPr>
          </a:p>
          <a:p>
            <a:pPr lvl="4">
              <a:defRPr/>
            </a:pPr>
            <a:endParaRPr lang="en-US" sz="1400" dirty="0">
              <a:latin typeface="Arial Narrow" pitchFamily="34" charset="0"/>
            </a:endParaRPr>
          </a:p>
        </p:txBody>
      </p:sp>
      <p:sp>
        <p:nvSpPr>
          <p:cNvPr id="133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8BCE705-83E3-45A6-8E20-C7E6AAD99FC2}" type="slidenum">
              <a:rPr lang="en-US" sz="1800" smtClean="0"/>
              <a:pPr/>
              <a:t>9</a:t>
            </a:fld>
            <a:endParaRPr lang="en-US" sz="1800" dirty="0" smtClean="0"/>
          </a:p>
        </p:txBody>
      </p:sp>
    </p:spTree>
    <p:extLst>
      <p:ext uri="{BB962C8B-B14F-4D97-AF65-F5344CB8AC3E}">
        <p14:creationId xmlns:p14="http://schemas.microsoft.com/office/powerpoint/2010/main" val="3858762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2869</TotalTime>
  <Words>3146</Words>
  <Application>Microsoft Office PowerPoint</Application>
  <PresentationFormat>On-screen Show (4:3)</PresentationFormat>
  <Paragraphs>293</Paragraphs>
  <Slides>25</Slides>
  <Notes>2</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NEW-MEP-Slide-Template-v3</vt:lpstr>
      <vt:lpstr>Office Theme</vt:lpstr>
      <vt:lpstr>2_Office Theme</vt:lpstr>
      <vt:lpstr>3_Office Theme</vt:lpstr>
      <vt:lpstr>4_Office Theme</vt:lpstr>
      <vt:lpstr>5_Office Theme</vt:lpstr>
      <vt:lpstr>WELCOME   Information Webinar – August 13, 2013 2:30 p.m. (EST)  Federal Funding Opportunity:2013-NIST-MEP-MTAC-01 National Institute of Standards and Technology (NIST) Manufacturing Extension Partnership (MEP)   David Stieren, Technical Manager, NIST MEP Diane Henderson, Federal Program Officer, NIST MEP  </vt:lpstr>
      <vt:lpstr>PowerPoint Presentation</vt:lpstr>
      <vt:lpstr>Information Webinar Agenda</vt:lpstr>
      <vt:lpstr>Funding Opportunity Introduction </vt:lpstr>
      <vt:lpstr>MEP / M-TAC Background America COMPETES Reauthorization Act of 2010</vt:lpstr>
      <vt:lpstr>MEP Strategies and M-TAC </vt:lpstr>
      <vt:lpstr>Funding Opportunity Introduction (2) </vt:lpstr>
      <vt:lpstr>Cost Share, Funding &amp; Eligibility</vt:lpstr>
      <vt:lpstr>Application/Proposal Submission</vt:lpstr>
      <vt:lpstr> Application Package Details (1) </vt:lpstr>
      <vt:lpstr>Application Package Details (2):</vt:lpstr>
      <vt:lpstr>Application Package Details (3):</vt:lpstr>
      <vt:lpstr>Application Package Details (4):</vt:lpstr>
      <vt:lpstr>Application Package Details (5):</vt:lpstr>
      <vt:lpstr>Application Package Details (6):</vt:lpstr>
      <vt:lpstr> Evaluation Criteria </vt:lpstr>
      <vt:lpstr>Selection Factors</vt:lpstr>
      <vt:lpstr>Review and Selection Process (1)</vt:lpstr>
      <vt:lpstr>Review and Selection Process (2)</vt:lpstr>
      <vt:lpstr>Review and Selection Process (3)</vt:lpstr>
      <vt:lpstr>Award Administration Information (1)</vt:lpstr>
      <vt:lpstr>Award Administration Information (2)</vt:lpstr>
      <vt:lpstr>Reporting &amp; Audit Requirements (1)</vt:lpstr>
      <vt:lpstr>Reporting &amp; Audit Requirements (2)</vt:lpstr>
      <vt:lpstr>Agency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creator>Jaclyn Gardner</dc:creator>
  <cp:lastModifiedBy>David C. Stieren</cp:lastModifiedBy>
  <cp:revision>89</cp:revision>
  <cp:lastPrinted>2013-08-12T12:45:54Z</cp:lastPrinted>
  <dcterms:created xsi:type="dcterms:W3CDTF">2011-12-08T15:36:51Z</dcterms:created>
  <dcterms:modified xsi:type="dcterms:W3CDTF">2013-08-13T13:32:13Z</dcterms:modified>
</cp:coreProperties>
</file>