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570" r:id="rId5"/>
    <p:sldId id="360" r:id="rId6"/>
    <p:sldId id="267" r:id="rId7"/>
    <p:sldId id="257" r:id="rId8"/>
    <p:sldId id="918" r:id="rId9"/>
    <p:sldId id="922" r:id="rId10"/>
    <p:sldId id="259" r:id="rId11"/>
    <p:sldId id="318" r:id="rId12"/>
    <p:sldId id="317" r:id="rId13"/>
    <p:sldId id="320" r:id="rId14"/>
    <p:sldId id="533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HK Grotesk Light" panose="020B0604020202020204" charset="0"/>
      <p:regular r:id="rId25"/>
    </p:embeddedFont>
    <p:embeddedFont>
      <p:font typeface="HK Grotesk Light Bold Italics" panose="020B060402020202020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4583" autoAdjust="0"/>
  </p:normalViewPr>
  <p:slideViewPr>
    <p:cSldViewPr>
      <p:cViewPr varScale="1">
        <p:scale>
          <a:sx n="60" d="100"/>
          <a:sy n="60" d="100"/>
        </p:scale>
        <p:origin x="13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17085-0671-3F4E-8AD5-BB005E398ED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A5C6-9240-C847-B989-D51F1BF90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4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B1D-A6B7-48C7-B267-6A34F15543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33CBE9FC-8816-0145-86C9-BD228E6C4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1293A2F5-5476-9B4F-80AB-17341A795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6653A2F5-217E-CA45-B49B-7EA948A5B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E33D9B-333C-EC4F-A06D-FEA69999F52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005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B1D-A6B7-48C7-B267-6A34F15543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B1D-A6B7-48C7-B267-6A34F15543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EB1D-A6B7-48C7-B267-6A34F15543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60" y="8830315"/>
            <a:ext cx="3038241" cy="463976"/>
          </a:xfrm>
          <a:prstGeom prst="rect">
            <a:avLst/>
          </a:prstGeom>
        </p:spPr>
        <p:txBody>
          <a:bodyPr/>
          <a:lstStyle/>
          <a:p>
            <a:fld id="{87C053E0-CA8B-4603-9D80-E5D616CA64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41822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0935" y="1022442"/>
            <a:ext cx="1692574" cy="1270809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C0D99E-CB21-DD43-9525-78AA9BA7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5" y="1750398"/>
            <a:ext cx="5630865" cy="8041302"/>
          </a:xfrm>
        </p:spPr>
        <p:txBody>
          <a:bodyPr anchor="ctr">
            <a:normAutofit fontScale="90000"/>
          </a:bodyPr>
          <a:lstStyle/>
          <a:p>
            <a:pPr>
              <a:lnSpc>
                <a:spcPts val="3359"/>
              </a:lnSpc>
            </a:pP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Jayne B. Morrow, PhD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latin typeface="HK Grotesk Light"/>
              </a:rPr>
              <a:t>Assistant Vice President for </a:t>
            </a:r>
            <a:br>
              <a:rPr lang="en-US" sz="3600" dirty="0">
                <a:solidFill>
                  <a:schemeClr val="bg1"/>
                </a:solidFill>
                <a:latin typeface="HK Grotesk Light"/>
              </a:rPr>
            </a:br>
            <a:r>
              <a:rPr lang="en-US" sz="3600" dirty="0">
                <a:solidFill>
                  <a:schemeClr val="bg1"/>
                </a:solidFill>
                <a:latin typeface="HK Grotesk Light"/>
              </a:rPr>
              <a:t>Research and Economic Development </a:t>
            </a:r>
            <a:br>
              <a:rPr lang="en-US" sz="3600" dirty="0">
                <a:solidFill>
                  <a:schemeClr val="bg1"/>
                </a:solidFill>
                <a:latin typeface="HK Grotesk Light"/>
              </a:rPr>
            </a:br>
            <a:r>
              <a:rPr lang="en-US" sz="3600" dirty="0">
                <a:solidFill>
                  <a:schemeClr val="bg1"/>
                </a:solidFill>
                <a:latin typeface="HK Grotesk Light"/>
              </a:rPr>
              <a:t>Montana State University</a:t>
            </a:r>
            <a:br>
              <a:rPr lang="en-US" sz="3600" dirty="0">
                <a:solidFill>
                  <a:schemeClr val="bg1"/>
                </a:solidFill>
                <a:latin typeface="HK Grotesk Light"/>
              </a:rPr>
            </a:br>
            <a:br>
              <a:rPr lang="en-US" sz="3600" dirty="0">
                <a:solidFill>
                  <a:schemeClr val="bg1"/>
                </a:solidFill>
                <a:latin typeface="HK Grotesk Light"/>
              </a:rPr>
            </a:br>
            <a:r>
              <a:rPr lang="en-US" sz="3600" i="1" dirty="0">
                <a:solidFill>
                  <a:schemeClr val="bg1"/>
                </a:solidFill>
                <a:latin typeface="HK Grotesk Light"/>
              </a:rPr>
              <a:t>former </a:t>
            </a:r>
            <a:r>
              <a:rPr lang="en-US" sz="3600" dirty="0">
                <a:solidFill>
                  <a:schemeClr val="bg1"/>
                </a:solidFill>
                <a:latin typeface="HK Grotesk Light"/>
              </a:rPr>
              <a:t>Executive Director,</a:t>
            </a:r>
            <a:br>
              <a:rPr lang="en-US" sz="3600" dirty="0">
                <a:solidFill>
                  <a:schemeClr val="bg1"/>
                </a:solidFill>
                <a:latin typeface="HK Grotesk Light"/>
              </a:rPr>
            </a:br>
            <a:r>
              <a:rPr lang="en-US" sz="3600" dirty="0">
                <a:solidFill>
                  <a:schemeClr val="bg1"/>
                </a:solidFill>
                <a:latin typeface="HK Grotesk Light"/>
              </a:rPr>
              <a:t>National Science and Technology Council </a:t>
            </a:r>
            <a:br>
              <a:rPr lang="en-US" sz="3600" dirty="0">
                <a:solidFill>
                  <a:schemeClr val="bg1"/>
                </a:solidFill>
                <a:latin typeface="HK Grotesk Light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39732D-10A1-FC46-8FD3-60B30FE5E5CC}"/>
              </a:ext>
            </a:extLst>
          </p:cNvPr>
          <p:cNvGrpSpPr/>
          <p:nvPr/>
        </p:nvGrpSpPr>
        <p:grpSpPr>
          <a:xfrm>
            <a:off x="6421742" y="1400181"/>
            <a:ext cx="11866258" cy="3477291"/>
            <a:chOff x="11277600" y="800100"/>
            <a:chExt cx="6738938" cy="1692275"/>
          </a:xfrm>
        </p:grpSpPr>
        <p:pic>
          <p:nvPicPr>
            <p:cNvPr id="11" name="Picture 3" descr="C:\Documents and Settings\sdasilva\My Documents\My Pictures\extraction_lab\reduced\extraction_lab 014A_red.jpg">
              <a:extLst>
                <a:ext uri="{FF2B5EF4-FFF2-40B4-BE49-F238E27FC236}">
                  <a16:creationId xmlns:a16="http://schemas.microsoft.com/office/drawing/2014/main" id="{9AD58377-07C2-B045-8567-3D1052744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700" y="800100"/>
              <a:ext cx="2190750" cy="167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74B3182-7881-E744-9974-87D23459BBC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04" r="21645"/>
            <a:stretch>
              <a:fillRect/>
            </a:stretch>
          </p:blipFill>
          <p:spPr bwMode="auto">
            <a:xfrm>
              <a:off x="11277600" y="800100"/>
              <a:ext cx="2209800" cy="169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34CC90E8-4F86-C741-9C67-C7A79603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5800" y="800100"/>
              <a:ext cx="2090738" cy="167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840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AEE6-E942-4F5C-A610-97CA4B6B6DB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6762" y="703621"/>
            <a:ext cx="16759238" cy="107394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2"/>
                </a:solidFill>
                <a:ea typeface="ＭＳ Ｐゴシック" pitchFamily="-108" charset="-128"/>
              </a:rPr>
              <a:t>Process Coordination  - ASTM Standards E2770 and E2458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15316200" y="9258300"/>
            <a:ext cx="685800" cy="71437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D82CCA-54FA-465B-9040-79226D1C3518}" type="slidenum">
              <a:rPr lang="en-US" sz="1800"/>
              <a:pPr/>
              <a:t>10</a:t>
            </a:fld>
            <a:endParaRPr lang="en-US" sz="1800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12115800" y="9372600"/>
            <a:ext cx="2857500" cy="685800"/>
          </a:xfrm>
          <a:prstGeom prst="rect">
            <a:avLst/>
          </a:prstGeom>
          <a:noFill/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05848-4684-4CBD-A801-EA69BF8C16C0}" type="slidenum">
              <a:rPr lang="en-US" sz="1800">
                <a:latin typeface="Times New Roman" pitchFamily="18" charset="0"/>
              </a:rPr>
              <a:pPr/>
              <a:t>10</a:t>
            </a:fld>
            <a:endParaRPr lang="en-US" sz="1800">
              <a:latin typeface="Times New Roman" pitchFamily="18" charset="0"/>
            </a:endParaRPr>
          </a:p>
        </p:txBody>
      </p:sp>
      <p:pic>
        <p:nvPicPr>
          <p:cNvPr id="17" name="Picture 7" descr="DSC_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14600"/>
            <a:ext cx="3543300" cy="53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7" descr="DSC_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1"/>
            <a:ext cx="5715000" cy="380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9" descr="DSC_012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6479382"/>
            <a:ext cx="5715000" cy="289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286000" y="8001000"/>
            <a:ext cx="3429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/>
              <a:t>Initial sample screen, minimizing consumption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58600" y="2514600"/>
            <a:ext cx="3429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/>
              <a:t>Communication of results to Law Enforcement and Public Health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44300" y="6400800"/>
            <a:ext cx="3429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/>
              <a:t>Decision to collection with ASTM E2458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7200901"/>
            <a:ext cx="571500" cy="5078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87100" y="2514601"/>
            <a:ext cx="571500" cy="5078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87100" y="6400801"/>
            <a:ext cx="571500" cy="5078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615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496866"/>
            <a:ext cx="8569236" cy="1988345"/>
          </a:xfrm>
        </p:spPr>
        <p:txBody>
          <a:bodyPr>
            <a:normAutofit/>
          </a:bodyPr>
          <a:lstStyle/>
          <a:p>
            <a:r>
              <a:rPr lang="en-US" sz="4800" dirty="0"/>
              <a:t>Operation Vigilant Sample IV</a:t>
            </a:r>
            <a:br>
              <a:rPr lang="en-US" sz="4800" dirty="0"/>
            </a:br>
            <a:r>
              <a:rPr lang="en-US" sz="4800" dirty="0"/>
              <a:t>July 14-16, 2015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39255" y="2737650"/>
            <a:ext cx="7750970" cy="477252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Led by Capt. Bryon Marsh, 4</a:t>
            </a:r>
            <a:r>
              <a:rPr lang="en-US" baseline="30000" dirty="0"/>
              <a:t>th</a:t>
            </a:r>
            <a:r>
              <a:rPr lang="en-US" dirty="0"/>
              <a:t> CST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Joint exercise with 4</a:t>
            </a:r>
            <a:r>
              <a:rPr lang="en-US" baseline="30000" dirty="0"/>
              <a:t>th</a:t>
            </a:r>
            <a:r>
              <a:rPr lang="en-US" dirty="0"/>
              <a:t> and 48</a:t>
            </a:r>
            <a:r>
              <a:rPr lang="en-US" baseline="30000" dirty="0"/>
              <a:t>th</a:t>
            </a:r>
            <a:r>
              <a:rPr lang="en-US" dirty="0"/>
              <a:t> CSTs, FL and GA PHLs, EPA, </a:t>
            </a:r>
            <a:r>
              <a:rPr lang="en-US" dirty="0" err="1"/>
              <a:t>BioWatch</a:t>
            </a:r>
            <a:r>
              <a:rPr lang="en-US" dirty="0"/>
              <a:t>, local first responders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NIST obtained EPA approval to use a modified yeast strain, </a:t>
            </a:r>
            <a:r>
              <a:rPr lang="en-US" i="1" dirty="0"/>
              <a:t>Saccharomyces cerevisiae </a:t>
            </a:r>
            <a:r>
              <a:rPr lang="en-US" dirty="0"/>
              <a:t>NE095</a:t>
            </a:r>
          </a:p>
          <a:p>
            <a:pPr marL="0" indent="0">
              <a:lnSpc>
                <a:spcPct val="90000"/>
              </a:lnSpc>
            </a:pPr>
            <a:r>
              <a:rPr lang="en-US" b="1" dirty="0"/>
              <a:t>Protocol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Yeast deposited onto stainless steel coupons and dried overnight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Coupons were sampled using protocol adapted from surface sampling procedures for </a:t>
            </a:r>
            <a:r>
              <a:rPr lang="en-US" i="1" dirty="0"/>
              <a:t>B. anthracis </a:t>
            </a:r>
            <a:r>
              <a:rPr lang="en-US" dirty="0"/>
              <a:t>spores (CDC, 2012)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Yeast detected successfully by mobile and public health labs using qPCR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141" y="3975955"/>
            <a:ext cx="4677156" cy="467715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95288" y="0"/>
            <a:ext cx="6297090" cy="54753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 bwMode="auto">
          <a:xfrm>
            <a:off x="8954029" y="4222842"/>
            <a:ext cx="4183380" cy="418338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40904" y="3"/>
            <a:ext cx="6051474" cy="5229682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32198" y="6048375"/>
            <a:ext cx="4955802" cy="4238625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3579632" y="6295825"/>
            <a:ext cx="4708368" cy="3991193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1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8287995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A90D09-CB48-E241-80D0-2C5D3DFB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3909363" cy="10286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740841" y="2023173"/>
            <a:ext cx="1402556" cy="1236472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940991" y="1500186"/>
            <a:ext cx="1143251" cy="1007872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49094CB-A5BB-5E45-83C7-E9C6654E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fld id="{0624AEE6-E942-4F5C-A610-97CA4B6B6DBA}" type="slidenum">
              <a:rPr lang="en-US" smtClean="0"/>
              <a:pPr>
                <a:spcAft>
                  <a:spcPts val="9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258970" y="965200"/>
            <a:ext cx="11770060" cy="8356597"/>
            <a:chOff x="0" y="0"/>
            <a:chExt cx="16250396" cy="11537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23" r="3226"/>
            <a:stretch>
              <a:fillRect/>
            </a:stretch>
          </p:blipFill>
          <p:spPr>
            <a:xfrm>
              <a:off x="0" y="0"/>
              <a:ext cx="16250395" cy="570529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40" b="14736"/>
            <a:stretch>
              <a:fillRect/>
            </a:stretch>
          </p:blipFill>
          <p:spPr>
            <a:xfrm>
              <a:off x="0" y="5832291"/>
              <a:ext cx="8061698" cy="57052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88698" y="5832291"/>
              <a:ext cx="8061698" cy="5705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52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71201" y="7543801"/>
            <a:ext cx="50310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Material Measurement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4825" y="6254265"/>
            <a:ext cx="4392709" cy="493464"/>
          </a:xfrm>
        </p:spPr>
        <p:txBody>
          <a:bodyPr/>
          <a:lstStyle/>
          <a:p>
            <a:fld id="{0624AEE6-E942-4F5C-A610-97CA4B6B6D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5761" y="514381"/>
            <a:ext cx="17368839" cy="107394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2"/>
                </a:solidFill>
              </a:rPr>
              <a:t>Framework for a Biothreat Field Response Mission Capability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9906000" cy="6788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Develop guidance to first responders for the biological assessment of suspicious powders</a:t>
            </a:r>
          </a:p>
          <a:p>
            <a:r>
              <a:rPr lang="en-US" dirty="0"/>
              <a:t>Interagency effort involving DHS, CDC, FBI, and EPA</a:t>
            </a:r>
          </a:p>
          <a:p>
            <a:r>
              <a:rPr lang="en-US" dirty="0"/>
              <a:t>Defines Critical Elements of a Mission Capability (a.k.a., an Actionable Assay – the Onion)</a:t>
            </a:r>
          </a:p>
          <a:p>
            <a:r>
              <a:rPr lang="en-US" dirty="0"/>
              <a:t>Outlines the accomplishments and remaining gaps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15316200" y="9258300"/>
            <a:ext cx="685800" cy="71437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D82CCA-54FA-465B-9040-79226D1C3518}" type="slidenum">
              <a:rPr lang="en-US" sz="1800"/>
              <a:pPr/>
              <a:t>4</a:t>
            </a:fld>
            <a:endParaRPr lang="en-US" sz="18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769" y="6389464"/>
            <a:ext cx="2511902" cy="251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dhs-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139" y="6250787"/>
            <a:ext cx="2789257" cy="278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f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7864" y="6206307"/>
            <a:ext cx="2789253" cy="28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e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498" y="6413014"/>
            <a:ext cx="2464803" cy="24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66397" y="9338488"/>
            <a:ext cx="11381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2700" i="1" dirty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https://www.rkb.us/</a:t>
            </a:r>
            <a:endParaRPr lang="en-US" sz="2700" i="1" dirty="0">
              <a:latin typeface="Arial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08721" y="1714447"/>
            <a:ext cx="6399401" cy="8298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45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18AA1-B889-B74C-B5F2-4C3D4122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6200" y="9258300"/>
            <a:ext cx="685800" cy="714375"/>
          </a:xfrm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114425" indent="-428625" eaLnBrk="0" hangingPunct="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714500" indent="-342900" eaLnBrk="0" hangingPunct="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400300" indent="-342900" eaLnBrk="0" hangingPunct="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3086100" indent="-342900" eaLnBrk="0" hangingPunct="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61D407-21D1-FB46-8929-36D1F592C6AB}" type="slidenum">
              <a:rPr lang="en-US" altLang="en-US" sz="1800">
                <a:solidFill>
                  <a:schemeClr val="bg1"/>
                </a:solidFill>
                <a:latin typeface="Helvetica" pitchFamily="2" charset="0"/>
              </a:rPr>
              <a:pPr eaLnBrk="1" hangingPunct="1"/>
              <a:t>5</a:t>
            </a:fld>
            <a:endParaRPr lang="en-US" altLang="en-US" sz="1800">
              <a:solidFill>
                <a:schemeClr val="bg1"/>
              </a:solidFill>
              <a:latin typeface="Helvetica" pitchFamily="2" charset="0"/>
            </a:endParaRPr>
          </a:p>
        </p:txBody>
      </p:sp>
      <p:grpSp>
        <p:nvGrpSpPr>
          <p:cNvPr id="66563" name="Group 19">
            <a:extLst>
              <a:ext uri="{FF2B5EF4-FFF2-40B4-BE49-F238E27FC236}">
                <a16:creationId xmlns:a16="http://schemas.microsoft.com/office/drawing/2014/main" id="{7182C934-5801-304B-8AAF-AFC4A900E5DE}"/>
              </a:ext>
            </a:extLst>
          </p:cNvPr>
          <p:cNvGrpSpPr>
            <a:grpSpLocks/>
          </p:cNvGrpSpPr>
          <p:nvPr/>
        </p:nvGrpSpPr>
        <p:grpSpPr bwMode="auto">
          <a:xfrm>
            <a:off x="4276725" y="3086100"/>
            <a:ext cx="4343400" cy="4343400"/>
            <a:chOff x="1536" y="1968"/>
            <a:chExt cx="1824" cy="1824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60DB5682-C0CC-FB41-840D-58F9FBFE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68"/>
              <a:ext cx="1824" cy="182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592524"/>
                </a:gs>
                <a:gs pos="100000">
                  <a:schemeClr val="accent2"/>
                </a:gs>
              </a:gsLst>
              <a:lin ang="189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70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573" name="Oval 21">
              <a:extLst>
                <a:ext uri="{FF2B5EF4-FFF2-40B4-BE49-F238E27FC236}">
                  <a16:creationId xmlns:a16="http://schemas.microsoft.com/office/drawing/2014/main" id="{B1B2EDC9-7E71-EB45-B306-8DD5554A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2123"/>
              <a:ext cx="1514" cy="1514"/>
            </a:xfrm>
            <a:prstGeom prst="ellipse">
              <a:avLst/>
            </a:prstGeom>
            <a:gradFill rotWithShape="1">
              <a:gsLst>
                <a:gs pos="0">
                  <a:srgbClr val="BC9800"/>
                </a:gs>
                <a:gs pos="50000">
                  <a:srgbClr val="574600"/>
                </a:gs>
                <a:gs pos="100000">
                  <a:srgbClr val="BC9800"/>
                </a:gs>
              </a:gsLst>
              <a:lin ang="18900000" scaled="1"/>
            </a:gradFill>
            <a:ln w="9525">
              <a:solidFill>
                <a:srgbClr val="BC98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700"/>
            </a:p>
          </p:txBody>
        </p:sp>
        <p:sp>
          <p:nvSpPr>
            <p:cNvPr id="66574" name="Oval 22">
              <a:extLst>
                <a:ext uri="{FF2B5EF4-FFF2-40B4-BE49-F238E27FC236}">
                  <a16:creationId xmlns:a16="http://schemas.microsoft.com/office/drawing/2014/main" id="{4EC60F4D-EE63-A546-934B-E372BF60F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278"/>
              <a:ext cx="1204" cy="1204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5E0000"/>
                </a:gs>
                <a:gs pos="100000">
                  <a:srgbClr val="CC0000"/>
                </a:gs>
              </a:gsLst>
              <a:lin ang="18900000" scaled="1"/>
            </a:gra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700"/>
            </a:p>
          </p:txBody>
        </p:sp>
        <p:sp>
          <p:nvSpPr>
            <p:cNvPr id="66575" name="Oval 23">
              <a:extLst>
                <a:ext uri="{FF2B5EF4-FFF2-40B4-BE49-F238E27FC236}">
                  <a16:creationId xmlns:a16="http://schemas.microsoft.com/office/drawing/2014/main" id="{B2827E7E-C01F-8F4C-A0C4-DB98370BB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" y="2434"/>
              <a:ext cx="892" cy="892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50000">
                  <a:srgbClr val="004700"/>
                </a:gs>
                <a:gs pos="100000">
                  <a:srgbClr val="009900"/>
                </a:gs>
              </a:gsLst>
              <a:lin ang="18900000" scaled="1"/>
            </a:gra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700"/>
            </a:p>
          </p:txBody>
        </p:sp>
        <p:sp>
          <p:nvSpPr>
            <p:cNvPr id="66576" name="Oval 24">
              <a:extLst>
                <a:ext uri="{FF2B5EF4-FFF2-40B4-BE49-F238E27FC236}">
                  <a16:creationId xmlns:a16="http://schemas.microsoft.com/office/drawing/2014/main" id="{1A09DC83-3266-A547-9F4F-79EE9815C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589"/>
              <a:ext cx="582" cy="58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764700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700"/>
            </a:p>
          </p:txBody>
        </p:sp>
      </p:grpSp>
      <p:sp>
        <p:nvSpPr>
          <p:cNvPr id="66564" name="Text Box 26">
            <a:extLst>
              <a:ext uri="{FF2B5EF4-FFF2-40B4-BE49-F238E27FC236}">
                <a16:creationId xmlns:a16="http://schemas.microsoft.com/office/drawing/2014/main" id="{6C475F32-5B67-B54E-BC28-97820518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738563"/>
            <a:ext cx="54510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47663" indent="-16827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dirty="0"/>
              <a:t>ConOps</a:t>
            </a:r>
            <a:r>
              <a:rPr lang="en-US" altLang="en-US" sz="3200" b="1" baseline="30000" dirty="0"/>
              <a:t>1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Training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Proficiency Testing</a:t>
            </a:r>
            <a:r>
              <a:rPr lang="en-US" altLang="en-US" sz="3200" b="1" baseline="30000" dirty="0"/>
              <a:t>4</a:t>
            </a:r>
            <a:endParaRPr lang="en-US" altLang="en-US" sz="3200" b="1" dirty="0"/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Sampling &amp; Sample Handling</a:t>
            </a:r>
            <a:r>
              <a:rPr lang="en-US" altLang="en-US" sz="3200" b="1" baseline="30000" dirty="0"/>
              <a:t>2</a:t>
            </a:r>
          </a:p>
          <a:p>
            <a:pPr eaLnBrk="1" hangingPunct="1">
              <a:buFontTx/>
              <a:buChar char="•"/>
            </a:pPr>
            <a:r>
              <a:rPr lang="en-US" altLang="en-US" sz="3200" b="1" dirty="0"/>
              <a:t>Assay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b="1" dirty="0"/>
              <a:t>Performance Specifications</a:t>
            </a:r>
            <a:r>
              <a:rPr lang="en-US" altLang="en-US" sz="3200" b="1" baseline="30000" dirty="0"/>
              <a:t>3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en-US" sz="3200" b="1" dirty="0"/>
              <a:t>Testing and Certification</a:t>
            </a:r>
            <a:r>
              <a:rPr lang="en-US" altLang="en-US" sz="3200" b="1" baseline="30000" dirty="0"/>
              <a:t>3</a:t>
            </a:r>
            <a:endParaRPr lang="en-US" altLang="en-US" sz="3200" b="1" dirty="0"/>
          </a:p>
        </p:txBody>
      </p:sp>
      <p:sp>
        <p:nvSpPr>
          <p:cNvPr id="23" name="Line 31">
            <a:extLst>
              <a:ext uri="{FF2B5EF4-FFF2-40B4-BE49-F238E27FC236}">
                <a16:creationId xmlns:a16="http://schemas.microsoft.com/office/drawing/2014/main" id="{A3053D98-664B-D949-B416-B77A6B810D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2725" y="5476875"/>
            <a:ext cx="2628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29" name="Line 31">
            <a:extLst>
              <a:ext uri="{FF2B5EF4-FFF2-40B4-BE49-F238E27FC236}">
                <a16:creationId xmlns:a16="http://schemas.microsoft.com/office/drawing/2014/main" id="{4ECAB246-E03E-4443-BC62-55589EF498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5112545"/>
            <a:ext cx="19431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075DA345-E1DE-6E41-939D-EB4209E687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1425" y="4769645"/>
            <a:ext cx="16002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1" name="Line 31">
            <a:extLst>
              <a:ext uri="{FF2B5EF4-FFF2-40B4-BE49-F238E27FC236}">
                <a16:creationId xmlns:a16="http://schemas.microsoft.com/office/drawing/2014/main" id="{D4B608FF-A05E-884E-B737-A9D4A89ABA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0025" y="4407695"/>
            <a:ext cx="13716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C1CACEBE-6955-6A46-957E-4334F05B9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48625" y="4019550"/>
            <a:ext cx="1143000" cy="0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66570" name="TextBox 18">
            <a:extLst>
              <a:ext uri="{FF2B5EF4-FFF2-40B4-BE49-F238E27FC236}">
                <a16:creationId xmlns:a16="http://schemas.microsoft.com/office/drawing/2014/main" id="{3D0BFCCE-0AA6-3B4B-AF8A-C2F979F2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543800"/>
            <a:ext cx="14097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ASTM E2270-17 Standard Guide for Operational Guidelines for Initial Response to a Suspected Biothreat Agent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ASTM E2458-17 Standard Practices for Bulk Sample Collection and Swab Sample Collection of Visible Powders Suspected of Being Biothreat Agents from Nonporous Surfaces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AOAC International SMPRs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NIST </a:t>
            </a:r>
            <a:r>
              <a:rPr lang="en-US" sz="28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RM 8230: Lyophilized </a:t>
            </a:r>
            <a:r>
              <a:rPr lang="en-US" sz="2800" i="1" dirty="0">
                <a:solidFill>
                  <a:srgbClr val="000000"/>
                </a:solidFill>
                <a:latin typeface="Gill Sans" charset="0"/>
                <a:sym typeface="Gill Sans" charset="0"/>
              </a:rPr>
              <a:t>Saccharomyces cerevisiae</a:t>
            </a:r>
            <a:r>
              <a:rPr lang="en-US" sz="28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 NE095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sz="2800" dirty="0"/>
          </a:p>
        </p:txBody>
      </p:sp>
      <p:sp>
        <p:nvSpPr>
          <p:cNvPr id="66571" name="TextBox 20">
            <a:extLst>
              <a:ext uri="{FF2B5EF4-FFF2-40B4-BE49-F238E27FC236}">
                <a16:creationId xmlns:a16="http://schemas.microsoft.com/office/drawing/2014/main" id="{4EDD4E37-7598-9F4D-83D1-B315079B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1" y="1760280"/>
            <a:ext cx="17221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 dirty="0"/>
              <a:t>An assay, method, or detector must be operated by a trained and proficient user and integrated into a response plan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F568558-FDE1-B440-B32A-EBD2526E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1" y="514381"/>
            <a:ext cx="17368839" cy="107394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2"/>
                </a:solidFill>
              </a:rPr>
              <a:t>Framework for a Biothreat Field Response Mission Capability</a:t>
            </a:r>
          </a:p>
        </p:txBody>
      </p:sp>
    </p:spTree>
    <p:extLst>
      <p:ext uri="{BB962C8B-B14F-4D97-AF65-F5344CB8AC3E}">
        <p14:creationId xmlns:p14="http://schemas.microsoft.com/office/powerpoint/2010/main" val="7987867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01016-4AF0-1E45-BA3B-B8E9F958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28700"/>
            <a:ext cx="11449050" cy="8598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5FE462-06FA-164F-BF25-5AFD222BF201}"/>
              </a:ext>
            </a:extLst>
          </p:cNvPr>
          <p:cNvSpPr/>
          <p:nvPr/>
        </p:nvSpPr>
        <p:spPr>
          <a:xfrm>
            <a:off x="0" y="0"/>
            <a:ext cx="7391400" cy="1028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Federal Government Efforts to Work with Standards Development Organizations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ASTM, AOAC International </a:t>
            </a:r>
          </a:p>
          <a:p>
            <a:pPr algn="ctr"/>
            <a:r>
              <a:rPr lang="en-US" sz="2800" dirty="0"/>
              <a:t>and other non-SDO consensus forming communities (Interagency Board, IAB)</a:t>
            </a:r>
          </a:p>
        </p:txBody>
      </p:sp>
    </p:spTree>
    <p:extLst>
      <p:ext uri="{BB962C8B-B14F-4D97-AF65-F5344CB8AC3E}">
        <p14:creationId xmlns:p14="http://schemas.microsoft.com/office/powerpoint/2010/main" val="284793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205" y="0"/>
            <a:ext cx="16230600" cy="7293107"/>
            <a:chOff x="0" y="0"/>
            <a:chExt cx="21640800" cy="972414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128933" cy="972414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55933" y="0"/>
              <a:ext cx="7128933" cy="972414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51" b="-6451"/>
            <a:stretch>
              <a:fillRect/>
            </a:stretch>
          </p:blipFill>
          <p:spPr>
            <a:xfrm>
              <a:off x="14511867" y="0"/>
              <a:ext cx="7128933" cy="972414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684445" y="7849389"/>
            <a:ext cx="4461542" cy="12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F1F1F1"/>
                </a:solidFill>
                <a:latin typeface="HK Grotesk Light Bold Italics"/>
              </a:rPr>
              <a:t>Response to Biothreats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38600" y="7849389"/>
            <a:ext cx="12861205" cy="1318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dirty="0">
                <a:solidFill>
                  <a:schemeClr val="bg1"/>
                </a:solidFill>
              </a:rPr>
              <a:t>NIST and DHS worked with interagency partners to develop standards and guidance for a biological response mission capability for local, state and federal agencies</a:t>
            </a:r>
            <a:endParaRPr lang="en-US" sz="3200" dirty="0">
              <a:solidFill>
                <a:schemeClr val="bg1"/>
              </a:solidFill>
              <a:latin typeface="HK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134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41822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0935" y="1022442"/>
            <a:ext cx="1692574" cy="1270809"/>
            <a:chOff x="668003" y="1684057"/>
            <a:chExt cx="1128382" cy="847206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0935" y="1750398"/>
            <a:ext cx="5373109" cy="6419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ASTM E2770 Operational Guidance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674979" y="877252"/>
            <a:ext cx="9462086" cy="8532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500" b="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latin typeface="+mn-lt"/>
                <a:cs typeface="+mn-cs"/>
              </a:rPr>
              <a:t>Standard Guide  - provides operational guidelines for initial response to a suspected biothreat agent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</a:rPr>
              <a:t>Fundamentals for response planning to assure proper involvement, communication and coordination between key players in a jurisdiction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</a:rPr>
              <a:t>Minimum training and PPE requirements for field personnel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</a:rPr>
              <a:t>Guidance for risk assessment process to determine if visible powder should be deemed a biological threat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+mn-lt"/>
                <a:cs typeface="+mn-cs"/>
              </a:rPr>
              <a:t>Guidance for threat evaluation process in conjunction with law enforcement representatives (including FBI) for determination of threat credibility   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E436CCEF-B0CE-0845-8723-DBDE8B8D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3421"/>
            <a:ext cx="7070725" cy="192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9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Documents and Settings\adowney\My Documents\NIST\reports\Sampling Pi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3403" y="757532"/>
            <a:ext cx="3873514" cy="4488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788834"/>
            <a:ext cx="3647179" cy="4457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24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50511"/>
            <a:ext cx="18288000" cy="3936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53895" y="6803136"/>
            <a:ext cx="12575189" cy="2379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>
                <a:solidFill>
                  <a:schemeClr val="bg1"/>
                </a:solidFill>
              </a:rPr>
              <a:t>ASTM E2458 Collection of Suspicious Powders</a:t>
            </a:r>
            <a:endParaRPr lang="en-US" sz="5100" dirty="0">
              <a:solidFill>
                <a:schemeClr val="bg1"/>
              </a:solidFill>
            </a:endParaRPr>
          </a:p>
        </p:txBody>
      </p:sp>
      <p:grpSp>
        <p:nvGrpSpPr>
          <p:cNvPr id="35" name="Group 26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312256" y="7232158"/>
            <a:ext cx="1692573" cy="1270809"/>
            <a:chOff x="8183879" y="1000124"/>
            <a:chExt cx="1562267" cy="117297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13042387" y="411480"/>
            <a:ext cx="5343205" cy="7315200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500" b="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  <a:p>
            <a:endParaRPr lang="en-US" sz="2400">
              <a:latin typeface="+mn-lt"/>
            </a:endParaRPr>
          </a:p>
          <a:p>
            <a:r>
              <a:rPr lang="en-US" sz="2400" b="1">
                <a:latin typeface="+mn-lt"/>
              </a:rPr>
              <a:t>Method B</a:t>
            </a:r>
            <a:r>
              <a:rPr lang="en-US" sz="2400">
                <a:latin typeface="+mn-lt"/>
              </a:rPr>
              <a:t> – Swab Sample Collection for On-Site Analysis</a:t>
            </a:r>
          </a:p>
          <a:p>
            <a:pPr marL="514350" indent="-514350" defTabSz="5095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u="sng">
                <a:latin typeface="+mn-lt"/>
              </a:rPr>
              <a:t>AFTER</a:t>
            </a:r>
            <a:r>
              <a:rPr lang="en-US" sz="2400">
                <a:latin typeface="+mn-lt"/>
              </a:rPr>
              <a:t> Method A applied, residual powder can be collected from surfaces </a:t>
            </a:r>
          </a:p>
          <a:p>
            <a:pPr marL="514350" indent="-514350" defTabSz="509588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>
                <a:latin typeface="+mn-lt"/>
              </a:rPr>
              <a:t>Sample can be used for on-site biological assessments</a:t>
            </a:r>
          </a:p>
          <a:p>
            <a:pPr defTabSz="509588">
              <a:buClr>
                <a:schemeClr val="tx1"/>
              </a:buClr>
            </a:pPr>
            <a:r>
              <a:rPr lang="en-US" sz="2400">
                <a:latin typeface="+mn-lt"/>
              </a:rPr>
              <a:t>	using field detection devices</a:t>
            </a:r>
            <a:endParaRPr lang="en-US" sz="2400" dirty="0">
              <a:latin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8098973-1FDF-A449-9CA2-17682EC686CE}"/>
              </a:ext>
            </a:extLst>
          </p:cNvPr>
          <p:cNvSpPr txBox="1">
            <a:spLocks/>
          </p:cNvSpPr>
          <p:nvPr/>
        </p:nvSpPr>
        <p:spPr>
          <a:xfrm>
            <a:off x="3849591" y="454042"/>
            <a:ext cx="5206220" cy="7315200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500" b="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b="1" dirty="0"/>
              <a:t>Method A</a:t>
            </a:r>
            <a:r>
              <a:rPr lang="en-US" sz="2400" dirty="0"/>
              <a:t> – Bulk Sample Collection Method for Laboratory Analysis</a:t>
            </a:r>
          </a:p>
          <a:p>
            <a:pPr marL="509588" indent="-509588">
              <a:buFont typeface="Arial" pitchFamily="34" charset="0"/>
              <a:buChar char="•"/>
            </a:pPr>
            <a:r>
              <a:rPr lang="en-US" sz="2400" dirty="0"/>
              <a:t>Method for collection of bulk of visible suspicious </a:t>
            </a:r>
          </a:p>
          <a:p>
            <a:pPr marL="509588"/>
            <a:r>
              <a:rPr lang="en-US" sz="2400" dirty="0"/>
              <a:t>powder on nonporous surface</a:t>
            </a:r>
          </a:p>
          <a:p>
            <a:pPr marL="509588" indent="-509588">
              <a:buFont typeface="Arial" pitchFamily="34" charset="0"/>
              <a:buChar char="•"/>
            </a:pPr>
            <a:r>
              <a:rPr lang="en-US" sz="2400" dirty="0"/>
              <a:t>Ensures sufficient sample is available to Laboratory Response </a:t>
            </a:r>
          </a:p>
          <a:p>
            <a:pPr marL="509588"/>
            <a:r>
              <a:rPr lang="en-US" sz="2400" dirty="0"/>
              <a:t>Network (LRN) reference laboratory for confirmatory analysis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50ABB668-6504-A946-A86D-0F37E9C5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92757"/>
            <a:ext cx="7848601" cy="236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61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C406A5A9E3A4AB3E2F283CDE17502" ma:contentTypeVersion="13" ma:contentTypeDescription="Create a new document." ma:contentTypeScope="" ma:versionID="6e7d69dfc57528c0b9fc35d683505241">
  <xsd:schema xmlns:xsd="http://www.w3.org/2001/XMLSchema" xmlns:xs="http://www.w3.org/2001/XMLSchema" xmlns:p="http://schemas.microsoft.com/office/2006/metadata/properties" xmlns:ns1="http://schemas.microsoft.com/sharepoint/v3" xmlns:ns2="0e9f4e3a-3c14-4d41-9da6-15112a1c93f6" xmlns:ns3="edf6046d-36ec-443d-85c9-111ea065df61" targetNamespace="http://schemas.microsoft.com/office/2006/metadata/properties" ma:root="true" ma:fieldsID="8a7319064ea105e871defe97494aa897" ns1:_="" ns2:_="" ns3:_="">
    <xsd:import namespace="http://schemas.microsoft.com/sharepoint/v3"/>
    <xsd:import namespace="0e9f4e3a-3c14-4d41-9da6-15112a1c93f6"/>
    <xsd:import namespace="edf6046d-36ec-443d-85c9-111ea065d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f4e3a-3c14-4d41-9da6-15112a1c9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6046d-36ec-443d-85c9-111ea065df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edf6046d-36ec-443d-85c9-111ea065df61">
      <UserInfo>
        <DisplayName>Koirala, Shaswat (Fed)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972E1-B2B6-4E80-8860-37CBF5EEE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e9f4e3a-3c14-4d41-9da6-15112a1c93f6"/>
    <ds:schemaRef ds:uri="edf6046d-36ec-443d-85c9-111ea065d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80AF9-2E89-4837-99F1-25E07FDECF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df6046d-36ec-443d-85c9-111ea065df61"/>
  </ds:schemaRefs>
</ds:datastoreItem>
</file>

<file path=customXml/itemProps3.xml><?xml version="1.0" encoding="utf-8"?>
<ds:datastoreItem xmlns:ds="http://schemas.openxmlformats.org/officeDocument/2006/customXml" ds:itemID="{85DC4FF4-4F12-4898-A0B1-77C7A5CA9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554</Words>
  <Application>Microsoft Office PowerPoint</Application>
  <PresentationFormat>Custom</PresentationFormat>
  <Paragraphs>75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    Jayne B. Morrow, PhD  Assistant Vice President for  Research and Economic Development  Montana State University  former Executive Director, National Science and Technology Council  </vt:lpstr>
      <vt:lpstr>PowerPoint Presentation</vt:lpstr>
      <vt:lpstr>PowerPoint Presentation</vt:lpstr>
      <vt:lpstr>Framework for a Biothreat Field Response Mission Capability</vt:lpstr>
      <vt:lpstr>Framework for a Biothreat Field Response Mission Capability</vt:lpstr>
      <vt:lpstr>PowerPoint Presentation</vt:lpstr>
      <vt:lpstr>PowerPoint Presentation</vt:lpstr>
      <vt:lpstr>ASTM E2770 Operational Guidance</vt:lpstr>
      <vt:lpstr>ASTM E2458 Collection of Suspicious Powders</vt:lpstr>
      <vt:lpstr>Process Coordination  - ASTM Standards E2770 and E2458</vt:lpstr>
      <vt:lpstr>Operation Vigilant Sample IV July 14-16, 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Jayne Morow</dc:creator>
  <cp:lastModifiedBy>Jayne Morrow</cp:lastModifiedBy>
  <cp:revision>36</cp:revision>
  <dcterms:created xsi:type="dcterms:W3CDTF">2020-10-13T15:57:37Z</dcterms:created>
  <dcterms:modified xsi:type="dcterms:W3CDTF">2021-06-25T14:30:34Z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0x01010051BC406A5A9E3A4AB3E2F283CDE17502</vt:lpwstr>
  </property>
</Properties>
</file>