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1" r:id="rId2"/>
    <p:sldId id="262" r:id="rId3"/>
    <p:sldId id="256" r:id="rId4"/>
    <p:sldId id="257" r:id="rId5"/>
    <p:sldId id="260"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5AFC6-D770-4175-9197-6C2D0FF45177}" type="datetimeFigureOut">
              <a:rPr lang="en-US" smtClean="0"/>
              <a:t>10/29/2009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ADB8C-E610-48C4-9B86-D26289BA2F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8ADB8C-E610-48C4-9B86-D26289BA2F99}"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8ADB8C-E610-48C4-9B86-D26289BA2F9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8ADB8C-E610-48C4-9B86-D26289BA2F9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8ADB8C-E610-48C4-9B86-D26289BA2F9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8ADB8C-E610-48C4-9B86-D26289BA2F9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8ADB8C-E610-48C4-9B86-D26289BA2F99}"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D5656E-6808-4520-B9F8-701D7728482D}" type="datetimeFigureOut">
              <a:rPr lang="en-US" smtClean="0"/>
              <a:t>10/29/2009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AC103A-47DD-415B-BAF8-ECA633FDB3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5656E-6808-4520-B9F8-701D7728482D}" type="datetimeFigureOut">
              <a:rPr lang="en-US" smtClean="0"/>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5656E-6808-4520-B9F8-701D7728482D}" type="datetimeFigureOut">
              <a:rPr lang="en-US" smtClean="0"/>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D5656E-6808-4520-B9F8-701D7728482D}" type="datetimeFigureOut">
              <a:rPr lang="en-US" smtClean="0"/>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D5656E-6808-4520-B9F8-701D7728482D}" type="datetimeFigureOut">
              <a:rPr lang="en-US" smtClean="0"/>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C103A-47DD-415B-BAF8-ECA633FDB39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D5656E-6808-4520-B9F8-701D7728482D}" type="datetimeFigureOut">
              <a:rPr lang="en-US" smtClean="0"/>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D5656E-6808-4520-B9F8-701D7728482D}" type="datetimeFigureOut">
              <a:rPr lang="en-US" smtClean="0"/>
              <a:t>10/29/2009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D5656E-6808-4520-B9F8-701D7728482D}" type="datetimeFigureOut">
              <a:rPr lang="en-US" smtClean="0"/>
              <a:t>10/29/2009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5656E-6808-4520-B9F8-701D7728482D}" type="datetimeFigureOut">
              <a:rPr lang="en-US" smtClean="0"/>
              <a:t>10/29/2009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D5656E-6808-4520-B9F8-701D7728482D}" type="datetimeFigureOut">
              <a:rPr lang="en-US" smtClean="0"/>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C103A-47DD-415B-BAF8-ECA633FDB3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D5656E-6808-4520-B9F8-701D7728482D}" type="datetimeFigureOut">
              <a:rPr lang="en-US" smtClean="0"/>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AC103A-47DD-415B-BAF8-ECA633FDB395}"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3D5656E-6808-4520-B9F8-701D7728482D}" type="datetimeFigureOut">
              <a:rPr lang="en-US" smtClean="0"/>
              <a:t>10/29/2009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AC103A-47DD-415B-BAF8-ECA633FDB395}"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Appendix_B"/><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hyperlink" Target="#Appendix_C"/><Relationship Id="rId7"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hyperlink" Target="#Appendix_D"/><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838200"/>
            <a:ext cx="7851648" cy="2362200"/>
          </a:xfrm>
        </p:spPr>
        <p:txBody>
          <a:bodyPr>
            <a:normAutofit fontScale="90000"/>
          </a:bodyPr>
          <a:lstStyle/>
          <a:p>
            <a:pPr algn="ctr"/>
            <a:r>
              <a:rPr lang="en-US" dirty="0" smtClean="0"/>
              <a:t>Toward a  Common Data Language for the Elections Space</a:t>
            </a:r>
            <a:endParaRPr lang="en-US" dirty="0"/>
          </a:p>
        </p:txBody>
      </p:sp>
      <p:sp>
        <p:nvSpPr>
          <p:cNvPr id="6" name="Subtitle 5"/>
          <p:cNvSpPr>
            <a:spLocks noGrp="1"/>
          </p:cNvSpPr>
          <p:nvPr>
            <p:ph type="subTitle" idx="1"/>
          </p:nvPr>
        </p:nvSpPr>
        <p:spPr/>
        <p:txBody>
          <a:bodyPr/>
          <a:lstStyle/>
          <a:p>
            <a:pPr algn="ctr"/>
            <a:r>
              <a:rPr lang="en-US" dirty="0" smtClean="0"/>
              <a:t>What are elections </a:t>
            </a:r>
            <a:r>
              <a:rPr lang="en-US" smtClean="0"/>
              <a:t>officials looking for?</a:t>
            </a:r>
            <a:endParaRPr lang="en-US" dirty="0" smtClean="0"/>
          </a:p>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6" name="Content Placeholder 5"/>
          <p:cNvSpPr>
            <a:spLocks noGrp="1"/>
          </p:cNvSpPr>
          <p:nvPr>
            <p:ph idx="1"/>
          </p:nvPr>
        </p:nvSpPr>
        <p:spPr/>
        <p:txBody>
          <a:bodyPr>
            <a:normAutofit/>
          </a:bodyPr>
          <a:lstStyle/>
          <a:p>
            <a:r>
              <a:rPr lang="en-US" dirty="0" smtClean="0"/>
              <a:t>The need for a common data language is analogous to the use of a common language for people and economies to share the best of ideas, products, and services.  A language used exclusively by a few isolates people from the rest of what the world has to offer. </a:t>
            </a:r>
          </a:p>
          <a:p>
            <a:r>
              <a:rPr lang="en-US" dirty="0" smtClean="0"/>
              <a:t>The elections’ space suffers from an inability to share data across platforms. Voting systems are basically closed systems within a vendor and a lack of a common language creates difficulties sharing data with other systems that need voting system data.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VR and Voting</a:t>
            </a:r>
            <a:br>
              <a:rPr lang="en-US" dirty="0" smtClean="0"/>
            </a:br>
            <a:r>
              <a:rPr lang="en-US" dirty="0" smtClean="0"/>
              <a:t>Systems Interface</a:t>
            </a:r>
            <a:endParaRPr lang="en-US" dirty="0"/>
          </a:p>
        </p:txBody>
      </p:sp>
      <p:sp>
        <p:nvSpPr>
          <p:cNvPr id="6" name="Text Placeholder 5"/>
          <p:cNvSpPr>
            <a:spLocks noGrp="1"/>
          </p:cNvSpPr>
          <p:nvPr>
            <p:ph type="body" idx="2"/>
          </p:nvPr>
        </p:nvSpPr>
        <p:spPr/>
        <p:txBody>
          <a:bodyPr/>
          <a:lstStyle/>
          <a:p>
            <a:endParaRPr lang="en-US" i="1" dirty="0" smtClean="0"/>
          </a:p>
          <a:p>
            <a:r>
              <a:rPr lang="en-US" i="1" dirty="0" smtClean="0"/>
              <a:t>voter </a:t>
            </a:r>
            <a:r>
              <a:rPr lang="en-US" i="1" dirty="0"/>
              <a:t>registration</a:t>
            </a:r>
            <a:r>
              <a:rPr lang="en-US" dirty="0"/>
              <a:t> systems </a:t>
            </a:r>
            <a:r>
              <a:rPr lang="en-US" i="1" dirty="0"/>
              <a:t>and candidate filing</a:t>
            </a:r>
            <a:r>
              <a:rPr lang="en-US" dirty="0"/>
              <a:t> systems contain information necessary to building an election and its ballot styles in a </a:t>
            </a:r>
            <a:r>
              <a:rPr lang="en-US" i="1" dirty="0"/>
              <a:t>voting system</a:t>
            </a:r>
            <a:r>
              <a:rPr lang="en-US" dirty="0"/>
              <a:t> (ballot layout</a:t>
            </a:r>
            <a:r>
              <a:rPr lang="en-US" dirty="0" smtClean="0"/>
              <a:t>).</a:t>
            </a:r>
          </a:p>
          <a:p>
            <a:endParaRPr lang="en-US" dirty="0" smtClean="0"/>
          </a:p>
          <a:p>
            <a:r>
              <a:rPr lang="en-US" dirty="0" smtClean="0"/>
              <a:t>In </a:t>
            </a:r>
            <a:r>
              <a:rPr lang="en-US" dirty="0"/>
              <a:t>some cases, vendors</a:t>
            </a:r>
            <a:r>
              <a:rPr lang="en-US" dirty="0" smtClean="0"/>
              <a:t>/ jurisdictions </a:t>
            </a:r>
            <a:r>
              <a:rPr lang="en-US" dirty="0"/>
              <a:t>have collaborated on good interfaces between the two systems, some interfaces are inadequate, and many don’t exist at all.</a:t>
            </a:r>
          </a:p>
          <a:p>
            <a:endParaRPr lang="en-US" dirty="0"/>
          </a:p>
          <a:p>
            <a:r>
              <a:rPr lang="en-US" dirty="0" smtClean="0"/>
              <a:t>See </a:t>
            </a:r>
            <a:r>
              <a:rPr lang="en-US" u="sng" dirty="0" smtClean="0">
                <a:hlinkClick r:id="rId3"/>
              </a:rPr>
              <a:t>Appendix B</a:t>
            </a:r>
            <a:r>
              <a:rPr lang="en-US" dirty="0" smtClean="0"/>
              <a:t>  for a sample of </a:t>
            </a:r>
            <a:r>
              <a:rPr lang="en-US" dirty="0" smtClean="0"/>
              <a:t>Hart’s XML </a:t>
            </a:r>
            <a:r>
              <a:rPr lang="en-US" dirty="0" smtClean="0"/>
              <a:t>file. </a:t>
            </a:r>
            <a:endParaRPr lang="en-US" dirty="0"/>
          </a:p>
        </p:txBody>
      </p:sp>
      <p:pic>
        <p:nvPicPr>
          <p:cNvPr id="9" name="Content Placeholder 8" descr="SDXTMPPPT02.emf"/>
          <p:cNvPicPr>
            <a:picLocks noGrp="1"/>
          </p:cNvPicPr>
          <p:nvPr>
            <p:ph sz="half" idx="1"/>
          </p:nvPr>
        </p:nvPicPr>
        <p:blipFill>
          <a:blip r:embed="rId4" cstate="print"/>
          <a:stretch>
            <a:fillRect/>
          </a:stretch>
        </p:blipFill>
        <p:spPr>
          <a:xfrm>
            <a:off x="4418325" y="1676400"/>
            <a:ext cx="3425200" cy="4572000"/>
          </a:xfrm>
          <a:prstGeom prst="rect">
            <a:avLst/>
          </a:prstGeom>
        </p:spPr>
      </p:pic>
      <p:pic>
        <p:nvPicPr>
          <p:cNvPr id="10" name="Picture 9" descr="SDXTMPPPT03.emf"/>
          <p:cNvPicPr>
            <a:picLocks/>
          </p:cNvPicPr>
          <p:nvPr/>
        </p:nvPicPr>
        <p:blipFill>
          <a:blip r:embed="rId5" cstate="print"/>
          <a:stretch>
            <a:fillRect/>
          </a:stretch>
        </p:blipFill>
        <p:spPr>
          <a:xfrm>
            <a:off x="5105400" y="1828800"/>
            <a:ext cx="2286000" cy="4415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Voting Systems and Election Results Reporting</a:t>
            </a:r>
            <a:endParaRPr lang="en-US" dirty="0"/>
          </a:p>
        </p:txBody>
      </p:sp>
      <p:sp>
        <p:nvSpPr>
          <p:cNvPr id="3" name="Text Placeholder 2"/>
          <p:cNvSpPr>
            <a:spLocks noGrp="1"/>
          </p:cNvSpPr>
          <p:nvPr>
            <p:ph type="body" idx="2"/>
          </p:nvPr>
        </p:nvSpPr>
        <p:spPr/>
        <p:txBody>
          <a:bodyPr>
            <a:normAutofit fontScale="92500" lnSpcReduction="10000"/>
          </a:bodyPr>
          <a:lstStyle/>
          <a:p>
            <a:endParaRPr lang="en-US" dirty="0" smtClean="0"/>
          </a:p>
          <a:p>
            <a:endParaRPr lang="en-US" dirty="0" smtClean="0"/>
          </a:p>
          <a:p>
            <a:r>
              <a:rPr lang="en-US" b="1" dirty="0" smtClean="0"/>
              <a:t>Vendor Interests</a:t>
            </a:r>
            <a:endParaRPr lang="en-US" dirty="0" smtClean="0"/>
          </a:p>
          <a:p>
            <a:r>
              <a:rPr lang="en-US" dirty="0" smtClean="0"/>
              <a:t>The prevailing business model in the elections industry doesn’t support a common data language when applied to tightly-integrated voting systems products.  </a:t>
            </a:r>
          </a:p>
          <a:p>
            <a:endParaRPr lang="en-US" dirty="0" smtClean="0"/>
          </a:p>
          <a:p>
            <a:r>
              <a:rPr lang="en-US" b="1" dirty="0" smtClean="0"/>
              <a:t>Election Official Concerns</a:t>
            </a:r>
          </a:p>
          <a:p>
            <a:r>
              <a:rPr lang="en-US" dirty="0" smtClean="0"/>
              <a:t>Election officials do not want to deal with multiple vendors.  We are fearful of situations where vendors point fingers at each other and the problem doesn’t get solved.</a:t>
            </a:r>
          </a:p>
          <a:p>
            <a:endParaRPr lang="en-US" dirty="0" smtClean="0"/>
          </a:p>
          <a:p>
            <a:r>
              <a:rPr lang="en-US" b="1" dirty="0" smtClean="0"/>
              <a:t>Systems Integrators </a:t>
            </a:r>
          </a:p>
          <a:p>
            <a:r>
              <a:rPr lang="en-US" dirty="0" smtClean="0"/>
              <a:t>Open Source Digital Voting Foundation believes it can develop specifications for voting and voter registration system components that would create a different kind of elections market.</a:t>
            </a:r>
          </a:p>
          <a:p>
            <a:endParaRPr lang="en-US" dirty="0"/>
          </a:p>
        </p:txBody>
      </p:sp>
      <p:pic>
        <p:nvPicPr>
          <p:cNvPr id="5" name="Content Placeholder 4" descr="SDXTMPPPT02.emf"/>
          <p:cNvPicPr>
            <a:picLocks noGrp="1"/>
          </p:cNvPicPr>
          <p:nvPr>
            <p:ph sz="half" idx="1"/>
          </p:nvPr>
        </p:nvPicPr>
        <p:blipFill>
          <a:blip r:embed="rId3" cstate="print"/>
          <a:stretch>
            <a:fillRect/>
          </a:stretch>
        </p:blipFill>
        <p:spPr>
          <a:xfrm>
            <a:off x="3962400" y="838200"/>
            <a:ext cx="4724400" cy="5410200"/>
          </a:xfrm>
          <a:prstGeom prst="rect">
            <a:avLst/>
          </a:prstGeom>
        </p:spPr>
      </p:pic>
      <p:pic>
        <p:nvPicPr>
          <p:cNvPr id="8" name="Picture 7" descr="SDXTMPPPT03.emf"/>
          <p:cNvPicPr>
            <a:picLocks/>
          </p:cNvPicPr>
          <p:nvPr/>
        </p:nvPicPr>
        <p:blipFill>
          <a:blip r:embed="rId4" cstate="print"/>
          <a:stretch>
            <a:fillRect/>
          </a:stretch>
        </p:blipFill>
        <p:spPr>
          <a:xfrm>
            <a:off x="5334000" y="1066800"/>
            <a:ext cx="2133600" cy="4796606"/>
          </a:xfrm>
          <a:prstGeom prst="rect">
            <a:avLst/>
          </a:prstGeom>
        </p:spPr>
      </p:pic>
      <p:pic>
        <p:nvPicPr>
          <p:cNvPr id="9" name="Picture 8" descr="SDXTMPPPT04.emf"/>
          <p:cNvPicPr>
            <a:picLocks/>
          </p:cNvPicPr>
          <p:nvPr/>
        </p:nvPicPr>
        <p:blipFill>
          <a:blip r:embed="rId5" cstate="print"/>
          <a:stretch>
            <a:fillRect/>
          </a:stretch>
        </p:blipFill>
        <p:spPr>
          <a:xfrm>
            <a:off x="5791200" y="990600"/>
            <a:ext cx="22098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400" b="1" dirty="0" smtClean="0"/>
              <a:t> Obstacles to a Common Data Language</a:t>
            </a:r>
            <a:endParaRPr lang="en-US" dirty="0"/>
          </a:p>
        </p:txBody>
      </p:sp>
      <p:sp>
        <p:nvSpPr>
          <p:cNvPr id="3" name="Text Placeholder 2"/>
          <p:cNvSpPr>
            <a:spLocks noGrp="1"/>
          </p:cNvSpPr>
          <p:nvPr>
            <p:ph type="body" idx="2"/>
          </p:nvPr>
        </p:nvSpPr>
        <p:spPr/>
        <p:txBody>
          <a:bodyPr/>
          <a:lstStyle/>
          <a:p>
            <a:endParaRPr lang="en-US" dirty="0" smtClean="0"/>
          </a:p>
          <a:p>
            <a:endParaRPr lang="en-US" dirty="0" smtClean="0"/>
          </a:p>
          <a:p>
            <a:r>
              <a:rPr lang="en-US" dirty="0" smtClean="0"/>
              <a:t>A common election results data language would facilitate the process of rolling up election result totals from the local to the state to the national levels for all stakeholders involved in the process of reporting election results, including media.</a:t>
            </a:r>
          </a:p>
          <a:p>
            <a:endParaRPr lang="en-US" dirty="0" smtClean="0"/>
          </a:p>
          <a:p>
            <a:endParaRPr lang="en-US" dirty="0" smtClean="0"/>
          </a:p>
          <a:p>
            <a:endParaRPr lang="en-US" dirty="0" smtClean="0"/>
          </a:p>
          <a:p>
            <a:endParaRPr lang="en-US" dirty="0" smtClean="0"/>
          </a:p>
          <a:p>
            <a:r>
              <a:rPr lang="en-US" dirty="0" smtClean="0"/>
              <a:t>See </a:t>
            </a:r>
            <a:r>
              <a:rPr lang="en-US" u="sng" dirty="0" smtClean="0">
                <a:hlinkClick r:id="rId3" action="ppaction://hlinkfile"/>
              </a:rPr>
              <a:t>Appendix C</a:t>
            </a:r>
            <a:r>
              <a:rPr lang="en-US" dirty="0" smtClean="0"/>
              <a:t>  for samples of election result data currently provided by voting systems.</a:t>
            </a:r>
          </a:p>
          <a:p>
            <a:endParaRPr lang="en-US" dirty="0"/>
          </a:p>
        </p:txBody>
      </p:sp>
      <p:pic>
        <p:nvPicPr>
          <p:cNvPr id="5" name="Content Placeholder 4" descr="SDXTMPPPT02.emf"/>
          <p:cNvPicPr>
            <a:picLocks noGrp="1"/>
          </p:cNvPicPr>
          <p:nvPr>
            <p:ph sz="half" idx="1"/>
          </p:nvPr>
        </p:nvPicPr>
        <p:blipFill>
          <a:blip r:embed="rId4" cstate="print"/>
          <a:stretch>
            <a:fillRect/>
          </a:stretch>
        </p:blipFill>
        <p:spPr>
          <a:xfrm>
            <a:off x="3962400" y="838200"/>
            <a:ext cx="4724400" cy="5410200"/>
          </a:xfrm>
          <a:prstGeom prst="rect">
            <a:avLst/>
          </a:prstGeom>
        </p:spPr>
      </p:pic>
      <p:pic>
        <p:nvPicPr>
          <p:cNvPr id="8" name="Picture 7" descr="SDXTMPPPT03.emf"/>
          <p:cNvPicPr>
            <a:picLocks/>
          </p:cNvPicPr>
          <p:nvPr/>
        </p:nvPicPr>
        <p:blipFill>
          <a:blip r:embed="rId5" cstate="print"/>
          <a:stretch>
            <a:fillRect/>
          </a:stretch>
        </p:blipFill>
        <p:spPr>
          <a:xfrm>
            <a:off x="5334000" y="1066800"/>
            <a:ext cx="2133600" cy="4796606"/>
          </a:xfrm>
          <a:prstGeom prst="rect">
            <a:avLst/>
          </a:prstGeom>
        </p:spPr>
      </p:pic>
      <p:pic>
        <p:nvPicPr>
          <p:cNvPr id="9" name="Picture 8" descr="SDXTMPPPT04.emf"/>
          <p:cNvPicPr>
            <a:picLocks/>
          </p:cNvPicPr>
          <p:nvPr/>
        </p:nvPicPr>
        <p:blipFill>
          <a:blip r:embed="rId6" cstate="print"/>
          <a:stretch>
            <a:fillRect/>
          </a:stretch>
        </p:blipFill>
        <p:spPr>
          <a:xfrm>
            <a:off x="5791200" y="990600"/>
            <a:ext cx="2209800" cy="5410200"/>
          </a:xfrm>
          <a:prstGeom prst="rect">
            <a:avLst/>
          </a:prstGeom>
        </p:spPr>
      </p:pic>
      <p:pic>
        <p:nvPicPr>
          <p:cNvPr id="7" name="Picture 6" descr="SDXTMPPPT05.emf"/>
          <p:cNvPicPr>
            <a:picLocks/>
          </p:cNvPicPr>
          <p:nvPr/>
        </p:nvPicPr>
        <p:blipFill>
          <a:blip r:embed="rId7" cstate="print"/>
          <a:stretch>
            <a:fillRect/>
          </a:stretch>
        </p:blipFill>
        <p:spPr>
          <a:xfrm>
            <a:off x="5334000" y="1295400"/>
            <a:ext cx="15240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800" b="1" dirty="0" smtClean="0"/>
              <a:t>Voting Systems and Online Ballot Delivery </a:t>
            </a:r>
            <a:endParaRPr lang="en-US" dirty="0"/>
          </a:p>
        </p:txBody>
      </p:sp>
      <p:sp>
        <p:nvSpPr>
          <p:cNvPr id="3" name="Text Placeholder 2"/>
          <p:cNvSpPr>
            <a:spLocks noGrp="1"/>
          </p:cNvSpPr>
          <p:nvPr>
            <p:ph type="body" idx="2"/>
          </p:nvPr>
        </p:nvSpPr>
        <p:spPr/>
        <p:txBody>
          <a:bodyPr/>
          <a:lstStyle/>
          <a:p>
            <a:r>
              <a:rPr lang="en-US" b="1" dirty="0" smtClean="0"/>
              <a:t>A common ballot definition </a:t>
            </a:r>
            <a:r>
              <a:rPr lang="en-US" b="1" dirty="0" smtClean="0"/>
              <a:t>language</a:t>
            </a:r>
          </a:p>
          <a:p>
            <a:r>
              <a:rPr lang="en-US" dirty="0" smtClean="0"/>
              <a:t>a method for updating the voter registration system with the ballot styles created by a voting system (ballot layout) is a necessary component of a functional election management system</a:t>
            </a:r>
            <a:r>
              <a:rPr lang="en-US" dirty="0" smtClean="0"/>
              <a:t>.</a:t>
            </a:r>
          </a:p>
          <a:p>
            <a:r>
              <a:rPr lang="en-US" dirty="0" smtClean="0"/>
              <a:t>Just beginning </a:t>
            </a:r>
            <a:r>
              <a:rPr lang="en-US" dirty="0" smtClean="0"/>
              <a:t>to open up </a:t>
            </a:r>
            <a:r>
              <a:rPr lang="en-US" dirty="0" smtClean="0"/>
              <a:t>is a </a:t>
            </a:r>
            <a:r>
              <a:rPr lang="en-US" dirty="0" smtClean="0"/>
              <a:t>new market </a:t>
            </a:r>
            <a:r>
              <a:rPr lang="en-US" dirty="0" smtClean="0"/>
              <a:t>delivering </a:t>
            </a:r>
            <a:r>
              <a:rPr lang="en-US" dirty="0" smtClean="0"/>
              <a:t>ballots online.  </a:t>
            </a:r>
            <a:r>
              <a:rPr lang="en-US" dirty="0" smtClean="0"/>
              <a:t>Positioned similar </a:t>
            </a:r>
            <a:r>
              <a:rPr lang="en-US" dirty="0" smtClean="0"/>
              <a:t>to the DRE, POS, and </a:t>
            </a:r>
            <a:r>
              <a:rPr lang="en-US" dirty="0" smtClean="0"/>
              <a:t>CCOS with a need for ballot definitions and method for reporting results back to the host system. </a:t>
            </a:r>
            <a:endParaRPr lang="en-US" dirty="0" smtClean="0"/>
          </a:p>
          <a:p>
            <a:r>
              <a:rPr lang="en-US" dirty="0" smtClean="0"/>
              <a:t>See </a:t>
            </a:r>
            <a:r>
              <a:rPr lang="en-US" u="sng" dirty="0" smtClean="0">
                <a:hlinkClick r:id="rId3" action="ppaction://hlinkfile"/>
              </a:rPr>
              <a:t>Appendix D</a:t>
            </a:r>
            <a:r>
              <a:rPr lang="en-US" dirty="0" smtClean="0"/>
              <a:t>  for a list of data elements that belong to a ballot definition.</a:t>
            </a:r>
          </a:p>
          <a:p>
            <a:endParaRPr lang="en-US" dirty="0"/>
          </a:p>
        </p:txBody>
      </p:sp>
      <p:pic>
        <p:nvPicPr>
          <p:cNvPr id="10" name="Picture 9" descr="SDXTMPPPT02.emf"/>
          <p:cNvPicPr>
            <a:picLocks/>
          </p:cNvPicPr>
          <p:nvPr/>
        </p:nvPicPr>
        <p:blipFill>
          <a:blip r:embed="rId4" cstate="print"/>
          <a:stretch>
            <a:fillRect/>
          </a:stretch>
        </p:blipFill>
        <p:spPr>
          <a:xfrm>
            <a:off x="3864601" y="1600199"/>
            <a:ext cx="5050799" cy="4482720"/>
          </a:xfrm>
          <a:prstGeom prst="rect">
            <a:avLst/>
          </a:prstGeom>
        </p:spPr>
      </p:pic>
      <p:pic>
        <p:nvPicPr>
          <p:cNvPr id="11" name="Picture 10" descr="SDXTMPPPT06.emf"/>
          <p:cNvPicPr>
            <a:picLocks/>
          </p:cNvPicPr>
          <p:nvPr/>
        </p:nvPicPr>
        <p:blipFill>
          <a:blip r:embed="rId5" cstate="print"/>
          <a:stretch>
            <a:fillRect/>
          </a:stretch>
        </p:blipFill>
        <p:spPr>
          <a:xfrm>
            <a:off x="3657600" y="1828799"/>
            <a:ext cx="3571059" cy="4116332"/>
          </a:xfrm>
          <a:prstGeom prst="rect">
            <a:avLst/>
          </a:prstGeom>
        </p:spPr>
      </p:pic>
      <p:pic>
        <p:nvPicPr>
          <p:cNvPr id="12" name="Picture 11" descr="SDXTMPPPT05.emf"/>
          <p:cNvPicPr>
            <a:picLocks/>
          </p:cNvPicPr>
          <p:nvPr/>
        </p:nvPicPr>
        <p:blipFill>
          <a:blip r:embed="rId6" cstate="print"/>
          <a:stretch>
            <a:fillRect/>
          </a:stretch>
        </p:blipFill>
        <p:spPr>
          <a:xfrm>
            <a:off x="5105400" y="1828800"/>
            <a:ext cx="2104206" cy="4316665"/>
          </a:xfrm>
          <a:prstGeom prst="rect">
            <a:avLst/>
          </a:prstGeom>
        </p:spPr>
      </p:pic>
      <p:pic>
        <p:nvPicPr>
          <p:cNvPr id="13" name="Picture 12" descr="SDXTMPPPT04.emf"/>
          <p:cNvPicPr>
            <a:picLocks/>
          </p:cNvPicPr>
          <p:nvPr/>
        </p:nvPicPr>
        <p:blipFill>
          <a:blip r:embed="rId7" cstate="print"/>
          <a:stretch>
            <a:fillRect/>
          </a:stretch>
        </p:blipFill>
        <p:spPr>
          <a:xfrm>
            <a:off x="5867400" y="1828800"/>
            <a:ext cx="2362200" cy="4267200"/>
          </a:xfrm>
          <a:prstGeom prst="rect">
            <a:avLst/>
          </a:prstGeom>
        </p:spPr>
      </p:pic>
      <p:pic>
        <p:nvPicPr>
          <p:cNvPr id="14" name="Picture 13" descr="SDXTMPPPT03.emf"/>
          <p:cNvPicPr>
            <a:picLocks/>
          </p:cNvPicPr>
          <p:nvPr/>
        </p:nvPicPr>
        <p:blipFill>
          <a:blip r:embed="rId8" cstate="print"/>
          <a:stretch>
            <a:fillRect/>
          </a:stretch>
        </p:blipFill>
        <p:spPr>
          <a:xfrm>
            <a:off x="4876800" y="1752600"/>
            <a:ext cx="34621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TotalTime>
  <Words>428</Words>
  <Application>Microsoft Office PowerPoint</Application>
  <PresentationFormat>On-screen Show (4:3)</PresentationFormat>
  <Paragraphs>43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Flow</vt:lpstr>
      <vt:lpstr>Toward a  Common Data Language for the Elections Space</vt:lpstr>
      <vt:lpstr>Overview</vt:lpstr>
      <vt:lpstr>VR and Voting Systems Interface</vt:lpstr>
      <vt:lpstr>Voting Systems and Election Results Reporting</vt:lpstr>
      <vt:lpstr>  Obstacles to a Common Data Language</vt:lpstr>
      <vt:lpstr> Voting Systems and Online Ballot Delivery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 and Voting Systems Interface</dc:title>
  <dc:creator>pmiller</dc:creator>
  <cp:lastModifiedBy>pmiller</cp:lastModifiedBy>
  <cp:revision>20</cp:revision>
  <dcterms:created xsi:type="dcterms:W3CDTF">2009-10-29T10:18:52Z</dcterms:created>
  <dcterms:modified xsi:type="dcterms:W3CDTF">2009-10-29T12:58:31Z</dcterms:modified>
</cp:coreProperties>
</file>