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8"/>
  </p:notesMasterIdLst>
  <p:sldIdLst>
    <p:sldId id="258" r:id="rId5"/>
    <p:sldId id="1188" r:id="rId6"/>
    <p:sldId id="263" r:id="rId7"/>
    <p:sldId id="2141412367" r:id="rId8"/>
    <p:sldId id="2147471904" r:id="rId9"/>
    <p:sldId id="2147471921" r:id="rId10"/>
    <p:sldId id="1264" r:id="rId11"/>
    <p:sldId id="2745" r:id="rId12"/>
    <p:sldId id="290" r:id="rId13"/>
    <p:sldId id="2764" r:id="rId14"/>
    <p:sldId id="2751" r:id="rId15"/>
    <p:sldId id="2147471922" r:id="rId16"/>
    <p:sldId id="2147471923" r:id="rId17"/>
    <p:sldId id="2784" r:id="rId18"/>
    <p:sldId id="2785" r:id="rId19"/>
    <p:sldId id="2147471932" r:id="rId20"/>
    <p:sldId id="2147471926" r:id="rId21"/>
    <p:sldId id="2147471927" r:id="rId22"/>
    <p:sldId id="2147471924" r:id="rId23"/>
    <p:sldId id="2147471919" r:id="rId24"/>
    <p:sldId id="2147471933" r:id="rId25"/>
    <p:sldId id="2147471929" r:id="rId26"/>
    <p:sldId id="2147471931" r:id="rId27"/>
    <p:sldId id="2147471934" r:id="rId28"/>
    <p:sldId id="2791" r:id="rId29"/>
    <p:sldId id="2147471912" r:id="rId30"/>
    <p:sldId id="2147471939" r:id="rId31"/>
    <p:sldId id="2147471936" r:id="rId32"/>
    <p:sldId id="2799" r:id="rId33"/>
    <p:sldId id="2800" r:id="rId34"/>
    <p:sldId id="2147471937" r:id="rId35"/>
    <p:sldId id="2147471938" r:id="rId36"/>
    <p:sldId id="46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2ge9pkBdJjmHToAssmdrbQ==" hashData="qV6GFH+79kZaRqeMayyiJIhEqlMac1YBpzPbdBlX4KHfPyr/kSMdIqZGdO0hWmtY0hiEPo6QUvKME2VztOiHkw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ho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C9A337-C292-45E9-932A-3DBD143A8670}" v="1677" dt="2025-09-11T20:24:54.7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6" autoAdjust="0"/>
    <p:restoredTop sz="92814" autoAdjust="0"/>
  </p:normalViewPr>
  <p:slideViewPr>
    <p:cSldViewPr snapToGrid="0">
      <p:cViewPr varScale="1">
        <p:scale>
          <a:sx n="103" d="100"/>
          <a:sy n="103" d="100"/>
        </p:scale>
        <p:origin x="90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2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4F1F9-670B-4BD8-A79A-22FF1A005646}" type="datetimeFigureOut">
              <a:rPr lang="en-US" smtClean="0"/>
              <a:t>9/11/2025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488F4B-C8AB-4DED-82A3-6F6C06D43A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650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956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433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85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99FA06-2D5E-4410-AE37-9285851261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628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078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488F4B-C8AB-4DED-82A3-6F6C06D43A36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2898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DC2AD-D9DA-41D6-92DC-D0F601E43F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4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FDA logo in blue text">
            <a:extLst>
              <a:ext uri="{FF2B5EF4-FFF2-40B4-BE49-F238E27FC236}">
                <a16:creationId xmlns:a16="http://schemas.microsoft.com/office/drawing/2014/main" id="{68802395-4674-4637-B8CF-391C0B752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991" y="211335"/>
            <a:ext cx="3711006" cy="77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9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78718" y="5167321"/>
            <a:ext cx="620543" cy="990773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066696" y="1390340"/>
            <a:ext cx="2895600" cy="486833"/>
          </a:xfrm>
        </p:spPr>
        <p:txBody>
          <a:bodyPr/>
          <a:lstStyle/>
          <a:p>
            <a:pPr algn="l"/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 rot="5400000">
            <a:off x="218095" y="6376216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‹#›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3844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FDA_FullColor_Monogram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61942" y="5184030"/>
            <a:ext cx="620543" cy="99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2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DA_B&amp;W_Primary_log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81" y="2648602"/>
            <a:ext cx="5598024" cy="8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799" y="183167"/>
            <a:ext cx="10830249" cy="926020"/>
          </a:xfrm>
        </p:spPr>
        <p:txBody>
          <a:bodyPr/>
          <a:lstStyle>
            <a:lvl1pPr algn="l"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1" y="1468582"/>
            <a:ext cx="11345471" cy="4941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C7BE18-DC1A-4D86-BF58-7A6F32EC4443}"/>
              </a:ext>
            </a:extLst>
          </p:cNvPr>
          <p:cNvCxnSpPr>
            <a:cxnSpLocks/>
          </p:cNvCxnSpPr>
          <p:nvPr userDrawn="1"/>
        </p:nvCxnSpPr>
        <p:spPr>
          <a:xfrm>
            <a:off x="431801" y="1237674"/>
            <a:ext cx="1083024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FDA monogram logo in blue">
            <a:extLst>
              <a:ext uri="{FF2B5EF4-FFF2-40B4-BE49-F238E27FC236}">
                <a16:creationId xmlns:a16="http://schemas.microsoft.com/office/drawing/2014/main" id="{E2652B51-F263-4A9C-9361-4678EEAAC8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038" y="93662"/>
            <a:ext cx="6207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D21D6-E17C-A12E-7ADA-4F9DBA799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3AB87-6F26-4717-1A7C-FE054EC09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EBDB3-F5FE-83BC-9402-5705A479A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5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DA_FullColor_Monogram.jpg">
            <a:extLst>
              <a:ext uri="{FF2B5EF4-FFF2-40B4-BE49-F238E27FC236}">
                <a16:creationId xmlns:a16="http://schemas.microsoft.com/office/drawing/2014/main" id="{9DA5FC64-B72B-42A7-86CD-D810CDFC2C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038" y="93662"/>
            <a:ext cx="6207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1A626C-A41E-2601-B2EF-1771F0305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C218A2-710B-346D-E2EC-CF4CCC18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7CAA04-6D2A-1C65-2052-F472503D3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FDA_FullColor_Monogram.jpg">
            <a:extLst>
              <a:ext uri="{FF2B5EF4-FFF2-40B4-BE49-F238E27FC236}">
                <a16:creationId xmlns:a16="http://schemas.microsoft.com/office/drawing/2014/main" id="{BB24E3AE-826A-49B5-869E-8D6626CFCC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038" y="93662"/>
            <a:ext cx="6207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F5679-DF27-820B-FFD2-5A2BC7784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77C76-37F0-A5E0-6B53-FCA542191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E8151F-CBB0-6899-5BAC-5B0322791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81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FDA_FullColor_Monogram.jpg">
            <a:extLst>
              <a:ext uri="{FF2B5EF4-FFF2-40B4-BE49-F238E27FC236}">
                <a16:creationId xmlns:a16="http://schemas.microsoft.com/office/drawing/2014/main" id="{1B81FB79-50AA-475C-88A5-B64BD7FBF9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038" y="93662"/>
            <a:ext cx="6207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7BD9A3-158F-9A7D-1BE2-C91A209FC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F5C3DA-268C-C308-34F2-18F96808B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7A7273C-733D-B7D7-0743-6BE6B7CEC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17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FDA_FullColor_Monogram.jpg">
            <a:extLst>
              <a:ext uri="{FF2B5EF4-FFF2-40B4-BE49-F238E27FC236}">
                <a16:creationId xmlns:a16="http://schemas.microsoft.com/office/drawing/2014/main" id="{2D05A36E-1D16-4A7C-9DDC-345CA098C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038" y="93662"/>
            <a:ext cx="6207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EE0CF-BDE8-03F3-67F4-979A60438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D0CE88-C9E0-086A-89DD-D54C7AC21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8FA4652-594B-CA22-5376-7D2B2580D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5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FDA_FullColor_Monogram.jpg">
            <a:extLst>
              <a:ext uri="{FF2B5EF4-FFF2-40B4-BE49-F238E27FC236}">
                <a16:creationId xmlns:a16="http://schemas.microsoft.com/office/drawing/2014/main" id="{F13C57A8-EE88-45A8-BFFE-4E5AF93DF2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038" y="93662"/>
            <a:ext cx="6207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EDDC7D-89AD-924C-E7A8-7CBD3BBE4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A4BF86-6C75-2543-A168-C5C9DF00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85D41-0E04-D0BB-D87C-83CF267C3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5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FDA_FullColor_Monogram.jpg">
            <a:extLst>
              <a:ext uri="{FF2B5EF4-FFF2-40B4-BE49-F238E27FC236}">
                <a16:creationId xmlns:a16="http://schemas.microsoft.com/office/drawing/2014/main" id="{26519A37-B78B-4958-9C50-9909A6BB8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038" y="93662"/>
            <a:ext cx="6207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CEBDC-9FDD-8577-0DC3-4452ECB72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D0A509-6E9D-35AB-910A-AF0A41C8E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91A33A1-9601-D8F7-BD76-E9ED5EF6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3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FDA_FullColor_Monogram.jpg">
            <a:extLst>
              <a:ext uri="{FF2B5EF4-FFF2-40B4-BE49-F238E27FC236}">
                <a16:creationId xmlns:a16="http://schemas.microsoft.com/office/drawing/2014/main" id="{CDCCDB74-6562-4802-A99A-C05447294C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038" y="93662"/>
            <a:ext cx="62071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59992F-C6DD-A6F5-9B19-AA2FCAA2E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F4C9-10A2-AC31-8D78-CD9F229CA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5BDED9-1C22-F489-9B77-259C84119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04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599" y="6356351"/>
            <a:ext cx="317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D871F5F-C8AF-484B-B19A-A0CBCE8C77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0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witter.com/fdacber" TargetMode="External"/><Relationship Id="rId3" Type="http://schemas.openxmlformats.org/officeDocument/2006/relationships/hyperlink" Target="mailto:OTPRPMS@fda.hhs.gov" TargetMode="External"/><Relationship Id="rId7" Type="http://schemas.openxmlformats.org/officeDocument/2006/relationships/hyperlink" Target="mailto:industry.biologics@fda.gov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ocod@fda.hhs.gov" TargetMode="External"/><Relationship Id="rId5" Type="http://schemas.openxmlformats.org/officeDocument/2006/relationships/hyperlink" Target="http://www.fda.gov/BiologicsBloodVaccines/default.htm" TargetMode="External"/><Relationship Id="rId10" Type="http://schemas.openxmlformats.org/officeDocument/2006/relationships/image" Target="../media/image17.png"/><Relationship Id="rId4" Type="http://schemas.openxmlformats.org/officeDocument/2006/relationships/hyperlink" Target="http://www.fda.gov/BiologicsBloodVaccines/NewsEvents/ucm232821.htm" TargetMode="External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da.gov/vaccines-blood-biologics/cellular-gene-therapy-products/approved-cellular-and-gene-therapy-product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603BC-75C4-DE71-BFAB-5AF10C28E5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501402"/>
            <a:ext cx="10363200" cy="2147176"/>
          </a:xfrm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Regulatory Perspectives on Reference Materials for Measuring Potency of Gene Therapy Products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40C9920-4F1F-48B9-B09A-F554066C1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068566"/>
            <a:ext cx="8534400" cy="2486346"/>
          </a:xfrm>
        </p:spPr>
        <p:txBody>
          <a:bodyPr>
            <a:normAutofit fontScale="62500" lnSpcReduction="2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Anurag Sharma, Ph.D.</a:t>
            </a:r>
          </a:p>
          <a:p>
            <a:r>
              <a:rPr lang="en-US" dirty="0">
                <a:solidFill>
                  <a:schemeClr val="tx1"/>
                </a:solidFill>
              </a:rPr>
              <a:t>Chief, Gene Therapy Branch 2</a:t>
            </a:r>
          </a:p>
          <a:p>
            <a:r>
              <a:rPr lang="en-US" dirty="0">
                <a:solidFill>
                  <a:schemeClr val="tx1"/>
                </a:solidFill>
              </a:rPr>
              <a:t>Division of Gene Therapy 1</a:t>
            </a:r>
          </a:p>
          <a:p>
            <a:r>
              <a:rPr lang="en-US" dirty="0">
                <a:solidFill>
                  <a:schemeClr val="tx1"/>
                </a:solidFill>
              </a:rPr>
              <a:t>Office of Gene Therapy</a:t>
            </a:r>
          </a:p>
          <a:p>
            <a:r>
              <a:rPr lang="en-US" dirty="0">
                <a:solidFill>
                  <a:schemeClr val="tx1"/>
                </a:solidFill>
              </a:rPr>
              <a:t>Office of Therapeutic Products, FDA CBER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September 5, 2025</a:t>
            </a:r>
          </a:p>
        </p:txBody>
      </p:sp>
    </p:spTree>
    <p:extLst>
      <p:ext uri="{BB962C8B-B14F-4D97-AF65-F5344CB8AC3E}">
        <p14:creationId xmlns:p14="http://schemas.microsoft.com/office/powerpoint/2010/main" val="314677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0928CA1-BF9F-45FE-8593-2E65F2CCBDA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69434" y="218739"/>
            <a:ext cx="4427751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Potency assurance</a:t>
            </a:r>
          </a:p>
        </p:txBody>
      </p:sp>
      <p:grpSp>
        <p:nvGrpSpPr>
          <p:cNvPr id="3" name="Group 2" descr="Diagram showing six circles containing &quot;lot release testing for potency-related CQAs&quot;, &quot;Material Controls&quot;, &quot;Critical Process Parameter&quot;, &quot;Routine Reassessment of Potency Assurance Strategy&quot;, &quot;In-Process Testing&quot;, and &quot;Manufacturing Process Design&quot;. &quot;Potency&quot; is centrally located with circle arrayed around and pointing towards &quot;potency&quot;.  ">
            <a:extLst>
              <a:ext uri="{FF2B5EF4-FFF2-40B4-BE49-F238E27FC236}">
                <a16:creationId xmlns:a16="http://schemas.microsoft.com/office/drawing/2014/main" id="{A3FB89D5-A4B8-1632-6AD7-8A9B4DEDAD0F}"/>
              </a:ext>
            </a:extLst>
          </p:cNvPr>
          <p:cNvGrpSpPr/>
          <p:nvPr/>
        </p:nvGrpSpPr>
        <p:grpSpPr>
          <a:xfrm>
            <a:off x="957609" y="1409383"/>
            <a:ext cx="9721061" cy="4968522"/>
            <a:chOff x="957609" y="1409383"/>
            <a:chExt cx="9721061" cy="4968522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51ADF591-8733-DD70-E99D-33F7EEC058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82614" y="4198070"/>
              <a:ext cx="1" cy="841489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ECD98D09-C996-2EDD-D674-D3D59E84C45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34240" y="4064731"/>
              <a:ext cx="634753" cy="29204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0AEB2004-8C87-412C-88DE-6C4AA84DED5A}"/>
                </a:ext>
              </a:extLst>
            </p:cNvPr>
            <p:cNvCxnSpPr>
              <a:cxnSpLocks/>
            </p:cNvCxnSpPr>
            <p:nvPr/>
          </p:nvCxnSpPr>
          <p:spPr>
            <a:xfrm>
              <a:off x="4070349" y="2946680"/>
              <a:ext cx="623819" cy="483316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D440CBF-679E-4AFA-BE1E-20B0F8C00CEF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>
              <a:off x="5882614" y="2348728"/>
              <a:ext cx="3" cy="987567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F28F19F-C1A4-4038-88F9-66E9F1B0A6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2361" y="4096107"/>
              <a:ext cx="760236" cy="449807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5FE7314-5920-43AB-85F1-24FC7BF917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7114" y="3099840"/>
              <a:ext cx="499519" cy="364805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C3C2A44-8A8D-49F6-8BFD-8DF5CC9760BE}"/>
                </a:ext>
              </a:extLst>
            </p:cNvPr>
            <p:cNvSpPr/>
            <p:nvPr/>
          </p:nvSpPr>
          <p:spPr>
            <a:xfrm>
              <a:off x="969343" y="4138697"/>
              <a:ext cx="3085917" cy="1123293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002060"/>
              </a:solidFill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In-Process Testing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630301F-31C3-406A-9AF2-B399CA9F5E08}"/>
                </a:ext>
              </a:extLst>
            </p:cNvPr>
            <p:cNvSpPr/>
            <p:nvPr/>
          </p:nvSpPr>
          <p:spPr>
            <a:xfrm>
              <a:off x="3684223" y="1409383"/>
              <a:ext cx="4427240" cy="939345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002060"/>
              </a:solidFill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r>
                <a:rPr lang="en-US" sz="2400" b="1" dirty="0"/>
                <a:t>Lot Release Testing for </a:t>
              </a:r>
            </a:p>
            <a:p>
              <a:pPr algn="ctr"/>
              <a:r>
                <a:rPr lang="en-US" sz="2400" b="1" dirty="0"/>
                <a:t>Potency-Related CQAs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C457FA6-2262-4345-AF74-A1F7697E674F}"/>
                </a:ext>
              </a:extLst>
            </p:cNvPr>
            <p:cNvSpPr/>
            <p:nvPr/>
          </p:nvSpPr>
          <p:spPr>
            <a:xfrm>
              <a:off x="957609" y="2144233"/>
              <a:ext cx="3244851" cy="1285763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002060"/>
              </a:solidFill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Manufacturing Process Design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C8093A-C008-4BC3-B577-7FA2E2AE4773}"/>
                </a:ext>
              </a:extLst>
            </p:cNvPr>
            <p:cNvSpPr txBox="1"/>
            <p:nvPr/>
          </p:nvSpPr>
          <p:spPr>
            <a:xfrm>
              <a:off x="4769075" y="3336295"/>
              <a:ext cx="222708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b="1" dirty="0"/>
                <a:t>Potency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35BEE77-CB54-4D71-AFD0-39298D517D14}"/>
                </a:ext>
              </a:extLst>
            </p:cNvPr>
            <p:cNvSpPr/>
            <p:nvPr/>
          </p:nvSpPr>
          <p:spPr>
            <a:xfrm>
              <a:off x="7503190" y="3923641"/>
              <a:ext cx="3175480" cy="1338349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002060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Critical Process Parameters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3905FC5-E98E-2F7C-F085-10A5017F08EA}"/>
                </a:ext>
              </a:extLst>
            </p:cNvPr>
            <p:cNvSpPr/>
            <p:nvPr/>
          </p:nvSpPr>
          <p:spPr>
            <a:xfrm>
              <a:off x="3657602" y="5039557"/>
              <a:ext cx="4453861" cy="1338348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002060"/>
              </a:solidFill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Routine Reassessment of Potency Assurance Strategy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A61DA33-1B62-4C53-9E9B-EB9236EF3560}"/>
                </a:ext>
              </a:extLst>
            </p:cNvPr>
            <p:cNvSpPr/>
            <p:nvPr/>
          </p:nvSpPr>
          <p:spPr>
            <a:xfrm>
              <a:off x="7315200" y="2117562"/>
              <a:ext cx="3244851" cy="1397720"/>
            </a:xfrm>
            <a:prstGeom prst="ellipse">
              <a:avLst/>
            </a:prstGeom>
            <a:solidFill>
              <a:schemeClr val="tx2"/>
            </a:solidFill>
            <a:ln>
              <a:solidFill>
                <a:srgbClr val="002060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Material Controls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58F4CF-8CDB-CBD2-4DF5-47AAEAA9C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59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C3F1B-8665-4B5D-8D23-0EDEE4D6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267" dirty="0"/>
              <a:t>Potency assays and acceptance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6AB82-0B71-46CC-8203-7C3BB85C0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Potency release assays and their acceptance criteria are essential elements of a potency assurance strategy </a:t>
            </a:r>
          </a:p>
          <a:p>
            <a:pPr marL="457200" indent="0">
              <a:spcBef>
                <a:spcPts val="1200"/>
              </a:spcBef>
              <a:buNone/>
            </a:pPr>
            <a:r>
              <a:rPr lang="en-US" sz="2800" dirty="0"/>
              <a:t>May include physicochemical assays or bioassays</a:t>
            </a:r>
          </a:p>
          <a:p>
            <a:pPr marL="457200" indent="0">
              <a:spcBef>
                <a:spcPts val="1200"/>
              </a:spcBef>
              <a:buNone/>
            </a:pPr>
            <a:r>
              <a:rPr lang="en-US" sz="2800" dirty="0"/>
              <a:t>Should have suitable precision, accuracy, specificity, and robustness</a:t>
            </a:r>
          </a:p>
          <a:p>
            <a:pPr marL="457200" indent="0">
              <a:spcBef>
                <a:spcPts val="1200"/>
              </a:spcBef>
              <a:buNone/>
            </a:pPr>
            <a:r>
              <a:rPr lang="en-US" sz="2800" dirty="0"/>
              <a:t>Should quantitate a potency-related CQA </a:t>
            </a:r>
            <a:r>
              <a:rPr lang="en-US" sz="2800" i="1" dirty="0">
                <a:solidFill>
                  <a:srgbClr val="0070C0"/>
                </a:solidFill>
              </a:rPr>
              <a:t>that is at risk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b="1" dirty="0"/>
              <a:t>Potency assurance strategies should typically include multiple release assays, including at least one bioassay that measures a relevant biological activity of the product</a:t>
            </a:r>
            <a:endParaRPr lang="en-US" dirty="0"/>
          </a:p>
          <a:p>
            <a:endParaRPr lang="en-US" dirty="0"/>
          </a:p>
          <a:p>
            <a:pPr marL="609585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EEB1D-4689-A14A-AD34-D902E408C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3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0E110C-5A6C-4237-B16F-A98A81033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96" y="2066925"/>
            <a:ext cx="9627579" cy="136207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Potency assay design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2C6F07-7D31-8543-BC95-766833A4E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82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980FB-B246-6062-4592-22908F173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a good potency assay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2220A-FB89-2273-7D85-246C6810F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468582"/>
            <a:ext cx="11244384" cy="494119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The assay should make a meaningful contribution to potency assurance by reducing risks to product potency</a:t>
            </a:r>
          </a:p>
          <a:p>
            <a:pPr marL="457200" lvl="1" indent="0">
              <a:buNone/>
            </a:pPr>
            <a:r>
              <a:rPr lang="en-US" dirty="0"/>
              <a:t>Quantitate a potency-related critical quality attribute that is at risk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b="1" dirty="0"/>
              <a:t>Can be a physicochemical or biological assay</a:t>
            </a:r>
          </a:p>
          <a:p>
            <a:pPr marL="457200" lvl="1" indent="0">
              <a:buNone/>
            </a:pPr>
            <a:r>
              <a:rPr lang="en-US" dirty="0"/>
              <a:t>But typically, each product will need at least one bioassay to measure potency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b="1" dirty="0"/>
              <a:t>The assay should have adequate performance characteristics, especially intermediate precision</a:t>
            </a:r>
          </a:p>
          <a:p>
            <a:pPr marL="457200" lvl="1" indent="0">
              <a:buNone/>
            </a:pPr>
            <a:r>
              <a:rPr lang="en-US" dirty="0"/>
              <a:t>Imprecise assays may not be fit for purpose:</a:t>
            </a:r>
          </a:p>
          <a:p>
            <a:pPr marL="914400" lvl="2" indent="0">
              <a:buNone/>
            </a:pPr>
            <a:r>
              <a:rPr lang="en-US" dirty="0"/>
              <a:t>Potent lots may be rejected</a:t>
            </a:r>
          </a:p>
          <a:p>
            <a:pPr marL="914400" lvl="2" indent="0">
              <a:buNone/>
            </a:pPr>
            <a:r>
              <a:rPr lang="en-US" dirty="0"/>
              <a:t>Sub-potent lots may fail to be rejected</a:t>
            </a:r>
          </a:p>
          <a:p>
            <a:pPr marL="457200" lvl="1" indent="0">
              <a:buNone/>
            </a:pPr>
            <a:r>
              <a:rPr lang="en-US" dirty="0"/>
              <a:t>USP &lt;1047&gt;: </a:t>
            </a:r>
            <a:r>
              <a:rPr lang="en-US" i="1" dirty="0"/>
              <a:t>High-precision assays are more effective tools in monitoring product 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C6801-FEB4-A177-C7A2-7659A6A82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87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58AC-C8A2-B8D5-2703-CBD98E4CD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precision of potency assays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9EFA9-3BF0-4DA8-3FF9-CCE15A349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468582"/>
            <a:ext cx="11345471" cy="52528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Choose assays that tend to be less variable</a:t>
            </a:r>
          </a:p>
          <a:p>
            <a:pPr marL="457200" lvl="1" indent="0">
              <a:buNone/>
            </a:pPr>
            <a:r>
              <a:rPr lang="en-US" dirty="0"/>
              <a:t>ELISA instead of western blot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b="1" dirty="0"/>
              <a:t>Improve assay precision, when possible</a:t>
            </a:r>
          </a:p>
          <a:p>
            <a:pPr marL="457200" lvl="1" indent="0">
              <a:buNone/>
            </a:pPr>
            <a:r>
              <a:rPr lang="en-US" dirty="0"/>
              <a:t>Improve repeatability by adding additional replicates or dilutions</a:t>
            </a:r>
          </a:p>
          <a:p>
            <a:pPr marL="914400" lvl="2" indent="0">
              <a:spcBef>
                <a:spcPts val="400"/>
              </a:spcBef>
              <a:buNone/>
            </a:pPr>
            <a:r>
              <a:rPr lang="en-US" dirty="0"/>
              <a:t>e.g., more wells or more closely-spaced dilutions in a TCID</a:t>
            </a:r>
            <a:r>
              <a:rPr lang="en-US" baseline="-25000" dirty="0"/>
              <a:t>50</a:t>
            </a:r>
            <a:r>
              <a:rPr lang="en-US" dirty="0"/>
              <a:t> assay</a:t>
            </a:r>
          </a:p>
          <a:p>
            <a:pPr marL="457200" lvl="1" indent="0">
              <a:spcBef>
                <a:spcPts val="1600"/>
              </a:spcBef>
              <a:buNone/>
            </a:pPr>
            <a:r>
              <a:rPr lang="en-US" dirty="0"/>
              <a:t>Add a reference material (RM) for normalization: relative potency assay</a:t>
            </a:r>
          </a:p>
          <a:p>
            <a:pPr marL="914400" lvl="2" indent="0">
              <a:spcBef>
                <a:spcPts val="400"/>
              </a:spcBef>
              <a:buNone/>
            </a:pPr>
            <a:r>
              <a:rPr lang="en-US" dirty="0"/>
              <a:t>During an individual run, the test article and RM experience the same variations, which cancels out some of the variation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b="1" dirty="0"/>
              <a:t>Or, perform the assay multiple times, and report the mean result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A0CBB-7D35-C02E-A649-F3077EBD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309EF-209C-7846-39C3-A363386A5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You can always improve measurement precision by running the assay multiple times independently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62AB60-B5D0-7B4C-ABCE-556FA4ECA3E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31799" y="1731524"/>
                <a:ext cx="6835900" cy="494331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Repeat the assay </a:t>
                </a:r>
                <a:r>
                  <a:rPr lang="en-US" b="1" i="1" dirty="0"/>
                  <a:t>n</a:t>
                </a:r>
                <a:r>
                  <a:rPr lang="en-US" b="1" dirty="0"/>
                  <a:t> times independently on the same test article</a:t>
                </a:r>
              </a:p>
              <a:p>
                <a:pPr marL="457200" lvl="1" indent="0">
                  <a:spcAft>
                    <a:spcPts val="1200"/>
                  </a:spcAft>
                  <a:buNone/>
                </a:pPr>
                <a:r>
                  <a:rPr lang="en-US" dirty="0"/>
                  <a:t>The number of runs should be pre-specified in the assay protocol</a:t>
                </a:r>
              </a:p>
              <a:p>
                <a:pPr marL="0" indent="0">
                  <a:spcBef>
                    <a:spcPts val="2400"/>
                  </a:spcBef>
                  <a:buNone/>
                </a:pPr>
                <a:r>
                  <a:rPr lang="en-US" b="1" dirty="0"/>
                  <a:t>The mean of all of the measurements will be closer to the true value than any of the individual measurements</a:t>
                </a:r>
              </a:p>
              <a:p>
                <a:pPr marL="457200" lvl="1" indent="0">
                  <a:buNone/>
                </a:pPr>
                <a:r>
                  <a:rPr lang="en-US" dirty="0"/>
                  <a:t>SD of one measurement: </a:t>
                </a:r>
                <a:r>
                  <a:rPr lang="en-US" b="1" i="1" dirty="0"/>
                  <a:t>s</a:t>
                </a:r>
                <a:endParaRPr lang="en-US" dirty="0"/>
              </a:p>
              <a:p>
                <a:pPr marL="457200" lvl="1" indent="0">
                  <a:spcBef>
                    <a:spcPts val="1800"/>
                  </a:spcBef>
                  <a:buNone/>
                </a:pPr>
                <a:r>
                  <a:rPr lang="en-US" dirty="0"/>
                  <a:t>Standard uncertainty of </a:t>
                </a:r>
                <a:r>
                  <a:rPr lang="en-US" b="1" i="1" dirty="0"/>
                  <a:t>n</a:t>
                </a:r>
                <a:r>
                  <a:rPr lang="en-US" dirty="0"/>
                  <a:t> independent measurements: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rad>
                      </m:den>
                    </m:f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A62AB60-B5D0-7B4C-ABCE-556FA4ECA3E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1799" y="1731524"/>
                <a:ext cx="6835900" cy="4943310"/>
              </a:xfrm>
              <a:blipFill>
                <a:blip r:embed="rId2"/>
                <a:stretch>
                  <a:fillRect l="-2141" t="-3206" r="-3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62A1C66F-C4E4-5177-5DD3-EFCA99F614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2102999"/>
                  </p:ext>
                </p:extLst>
              </p:nvPr>
            </p:nvGraphicFramePr>
            <p:xfrm>
              <a:off x="7574184" y="1952284"/>
              <a:ext cx="4473704" cy="39770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52681">
                      <a:extLst>
                        <a:ext uri="{9D8B030D-6E8A-4147-A177-3AD203B41FA5}">
                          <a16:colId xmlns:a16="http://schemas.microsoft.com/office/drawing/2014/main" val="532462009"/>
                        </a:ext>
                      </a:extLst>
                    </a:gridCol>
                    <a:gridCol w="1391056">
                      <a:extLst>
                        <a:ext uri="{9D8B030D-6E8A-4147-A177-3AD203B41FA5}">
                          <a16:colId xmlns:a16="http://schemas.microsoft.com/office/drawing/2014/main" val="1527658398"/>
                        </a:ext>
                      </a:extLst>
                    </a:gridCol>
                    <a:gridCol w="1429967">
                      <a:extLst>
                        <a:ext uri="{9D8B030D-6E8A-4147-A177-3AD203B41FA5}">
                          <a16:colId xmlns:a16="http://schemas.microsoft.com/office/drawing/2014/main" val="195172853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Number of measurements</a:t>
                          </a:r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Standard uncertainty of the mean</a:t>
                          </a:r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For an assay with s = 15%</a:t>
                          </a:r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28424454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1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15%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321052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2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10.6%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1293026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3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8.7%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716882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4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7.5%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77361674"/>
                      </a:ext>
                    </a:extLst>
                  </a:tr>
                  <a:tr h="2622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5</m:t>
                                        </m:r>
                                      </m:e>
                                    </m:rad>
                                  </m:den>
                                </m:f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6.7%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902891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62A1C66F-C4E4-5177-5DD3-EFCA99F614F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2102999"/>
                  </p:ext>
                </p:extLst>
              </p:nvPr>
            </p:nvGraphicFramePr>
            <p:xfrm>
              <a:off x="7574184" y="1952284"/>
              <a:ext cx="4473704" cy="39770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52681">
                      <a:extLst>
                        <a:ext uri="{9D8B030D-6E8A-4147-A177-3AD203B41FA5}">
                          <a16:colId xmlns:a16="http://schemas.microsoft.com/office/drawing/2014/main" val="532462009"/>
                        </a:ext>
                      </a:extLst>
                    </a:gridCol>
                    <a:gridCol w="1391056">
                      <a:extLst>
                        <a:ext uri="{9D8B030D-6E8A-4147-A177-3AD203B41FA5}">
                          <a16:colId xmlns:a16="http://schemas.microsoft.com/office/drawing/2014/main" val="1527658398"/>
                        </a:ext>
                      </a:extLst>
                    </a:gridCol>
                    <a:gridCol w="1429967">
                      <a:extLst>
                        <a:ext uri="{9D8B030D-6E8A-4147-A177-3AD203B41FA5}">
                          <a16:colId xmlns:a16="http://schemas.microsoft.com/office/drawing/2014/main" val="1951728533"/>
                        </a:ext>
                      </a:extLst>
                    </a:gridCol>
                  </a:tblGrid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Number of measurements</a:t>
                          </a:r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Standard uncertainty of the mean</a:t>
                          </a:r>
                        </a:p>
                      </a:txBody>
                      <a:tcPr anchor="b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For an assay with s = 15%</a:t>
                          </a:r>
                        </a:p>
                      </a:txBody>
                      <a:tcPr anchor="b"/>
                    </a:tc>
                    <a:extLst>
                      <a:ext uri="{0D108BD9-81ED-4DB2-BD59-A6C34878D82A}">
                        <a16:rowId xmlns:a16="http://schemas.microsoft.com/office/drawing/2014/main" val="2842445410"/>
                      </a:ext>
                    </a:extLst>
                  </a:tr>
                  <a:tr h="6125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1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9737" t="-153465" r="-104825" b="-4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15%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32105252"/>
                      </a:ext>
                    </a:extLst>
                  </a:tr>
                  <a:tr h="6125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2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9737" t="-256000" r="-104825" b="-30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10.6%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312930267"/>
                      </a:ext>
                    </a:extLst>
                  </a:tr>
                  <a:tr h="6125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3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9737" t="-352475" r="-104825" b="-2009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8.7%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71688289"/>
                      </a:ext>
                    </a:extLst>
                  </a:tr>
                  <a:tr h="6125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4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9737" t="-457000" r="-104825" b="-103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7.5%</a:t>
                          </a:r>
                          <a:endParaRPr lang="en-US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77361674"/>
                      </a:ext>
                    </a:extLst>
                  </a:tr>
                  <a:tr h="61252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19737" t="-551485" r="-104825" b="-198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6.7%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9028914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6A149-7E72-C7C0-102E-EEA3F2C66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19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C8B9B-0BFD-ED98-2C75-005E14FCE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materials and control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D06AB1-215C-49EB-7CF2-FB58D4F82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65" y="1468582"/>
            <a:ext cx="11250180" cy="525289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Reference material (RM)</a:t>
            </a:r>
          </a:p>
          <a:p>
            <a:pPr marL="457200" lvl="1" indent="0">
              <a:buNone/>
            </a:pPr>
            <a:r>
              <a:rPr lang="en-US" dirty="0"/>
              <a:t>A well-characterized lot of the product, used as a reference for a relative potency assay</a:t>
            </a:r>
          </a:p>
          <a:p>
            <a:pPr marL="457200" lvl="1" indent="0">
              <a:buNone/>
            </a:pPr>
            <a:r>
              <a:rPr lang="en-US" dirty="0"/>
              <a:t>Assigned an arbitrary value, such as 100%</a:t>
            </a:r>
          </a:p>
          <a:p>
            <a:pPr marL="457200" lvl="1" indent="0">
              <a:buNone/>
            </a:pPr>
            <a:r>
              <a:rPr lang="en-US" dirty="0"/>
              <a:t>Measure potency of the test article relative to the RM in the same assay run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b="1" dirty="0"/>
              <a:t>Control material (CM)</a:t>
            </a:r>
          </a:p>
          <a:p>
            <a:pPr marL="457200" lvl="1" indent="0">
              <a:buNone/>
            </a:pPr>
            <a:r>
              <a:rPr lang="en-US" dirty="0"/>
              <a:t>An additional lot of the product, separate from the RM</a:t>
            </a:r>
          </a:p>
          <a:p>
            <a:pPr marL="914400" lvl="2" indent="0">
              <a:buNone/>
            </a:pPr>
            <a:r>
              <a:rPr lang="en-US" dirty="0"/>
              <a:t>Both relative and non-relative potency assays can use CMs</a:t>
            </a:r>
          </a:p>
          <a:p>
            <a:pPr marL="457200" lvl="1" indent="0">
              <a:buNone/>
            </a:pPr>
            <a:r>
              <a:rPr lang="en-US" dirty="0"/>
              <a:t>Establish potency value of CM with high confidence by measuring potency multiple times, relative to the RM</a:t>
            </a:r>
          </a:p>
          <a:p>
            <a:pPr marL="914400" lvl="2" indent="0">
              <a:buNone/>
            </a:pPr>
            <a:r>
              <a:rPr lang="en-US" dirty="0"/>
              <a:t>Assign the CM an expected potency range (e.g., prediction interval: 88 – 114%)</a:t>
            </a:r>
          </a:p>
          <a:p>
            <a:pPr marL="1371600" lvl="3" indent="0">
              <a:buNone/>
            </a:pPr>
            <a:r>
              <a:rPr lang="en-US" dirty="0"/>
              <a:t>Use this range of expected CM potency as a system suitability criterion in each assay run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A0D17-3161-E22B-64FE-61E3F79B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475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CDD33-06EA-AB2C-36C7-C655DA7BC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Potency assays for viral gene therapy vectors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38DDABD-86D0-13AA-749C-8269E378F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6599" y="1744132"/>
            <a:ext cx="6713937" cy="474099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A typical potency assay for a vector will measure the amount and/or activity of the transgene protein</a:t>
            </a:r>
          </a:p>
          <a:p>
            <a:pPr marL="457200" lvl="1" indent="0">
              <a:buNone/>
            </a:pPr>
            <a:r>
              <a:rPr lang="en-US" dirty="0"/>
              <a:t>Production of the new protein depends on the ability of the vector to transduce cells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b="1" dirty="0"/>
              <a:t>An assay on the transgene protein confirms multiple aspects of the vector’s mechanism of action</a:t>
            </a:r>
          </a:p>
          <a:p>
            <a:pPr marL="457200" lvl="1" indent="0">
              <a:buNone/>
            </a:pPr>
            <a:r>
              <a:rPr lang="en-US" dirty="0"/>
              <a:t>The ability to deliver nucleic acids to cells</a:t>
            </a:r>
          </a:p>
          <a:p>
            <a:pPr marL="457200" lvl="1" indent="0">
              <a:buNone/>
            </a:pPr>
            <a:r>
              <a:rPr lang="en-US" dirty="0"/>
              <a:t>The activity of the nucleic acids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D6813-EB51-D06E-7413-51A016249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6" name="Picture 15" descr="Diagram describing a yellow non replicating vector entering a human cell by transduction, a new gene entering a nucleus, and a new protein being expressed in the human cell. New protein is circled in red.">
            <a:extLst>
              <a:ext uri="{FF2B5EF4-FFF2-40B4-BE49-F238E27FC236}">
                <a16:creationId xmlns:a16="http://schemas.microsoft.com/office/drawing/2014/main" id="{0D549E46-D6C6-DAF6-AEFC-49DFFE42F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1328"/>
            <a:ext cx="5358848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9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CDD33-06EA-AB2C-36C7-C655DA7BC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Reference materials for measuring potency of gene therapy vectors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38DDABD-86D0-13AA-749C-8269E378F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99" y="1410723"/>
            <a:ext cx="11252723" cy="17316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Using a vector reference material</a:t>
            </a:r>
          </a:p>
          <a:p>
            <a:pPr marL="457200" lvl="1" indent="0">
              <a:buNone/>
            </a:pPr>
            <a:r>
              <a:rPr lang="en-US" dirty="0"/>
              <a:t>Measure amount and/or activity of transgene protein produced after transduction of cells by test article, relative to a vector reference material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6D6813-EB51-D06E-7413-51A016249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3" name="Picture 32" descr="Illustration describing evaluating potency of a viral vector test article and a viral vector reference material by cell transduction and comparing new protein production.">
            <a:extLst>
              <a:ext uri="{FF2B5EF4-FFF2-40B4-BE49-F238E27FC236}">
                <a16:creationId xmlns:a16="http://schemas.microsoft.com/office/drawing/2014/main" id="{3941413C-0A9F-D884-FCBE-DE64983F8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221" y="3065959"/>
            <a:ext cx="9260627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9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0E110C-5A6C-4237-B16F-A98A81033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96" y="2066925"/>
            <a:ext cx="9627579" cy="136207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Establishing and bridging Reference materials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2C6F07-7D31-8543-BC95-766833A4E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99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0E110C-5A6C-4237-B16F-A98A81033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96" y="1210675"/>
            <a:ext cx="9627579" cy="136207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cap="none" dirty="0"/>
              <a:t>OUTLINE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8900FD-41B7-4A37-95BF-5B91D41AB0BE}"/>
              </a:ext>
            </a:extLst>
          </p:cNvPr>
          <p:cNvSpPr/>
          <p:nvPr/>
        </p:nvSpPr>
        <p:spPr>
          <a:xfrm>
            <a:off x="1500692" y="2924777"/>
            <a:ext cx="9190616" cy="335540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/>
              <a:t>Overview of Cell and Gene Therapy Products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/>
              <a:t>Potency Assurance 2023 Draft Guidance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/>
              <a:t>Potency Assay Design</a:t>
            </a: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b="1" dirty="0"/>
              <a:t>Establishing and Bridging Reference Materials</a:t>
            </a: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E3186B9-829F-4360-F5C9-143F855E6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3175479" cy="365125"/>
          </a:xfrm>
        </p:spPr>
        <p:txBody>
          <a:bodyPr/>
          <a:lstStyle/>
          <a:p>
            <a:fld id="{7D871F5F-C8AF-484B-B19A-A0CBCE8C776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17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6FA2-B171-4DC7-FDF7-B6DE17726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potency assurance draft guidance contents</a:t>
            </a:r>
          </a:p>
        </p:txBody>
      </p:sp>
      <p:pic>
        <p:nvPicPr>
          <p:cNvPr id="7" name="Picture 6" descr="Screenshot of first page of potency assurance for cellular and gene therapy products draft guidance">
            <a:extLst>
              <a:ext uri="{FF2B5EF4-FFF2-40B4-BE49-F238E27FC236}">
                <a16:creationId xmlns:a16="http://schemas.microsoft.com/office/drawing/2014/main" id="{803ADD0B-564F-A1C0-372F-0C2EECB11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99743"/>
            <a:ext cx="3360420" cy="45887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 descr="Screenshot of section V. potency assays and acceptance criteria from table of contents with reference materials boxed in red.">
            <a:extLst>
              <a:ext uri="{FF2B5EF4-FFF2-40B4-BE49-F238E27FC236}">
                <a16:creationId xmlns:a16="http://schemas.microsoft.com/office/drawing/2014/main" id="{1B5CC316-2BAB-42E4-E9AC-6F178E3A4ED9}"/>
              </a:ext>
            </a:extLst>
          </p:cNvPr>
          <p:cNvGrpSpPr/>
          <p:nvPr/>
        </p:nvGrpSpPr>
        <p:grpSpPr>
          <a:xfrm>
            <a:off x="4143736" y="2554232"/>
            <a:ext cx="7323334" cy="2475786"/>
            <a:chOff x="4143736" y="2554232"/>
            <a:chExt cx="7323334" cy="247578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5E501A-AFDB-BC96-AA5E-7C8506D40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3736" y="2554232"/>
              <a:ext cx="7323334" cy="24757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F5BA45-1DEC-7AA1-6B0F-7088648ECAF3}"/>
                </a:ext>
              </a:extLst>
            </p:cNvPr>
            <p:cNvSpPr/>
            <p:nvPr/>
          </p:nvSpPr>
          <p:spPr>
            <a:xfrm>
              <a:off x="5481779" y="4124528"/>
              <a:ext cx="1627681" cy="218872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A85CAD-7417-30B6-8EA4-E882C0D12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65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89DB1-B7EE-4EB3-2EB4-1568D52DF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Advice on reference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DBAF9-2080-793B-C0E6-27487E4FB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468582"/>
            <a:ext cx="11345471" cy="52062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Use a RM for relative potency whenever possible</a:t>
            </a:r>
          </a:p>
          <a:p>
            <a:pPr marL="457200" lvl="1" indent="0">
              <a:buNone/>
            </a:pPr>
            <a:r>
              <a:rPr lang="en-US" dirty="0"/>
              <a:t>RM can be a well-characterized lot of product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/>
              <a:t>Establish a protocol for qualifying RM lots</a:t>
            </a:r>
          </a:p>
          <a:p>
            <a:pPr marL="457200" lvl="1" indent="0">
              <a:buNone/>
            </a:pPr>
            <a:r>
              <a:rPr lang="en-US" dirty="0"/>
              <a:t>Additional characterization of RM lot</a:t>
            </a:r>
          </a:p>
          <a:p>
            <a:pPr marL="457200" lvl="1" indent="0">
              <a:buNone/>
            </a:pPr>
            <a:r>
              <a:rPr lang="en-US" dirty="0"/>
              <a:t>Monitor RM stability</a:t>
            </a:r>
          </a:p>
          <a:p>
            <a:pPr marL="457200" lvl="1" indent="0">
              <a:buNone/>
            </a:pPr>
            <a:r>
              <a:rPr lang="en-US" dirty="0"/>
              <a:t>Have a plan to bridge replacement RM lots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en-US" b="1" dirty="0"/>
              <a:t>Use a CM during each assay run as a system suitability test</a:t>
            </a:r>
          </a:p>
          <a:p>
            <a:pPr marL="457200" lvl="1" indent="0">
              <a:buNone/>
            </a:pPr>
            <a:r>
              <a:rPr lang="en-US" dirty="0"/>
              <a:t>Qualify new lots of CM in multiple potency assay runs relative to the RM</a:t>
            </a:r>
          </a:p>
          <a:p>
            <a:pPr marL="457200" lvl="1" indent="0">
              <a:buNone/>
            </a:pPr>
            <a:r>
              <a:rPr lang="en-US" dirty="0"/>
              <a:t>Assign an expected potency range to the CM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00469-BAB5-A966-F856-BC338299D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0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EC8E-7D6E-5574-AC11-6AEB503D2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Typical plate layout for a relative potency assay</a:t>
            </a:r>
          </a:p>
        </p:txBody>
      </p:sp>
      <p:grpSp>
        <p:nvGrpSpPr>
          <p:cNvPr id="3" name="Group 2" descr="96 well plate layout describing measuring a reference material, control material, and test articles in duplicate across 5 dilutions. 9 wells of negative controls are included. Edge wells around the 96 well plate have no samples.">
            <a:extLst>
              <a:ext uri="{FF2B5EF4-FFF2-40B4-BE49-F238E27FC236}">
                <a16:creationId xmlns:a16="http://schemas.microsoft.com/office/drawing/2014/main" id="{EB4A29D5-5077-CDF7-77C5-E187EBB0FAA2}"/>
              </a:ext>
            </a:extLst>
          </p:cNvPr>
          <p:cNvGrpSpPr/>
          <p:nvPr/>
        </p:nvGrpSpPr>
        <p:grpSpPr>
          <a:xfrm>
            <a:off x="1846421" y="1758050"/>
            <a:ext cx="10045226" cy="4598301"/>
            <a:chOff x="1846421" y="1758050"/>
            <a:chExt cx="10045226" cy="459830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B2B200-35E2-A248-39B1-8CDBD63D5774}"/>
                </a:ext>
              </a:extLst>
            </p:cNvPr>
            <p:cNvSpPr txBox="1"/>
            <p:nvPr/>
          </p:nvSpPr>
          <p:spPr>
            <a:xfrm>
              <a:off x="8807789" y="3177874"/>
              <a:ext cx="30838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RM</a:t>
              </a:r>
              <a:r>
                <a:rPr lang="en-US" sz="2400" dirty="0"/>
                <a:t>: reference material</a:t>
              </a:r>
            </a:p>
            <a:p>
              <a:r>
                <a:rPr lang="en-US" sz="2400" b="1" dirty="0"/>
                <a:t>CM</a:t>
              </a:r>
              <a:r>
                <a:rPr lang="en-US" sz="2400" dirty="0"/>
                <a:t>: control material</a:t>
              </a:r>
            </a:p>
            <a:p>
              <a:r>
                <a:rPr lang="en-US" sz="2400" b="1" dirty="0"/>
                <a:t>TA</a:t>
              </a:r>
              <a:r>
                <a:rPr lang="en-US" sz="2400" dirty="0"/>
                <a:t>: test article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976A07B-3EB8-2BF5-69FB-988E295A1095}"/>
                </a:ext>
              </a:extLst>
            </p:cNvPr>
            <p:cNvGrpSpPr/>
            <p:nvPr/>
          </p:nvGrpSpPr>
          <p:grpSpPr>
            <a:xfrm>
              <a:off x="1846421" y="1758050"/>
              <a:ext cx="6876097" cy="4598301"/>
              <a:chOff x="2657951" y="1758050"/>
              <a:chExt cx="6876097" cy="4598301"/>
            </a:xfrm>
          </p:grpSpPr>
          <p:pic>
            <p:nvPicPr>
              <p:cNvPr id="5" name="Graphic 4">
                <a:extLst>
                  <a:ext uri="{FF2B5EF4-FFF2-40B4-BE49-F238E27FC236}">
                    <a16:creationId xmlns:a16="http://schemas.microsoft.com/office/drawing/2014/main" id="{03538EFF-D139-924E-5BE4-359C1738A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alphaModFix amt="41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2657951" y="1758050"/>
                <a:ext cx="6876097" cy="4598301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5A53E6A-B2DB-9CE7-778C-780DF4695E28}"/>
                  </a:ext>
                </a:extLst>
              </p:cNvPr>
              <p:cNvSpPr/>
              <p:nvPr/>
            </p:nvSpPr>
            <p:spPr>
              <a:xfrm>
                <a:off x="4673045" y="2623184"/>
                <a:ext cx="965358" cy="2411730"/>
              </a:xfrm>
              <a:prstGeom prst="rect">
                <a:avLst/>
              </a:prstGeom>
              <a:solidFill>
                <a:srgbClr val="FFFF00">
                  <a:alpha val="3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404563-A514-F987-CC7D-C9F4020D9A05}"/>
                  </a:ext>
                </a:extLst>
              </p:cNvPr>
              <p:cNvSpPr txBox="1"/>
              <p:nvPr/>
            </p:nvSpPr>
            <p:spPr>
              <a:xfrm rot="16200000">
                <a:off x="2783849" y="3040614"/>
                <a:ext cx="13308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Dilutions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7D0443-F9BB-A416-AD9E-2F9D4F165695}"/>
                  </a:ext>
                </a:extLst>
              </p:cNvPr>
              <p:cNvSpPr txBox="1"/>
              <p:nvPr/>
            </p:nvSpPr>
            <p:spPr>
              <a:xfrm>
                <a:off x="3900986" y="2205930"/>
                <a:ext cx="5533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RM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454E378-5B6F-D595-CE15-A0D78992C598}"/>
                  </a:ext>
                </a:extLst>
              </p:cNvPr>
              <p:cNvSpPr txBox="1"/>
              <p:nvPr/>
            </p:nvSpPr>
            <p:spPr>
              <a:xfrm>
                <a:off x="4882401" y="2205930"/>
                <a:ext cx="5533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CM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0CB089-D874-9684-6C91-3CC09A146313}"/>
                  </a:ext>
                </a:extLst>
              </p:cNvPr>
              <p:cNvSpPr txBox="1"/>
              <p:nvPr/>
            </p:nvSpPr>
            <p:spPr>
              <a:xfrm>
                <a:off x="5846923" y="2205930"/>
                <a:ext cx="5966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TA1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8D28C7-C578-521C-0C14-6B2F9045756C}"/>
                  </a:ext>
                </a:extLst>
              </p:cNvPr>
              <p:cNvSpPr txBox="1"/>
              <p:nvPr/>
            </p:nvSpPr>
            <p:spPr>
              <a:xfrm>
                <a:off x="7776328" y="2205930"/>
                <a:ext cx="5966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TA3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7F1CAD6-5F1B-1A57-CC07-9183E148BDC8}"/>
                  </a:ext>
                </a:extLst>
              </p:cNvPr>
              <p:cNvSpPr txBox="1"/>
              <p:nvPr/>
            </p:nvSpPr>
            <p:spPr>
              <a:xfrm>
                <a:off x="6756244" y="2205930"/>
                <a:ext cx="5966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/>
                  <a:t>TA2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5C253B1-AD32-461E-EA9C-3959CD7AA3C5}"/>
                  </a:ext>
                </a:extLst>
              </p:cNvPr>
              <p:cNvSpPr/>
              <p:nvPr/>
            </p:nvSpPr>
            <p:spPr>
              <a:xfrm>
                <a:off x="3707687" y="2623184"/>
                <a:ext cx="965358" cy="2411730"/>
              </a:xfrm>
              <a:prstGeom prst="rect">
                <a:avLst/>
              </a:prstGeom>
              <a:solidFill>
                <a:srgbClr val="FF0000">
                  <a:alpha val="3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94DAFFD-DBD0-FEEF-449A-694652297495}"/>
                  </a:ext>
                </a:extLst>
              </p:cNvPr>
              <p:cNvSpPr/>
              <p:nvPr/>
            </p:nvSpPr>
            <p:spPr>
              <a:xfrm>
                <a:off x="5638458" y="2623184"/>
                <a:ext cx="965358" cy="2411730"/>
              </a:xfrm>
              <a:prstGeom prst="rect">
                <a:avLst/>
              </a:prstGeom>
              <a:solidFill>
                <a:srgbClr val="92D050">
                  <a:alpha val="3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CD4DA41-E789-77DB-2CB4-5CA5448AF01C}"/>
                  </a:ext>
                </a:extLst>
              </p:cNvPr>
              <p:cNvSpPr/>
              <p:nvPr/>
            </p:nvSpPr>
            <p:spPr>
              <a:xfrm>
                <a:off x="6603871" y="2623184"/>
                <a:ext cx="965358" cy="2411730"/>
              </a:xfrm>
              <a:prstGeom prst="rect">
                <a:avLst/>
              </a:prstGeom>
              <a:solidFill>
                <a:srgbClr val="00B050">
                  <a:alpha val="3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38A80A7-B29F-735C-9885-B24F9D7D3AF2}"/>
                  </a:ext>
                </a:extLst>
              </p:cNvPr>
              <p:cNvSpPr/>
              <p:nvPr/>
            </p:nvSpPr>
            <p:spPr>
              <a:xfrm>
                <a:off x="7562854" y="2617469"/>
                <a:ext cx="965358" cy="2411730"/>
              </a:xfrm>
              <a:prstGeom prst="rect">
                <a:avLst/>
              </a:prstGeom>
              <a:solidFill>
                <a:srgbClr val="00B0F0">
                  <a:alpha val="3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653485A-9606-4C2F-0FA1-2C9DA567F0EA}"/>
                  </a:ext>
                </a:extLst>
              </p:cNvPr>
              <p:cNvSpPr/>
              <p:nvPr/>
            </p:nvSpPr>
            <p:spPr>
              <a:xfrm>
                <a:off x="3700956" y="5029197"/>
                <a:ext cx="4827256" cy="480063"/>
              </a:xfrm>
              <a:prstGeom prst="rect">
                <a:avLst/>
              </a:prstGeom>
              <a:solidFill>
                <a:srgbClr val="7030A0">
                  <a:alpha val="3300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27AA977-BA15-F6A2-EB02-4E14544F42E5}"/>
                  </a:ext>
                </a:extLst>
              </p:cNvPr>
              <p:cNvSpPr txBox="1"/>
              <p:nvPr/>
            </p:nvSpPr>
            <p:spPr>
              <a:xfrm>
                <a:off x="4931477" y="5038395"/>
                <a:ext cx="24129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Negative controls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42E0D496-AB8C-4A43-A84A-5A7BADA349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49256" y="3913994"/>
                <a:ext cx="1" cy="92089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0DB070-0F18-FEF5-DD08-B7AA3C044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94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72BF4-977F-CFDD-DF6C-6DAD61D5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Usefulness of CM for detecting trends</a:t>
            </a:r>
          </a:p>
        </p:txBody>
      </p:sp>
      <p:grpSp>
        <p:nvGrpSpPr>
          <p:cNvPr id="11" name="Group 10" descr="Graph measuring relative potency of a control material with mean value on the y axis and date of test on the x axis">
            <a:extLst>
              <a:ext uri="{FF2B5EF4-FFF2-40B4-BE49-F238E27FC236}">
                <a16:creationId xmlns:a16="http://schemas.microsoft.com/office/drawing/2014/main" id="{AB901109-B967-2FF4-873C-35CEEB961F30}"/>
              </a:ext>
            </a:extLst>
          </p:cNvPr>
          <p:cNvGrpSpPr/>
          <p:nvPr/>
        </p:nvGrpSpPr>
        <p:grpSpPr>
          <a:xfrm>
            <a:off x="133668" y="1580546"/>
            <a:ext cx="5777603" cy="5029200"/>
            <a:chOff x="133668" y="1778785"/>
            <a:chExt cx="5777603" cy="5029200"/>
          </a:xfrm>
        </p:grpSpPr>
        <p:pic>
          <p:nvPicPr>
            <p:cNvPr id="12" name="Picture 11" descr="Chart, line chart&#10;&#10;Description automatically generated">
              <a:extLst>
                <a:ext uri="{FF2B5EF4-FFF2-40B4-BE49-F238E27FC236}">
                  <a16:creationId xmlns:a16="http://schemas.microsoft.com/office/drawing/2014/main" id="{AEFF9CAF-EE36-BE5F-8B3A-047A018E4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08"/>
            <a:stretch/>
          </p:blipFill>
          <p:spPr>
            <a:xfrm>
              <a:off x="133668" y="1778785"/>
              <a:ext cx="5777603" cy="50292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74861E-7875-0BB8-D86A-8053EF290EAB}"/>
                </a:ext>
              </a:extLst>
            </p:cNvPr>
            <p:cNvSpPr txBox="1"/>
            <p:nvPr/>
          </p:nvSpPr>
          <p:spPr>
            <a:xfrm>
              <a:off x="1256143" y="1864854"/>
              <a:ext cx="4173107" cy="400110"/>
            </a:xfrm>
            <a:prstGeom prst="rect">
              <a:avLst/>
            </a:prstGeom>
            <a:solidFill>
              <a:srgbClr val="E7E6E6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Relative potency of control material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469E1F-1E4F-C1DD-4F3C-ECB6E5711E0A}"/>
                </a:ext>
              </a:extLst>
            </p:cNvPr>
            <p:cNvSpPr txBox="1"/>
            <p:nvPr/>
          </p:nvSpPr>
          <p:spPr>
            <a:xfrm>
              <a:off x="770196" y="6136970"/>
              <a:ext cx="4773354" cy="646331"/>
            </a:xfrm>
            <a:prstGeom prst="rect">
              <a:avLst/>
            </a:prstGeom>
            <a:solidFill>
              <a:srgbClr val="E7E6E6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Date of test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DC49D0C-9CCA-5A40-0A5E-EEFA7DFB60DE}"/>
                  </a:ext>
                </a:extLst>
              </p:cNvPr>
              <p:cNvSpPr txBox="1"/>
              <p:nvPr/>
            </p:nvSpPr>
            <p:spPr>
              <a:xfrm>
                <a:off x="5987311" y="3825919"/>
                <a:ext cx="6071021" cy="667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𝑅𝑒𝑙𝑎𝑡𝑖𝑣𝑒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𝑝𝑜𝑡𝑒𝑛𝑐𝑦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𝐶𝑀</m:t>
                      </m:r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𝑅𝑒𝑠𝑝𝑜𝑛𝑠𝑒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𝑚𝑒𝑎𝑠𝑢𝑟𝑒𝑑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𝑓𝑟𝑜𝑚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𝐶𝑀</m:t>
                          </m:r>
                        </m:num>
                        <m:den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𝑅𝑒𝑠𝑝𝑜𝑛𝑠𝑒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𝑚𝑒𝑎𝑠𝑢𝑟𝑒𝑑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𝑓𝑟𝑜𝑚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kumimoji="0" lang="en-US" sz="1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𝑅𝑀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DC49D0C-9CCA-5A40-0A5E-EEFA7DFB6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7311" y="3825919"/>
                <a:ext cx="6071021" cy="6674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F7B62C62-14C3-2501-59AA-A64FCD15BE36}"/>
              </a:ext>
            </a:extLst>
          </p:cNvPr>
          <p:cNvSpPr txBox="1"/>
          <p:nvPr/>
        </p:nvSpPr>
        <p:spPr>
          <a:xfrm>
            <a:off x="6566924" y="4987827"/>
            <a:ext cx="4911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Most likely diagnosis: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potency of the reference material is declining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CEA67F-B5FD-CCAC-6EEE-C75854EBA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0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1C679-494E-BE31-BE3F-12848BCC0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Usefulness of a CM during transitions to a new lot of 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52D71-1109-0D5A-5C9B-65672483F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350340"/>
            <a:ext cx="11345471" cy="2183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Best not to change both the RM and CM at the same time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/>
              <a:t>If the new RM is shifted, this may be detected as a shift in the CM values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dirty="0"/>
              <a:t>For example, Nelson rule 2:</a:t>
            </a:r>
          </a:p>
        </p:txBody>
      </p:sp>
      <p:grpSp>
        <p:nvGrpSpPr>
          <p:cNvPr id="6" name="Group 5" descr="Diagram of a control chart for a control material with time on the x axis and mean value of the y axis. A red dotted line indicates when a new reference material is introduced. If nine or more points in a row are on the same side of the mean, then a shift in the control material values is detected.">
            <a:extLst>
              <a:ext uri="{FF2B5EF4-FFF2-40B4-BE49-F238E27FC236}">
                <a16:creationId xmlns:a16="http://schemas.microsoft.com/office/drawing/2014/main" id="{ABE19AC9-1EFF-00BA-116E-0CE9A8B410A5}"/>
              </a:ext>
            </a:extLst>
          </p:cNvPr>
          <p:cNvGrpSpPr/>
          <p:nvPr/>
        </p:nvGrpSpPr>
        <p:grpSpPr>
          <a:xfrm>
            <a:off x="3420533" y="3293076"/>
            <a:ext cx="5526822" cy="3859918"/>
            <a:chOff x="3420533" y="3293076"/>
            <a:chExt cx="5526822" cy="3859918"/>
          </a:xfrm>
        </p:grpSpPr>
        <p:pic>
          <p:nvPicPr>
            <p:cNvPr id="10" name="Picture 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FB00AFC9-BA2D-42EA-DA7A-706ECEEE4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0533" y="3293076"/>
              <a:ext cx="5350933" cy="385991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3192A5-1DF5-C29D-02A5-389347267FE1}"/>
                </a:ext>
              </a:extLst>
            </p:cNvPr>
            <p:cNvSpPr txBox="1"/>
            <p:nvPr/>
          </p:nvSpPr>
          <p:spPr>
            <a:xfrm>
              <a:off x="4086467" y="4412400"/>
              <a:ext cx="18360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>
                  <a:solidFill>
                    <a:srgbClr val="C00000"/>
                  </a:solidFill>
                </a:rPr>
                <a:t>New RM introduced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FE6BD3D4-17A6-C760-F9EE-97059434B9C7}"/>
                </a:ext>
              </a:extLst>
            </p:cNvPr>
            <p:cNvCxnSpPr>
              <a:cxnSpLocks/>
            </p:cNvCxnSpPr>
            <p:nvPr/>
          </p:nvCxnSpPr>
          <p:spPr>
            <a:xfrm>
              <a:off x="4873658" y="4675947"/>
              <a:ext cx="0" cy="2093156"/>
            </a:xfrm>
            <a:prstGeom prst="line">
              <a:avLst/>
            </a:prstGeom>
            <a:ln>
              <a:solidFill>
                <a:srgbClr val="C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D18E559-69DF-0383-6B51-1FA10EF07968}"/>
                </a:ext>
              </a:extLst>
            </p:cNvPr>
            <p:cNvSpPr txBox="1"/>
            <p:nvPr/>
          </p:nvSpPr>
          <p:spPr>
            <a:xfrm>
              <a:off x="4705820" y="3534228"/>
              <a:ext cx="2797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Control chart for CM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908C4F2-B373-B2B8-D50D-11E941806F8E}"/>
                </a:ext>
              </a:extLst>
            </p:cNvPr>
            <p:cNvSpPr/>
            <p:nvPr/>
          </p:nvSpPr>
          <p:spPr>
            <a:xfrm>
              <a:off x="3500284" y="3534228"/>
              <a:ext cx="5447071" cy="32348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E36B8A-177D-63F3-3861-D673F179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22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9C7D0-D2F7-A2FD-0B51-292B9885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Usefulness of CM for confirming intermediate precision of the assay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73887-3EEF-E23E-1C45-67672E5F9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460666"/>
            <a:ext cx="10695380" cy="282625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/>
              <a:t>Longitudinal data from a single CM lot</a:t>
            </a:r>
          </a:p>
          <a:p>
            <a:pPr marL="400050" lvl="1" indent="0">
              <a:buNone/>
            </a:pPr>
            <a:r>
              <a:rPr lang="en-US" dirty="0"/>
              <a:t>The SD of these independent measurements = the intermediate precision of the assay, measured under real-world conditions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b="1" dirty="0"/>
              <a:t>These longitudinal data typically give a better estimate of intermediate precision than during the assay validation study</a:t>
            </a:r>
          </a:p>
          <a:p>
            <a:pPr marL="457200" lvl="1" indent="0">
              <a:buNone/>
            </a:pPr>
            <a:r>
              <a:rPr lang="en-US" dirty="0"/>
              <a:t>Larger </a:t>
            </a:r>
            <a:r>
              <a:rPr lang="en-US" i="1" dirty="0"/>
              <a:t>n</a:t>
            </a:r>
          </a:p>
          <a:p>
            <a:pPr marL="457200" lvl="1" indent="0">
              <a:buNone/>
            </a:pPr>
            <a:r>
              <a:rPr lang="en-US" dirty="0"/>
              <a:t>More realistic real-world assay conditions</a:t>
            </a:r>
          </a:p>
          <a:p>
            <a:pPr marL="457200" indent="-457200"/>
            <a:endParaRPr lang="en-US" dirty="0"/>
          </a:p>
        </p:txBody>
      </p:sp>
      <p:pic>
        <p:nvPicPr>
          <p:cNvPr id="1026" name="Picture 2" descr="An example of a control chart with months on the axis and response on the y axis marked by the average, upper control limit, and lower control limit">
            <a:extLst>
              <a:ext uri="{FF2B5EF4-FFF2-40B4-BE49-F238E27FC236}">
                <a16:creationId xmlns:a16="http://schemas.microsoft.com/office/drawing/2014/main" id="{C9AEA4A3-117F-3868-E9CC-086469A695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r="-4493"/>
          <a:stretch/>
        </p:blipFill>
        <p:spPr bwMode="auto">
          <a:xfrm>
            <a:off x="2194393" y="4286920"/>
            <a:ext cx="8130945" cy="254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9F5ED5-FDB3-921A-E5C8-856D77BEA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5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08C49-1D88-1AC8-7D75-E8946506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reference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AB015-A57A-2FF8-B679-A77FD1FD2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May not be CGMP manufactured</a:t>
            </a:r>
          </a:p>
          <a:p>
            <a:pPr marL="457200" lvl="1" indent="0">
              <a:buNone/>
            </a:pPr>
            <a:r>
              <a:rPr lang="en-US" dirty="0"/>
              <a:t>Development or engineering lot</a:t>
            </a:r>
          </a:p>
          <a:p>
            <a:pPr marL="457200" lvl="1" indent="0">
              <a:buNone/>
            </a:pPr>
            <a:r>
              <a:rPr lang="en-US" dirty="0"/>
              <a:t>DS or DP lot</a:t>
            </a:r>
          </a:p>
          <a:p>
            <a:pPr marL="457200" lvl="1" indent="0">
              <a:buNone/>
            </a:pPr>
            <a:r>
              <a:rPr lang="en-US" dirty="0"/>
              <a:t>Sometimes used during assay development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b="1" dirty="0"/>
              <a:t>Used for release or characterization of early nonclinical and clinical lots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b="1" dirty="0"/>
              <a:t>Is the initial RM representative of clinical lots?</a:t>
            </a:r>
          </a:p>
          <a:p>
            <a:pPr marL="457200" lvl="1" indent="0">
              <a:buNone/>
            </a:pPr>
            <a:r>
              <a:rPr lang="en-US" dirty="0"/>
              <a:t>Changes in manufacturing process, formulation</a:t>
            </a:r>
          </a:p>
          <a:p>
            <a:pPr marL="457200" lvl="1" indent="0">
              <a:buNone/>
            </a:pPr>
            <a:r>
              <a:rPr lang="en-US" dirty="0"/>
              <a:t>Stability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AA5DE-89AF-72EB-F1E4-7F6966CE6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5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84F01-B00C-6669-D384-AEFED420E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Maintaining continuity of potency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E2B68-7661-68F1-4DB1-6812BCC40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468582"/>
            <a:ext cx="11146789" cy="520625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/>
              <a:t>Retain samples of all reference materials and clinical lots, because:</a:t>
            </a:r>
          </a:p>
          <a:p>
            <a:pPr marL="457200" lvl="1" indent="0">
              <a:buNone/>
            </a:pPr>
            <a:r>
              <a:rPr lang="en-US" dirty="0"/>
              <a:t>Manufacturing processes change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dirty="0"/>
              <a:t>Assays change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dirty="0"/>
              <a:t>Retrospective measurements are impossible without retained samples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b="1" dirty="0"/>
              <a:t>In pivotal clinical studies, the lots should consistently be potent</a:t>
            </a:r>
          </a:p>
          <a:p>
            <a:pPr marL="457200" lvl="1" indent="0">
              <a:spcBef>
                <a:spcPts val="800"/>
              </a:spcBef>
              <a:buNone/>
            </a:pPr>
            <a:r>
              <a:rPr lang="en-US" dirty="0"/>
              <a:t>Manufacturing process changes that alter potency can make the clinical data challenging to interpret</a:t>
            </a:r>
          </a:p>
          <a:p>
            <a:pPr marL="457200" lvl="1" indent="0">
              <a:spcBef>
                <a:spcPts val="1000"/>
              </a:spcBef>
              <a:buNone/>
            </a:pPr>
            <a:r>
              <a:rPr lang="en-US" dirty="0"/>
              <a:t>Even phase 1 clinical study data sometimes contribute to the primary evidence of clinical effectiveness</a:t>
            </a:r>
          </a:p>
          <a:p>
            <a:pPr marL="914400" lvl="2" indent="0">
              <a:buNone/>
            </a:pPr>
            <a:r>
              <a:rPr lang="en-US" dirty="0"/>
              <a:t>For cellular and gene therapy products being developed for rare diseases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AEDBA1-9614-F968-52E0-856A7848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8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E61C6-8D9F-21FE-5739-999A79154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of a representative 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A5D16-43B4-82AB-D037-FEB44314D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468582"/>
            <a:ext cx="10830247" cy="520625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For AAV vectors, differences in the manufacturing process may lead to different measured potencies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b="1" dirty="0"/>
              <a:t>Empty capsids may interfere in AAV potency assay</a:t>
            </a:r>
          </a:p>
          <a:p>
            <a:pPr marL="457200" lvl="1" indent="0">
              <a:buNone/>
            </a:pPr>
            <a:r>
              <a:rPr lang="en-US" dirty="0"/>
              <a:t>Changes in downstream purification may alter the </a:t>
            </a:r>
            <a:r>
              <a:rPr lang="en-US" dirty="0" err="1"/>
              <a:t>full:empty</a:t>
            </a:r>
            <a:r>
              <a:rPr lang="en-US" dirty="0"/>
              <a:t> capsid ratio</a:t>
            </a:r>
          </a:p>
          <a:p>
            <a:pPr marL="457200" lvl="1" indent="0">
              <a:buNone/>
            </a:pPr>
            <a:r>
              <a:rPr lang="en-US" dirty="0"/>
              <a:t>Empty capsids compete for the same cellular receptors as full capsids</a:t>
            </a:r>
          </a:p>
          <a:p>
            <a:pPr marL="457200" lvl="1" indent="0">
              <a:buNone/>
            </a:pPr>
            <a:r>
              <a:rPr lang="en-US" dirty="0"/>
              <a:t>May cause non-parallel response curves between test article and RM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b="1" dirty="0"/>
              <a:t>Differences in the upstream manufacturing process may also alter potency</a:t>
            </a:r>
          </a:p>
          <a:p>
            <a:pPr marL="457200" lvl="1" indent="0">
              <a:buNone/>
            </a:pPr>
            <a:r>
              <a:rPr lang="en-US" dirty="0"/>
              <a:t>For example, manufacturing AAV using baculovirus, vs. manufacturing AAV by plasmid transfection in 293 cells</a:t>
            </a:r>
          </a:p>
          <a:p>
            <a:pPr marL="914400" lvl="2" indent="0">
              <a:buNone/>
            </a:pPr>
            <a:r>
              <a:rPr lang="en-US" dirty="0"/>
              <a:t>The reasons for these differences in potency are poorly understood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4A428-F89F-5ED0-C1D4-8225B87DD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85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08D8D-045C-3FC4-C95F-3D0F563C3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Bridging reference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10BE2-0CFE-F779-C546-871C3EE7A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468582"/>
            <a:ext cx="11345471" cy="508304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Two possible outcomes when bridging:</a:t>
            </a:r>
          </a:p>
          <a:p>
            <a:pPr marL="457200" lvl="1" indent="0">
              <a:buNone/>
            </a:pPr>
            <a:r>
              <a:rPr lang="en-US" dirty="0"/>
              <a:t>New RM is assigned the same potency value as the old RM</a:t>
            </a:r>
          </a:p>
          <a:p>
            <a:pPr marL="457200" lvl="1" indent="0">
              <a:spcBef>
                <a:spcPts val="1400"/>
              </a:spcBef>
              <a:buNone/>
            </a:pPr>
            <a:r>
              <a:rPr lang="en-US" dirty="0"/>
              <a:t>New RM is assigned a potency value that is different from the old RM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b="1" dirty="0"/>
              <a:t>In both cases, we must know the potency value of the new RM with high confidence</a:t>
            </a:r>
          </a:p>
          <a:p>
            <a:pPr marL="457200" lvl="1" indent="0">
              <a:spcBef>
                <a:spcPts val="480"/>
              </a:spcBef>
              <a:buNone/>
            </a:pPr>
            <a:r>
              <a:rPr lang="en-US" dirty="0"/>
              <a:t>Need a small confidence interval for the potency value of the new RM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b="1" dirty="0"/>
              <a:t>Run new and old RMs in </a:t>
            </a:r>
            <a:r>
              <a:rPr lang="en-US" b="1" i="1" dirty="0"/>
              <a:t>n</a:t>
            </a:r>
            <a:r>
              <a:rPr lang="en-US" b="1" dirty="0"/>
              <a:t> independent assay runs to measure the potency of the new RM</a:t>
            </a:r>
          </a:p>
          <a:p>
            <a:pPr marL="457200" lvl="1" indent="0">
              <a:buNone/>
            </a:pPr>
            <a:r>
              <a:rPr lang="en-US" dirty="0"/>
              <a:t>Use power calculation to prospectively determine the appropriate </a:t>
            </a:r>
            <a:r>
              <a:rPr lang="en-US" i="1" dirty="0"/>
              <a:t>n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b="1" dirty="0"/>
              <a:t>How to determine whether the value of the new RM is close enough to the old RM?</a:t>
            </a:r>
          </a:p>
          <a:p>
            <a:pPr marL="457200" lvl="1" indent="0">
              <a:buNone/>
            </a:pPr>
            <a:r>
              <a:rPr lang="en-US" dirty="0"/>
              <a:t>Equivalence testing, with an appropriate pre-defined equivalence margin</a:t>
            </a:r>
          </a:p>
          <a:p>
            <a:pPr marL="457200" lvl="1" indent="0">
              <a:spcBef>
                <a:spcPts val="1400"/>
              </a:spcBef>
              <a:buNone/>
            </a:pPr>
            <a:r>
              <a:rPr lang="en-US" dirty="0"/>
              <a:t>If the CI of the difference in the old and new RM doesn’t exceed the equivalence margin, then the new RM can be assigned the same value as the old 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73CE2-9142-4D1E-0D76-3E6BFA15A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65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DDA4F9-DDA5-9860-B9CE-9EC6EBFD9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Diversity of products regulated by CBER’s Office of Therapeutic Products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4340" y="1314814"/>
            <a:ext cx="7783385" cy="5439426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Gene therapies (GT)</a:t>
            </a:r>
          </a:p>
          <a:p>
            <a:pPr marL="457200" lvl="1" indent="0">
              <a:buNone/>
            </a:pPr>
            <a:r>
              <a:rPr lang="en-US" sz="1600" dirty="0"/>
              <a:t>Ex vivo genetically modified cells</a:t>
            </a:r>
          </a:p>
          <a:p>
            <a:pPr marL="457200" lvl="1" indent="0">
              <a:buNone/>
            </a:pPr>
            <a:r>
              <a:rPr lang="en-US" sz="1600" dirty="0"/>
              <a:t>Non-viral vectors (e.g., plasmids)</a:t>
            </a:r>
          </a:p>
          <a:p>
            <a:pPr marL="457200" lvl="1" indent="0">
              <a:buNone/>
            </a:pPr>
            <a:r>
              <a:rPr lang="en-US" sz="1600" dirty="0"/>
              <a:t>Replication-deficient viral vectors (e.g., adenovirus, </a:t>
            </a:r>
            <a:r>
              <a:rPr lang="en-US" sz="1600" dirty="0" err="1"/>
              <a:t>adeno</a:t>
            </a:r>
            <a:r>
              <a:rPr lang="en-US" sz="1600" dirty="0"/>
              <a:t>-associated virus, lentivirus)</a:t>
            </a:r>
          </a:p>
          <a:p>
            <a:pPr marL="457200" lvl="1" indent="0">
              <a:buNone/>
            </a:pPr>
            <a:r>
              <a:rPr lang="en-US" sz="1600" dirty="0"/>
              <a:t>Replication-competent viral vectors (e.g., measles, adenovirus, vaccinia)</a:t>
            </a:r>
          </a:p>
          <a:p>
            <a:pPr marL="457200" lvl="1" indent="0">
              <a:buNone/>
            </a:pPr>
            <a:r>
              <a:rPr lang="en-US" sz="1600" dirty="0"/>
              <a:t>Microbial vectors (e.g., Listeria, Salmonella)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Stem cells/stem cell-derived</a:t>
            </a:r>
          </a:p>
          <a:p>
            <a:pPr marL="457200" lvl="1" indent="0">
              <a:buNone/>
            </a:pPr>
            <a:r>
              <a:rPr lang="en-US" sz="1600" dirty="0"/>
              <a:t>Adult (e.g., hematopoietic, neural, cardiac, adipose, mesenchymal)</a:t>
            </a:r>
          </a:p>
          <a:p>
            <a:pPr marL="457200" lvl="1" indent="0">
              <a:buNone/>
            </a:pPr>
            <a:r>
              <a:rPr lang="en-US" sz="1600" dirty="0"/>
              <a:t>Perinatal (e.g., placental, umbilical cord blood)</a:t>
            </a:r>
          </a:p>
          <a:p>
            <a:pPr marL="457200" lvl="1" indent="0">
              <a:buNone/>
            </a:pPr>
            <a:r>
              <a:rPr lang="en-US" sz="1600" dirty="0"/>
              <a:t>Fetal (e.g., neural)</a:t>
            </a:r>
          </a:p>
          <a:p>
            <a:pPr marL="457200" lvl="1" indent="0">
              <a:buNone/>
            </a:pPr>
            <a:r>
              <a:rPr lang="en-US" sz="1600" dirty="0"/>
              <a:t>Embryonic</a:t>
            </a:r>
          </a:p>
          <a:p>
            <a:pPr marL="457200" lvl="1" indent="0">
              <a:buNone/>
            </a:pPr>
            <a:r>
              <a:rPr lang="en-US" sz="1600" dirty="0"/>
              <a:t>Induced pluripotent stem cells (</a:t>
            </a:r>
            <a:r>
              <a:rPr lang="en-US" sz="1600" dirty="0" err="1"/>
              <a:t>iPSCs</a:t>
            </a:r>
            <a:r>
              <a:rPr lang="en-US" sz="1600" dirty="0"/>
              <a:t>)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Products for xenotransplantation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Functionally mature/differentiated cells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600" dirty="0"/>
              <a:t>(e.g., retinal pigment epithelial cells,  pancreatic islets, chondrocytes, keratinocytes)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</a:rPr>
              <a:t>Combination products</a:t>
            </a:r>
          </a:p>
          <a:p>
            <a:pPr marL="457200" lvl="1" indent="0">
              <a:buNone/>
            </a:pPr>
            <a:r>
              <a:rPr lang="en-US" sz="1600" dirty="0"/>
              <a:t>Engineered tissues/organs</a:t>
            </a:r>
          </a:p>
          <a:p>
            <a:pPr marL="0" indent="0">
              <a:buNone/>
            </a:pPr>
            <a:r>
              <a:rPr lang="en-US" altLang="en-US" sz="1800" b="1" dirty="0">
                <a:solidFill>
                  <a:srgbClr val="0070C0"/>
                </a:solidFill>
              </a:rPr>
              <a:t>Therapeutic vaccines and other antigen-specific active immunotherapies</a:t>
            </a:r>
          </a:p>
          <a:p>
            <a:endParaRPr lang="en-US" altLang="en-US" sz="1800" b="1" dirty="0"/>
          </a:p>
          <a:p>
            <a:endParaRPr lang="en-US" sz="1600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8431480" y="1749089"/>
            <a:ext cx="3634938" cy="425092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Blood- and Plasma-derived products</a:t>
            </a:r>
          </a:p>
          <a:p>
            <a:pPr marL="457200" lvl="1" indent="0">
              <a:buNone/>
            </a:pPr>
            <a:r>
              <a:rPr lang="en-US" sz="1600" dirty="0"/>
              <a:t>Coagulation factors</a:t>
            </a:r>
          </a:p>
          <a:p>
            <a:pPr marL="457200" lvl="1" indent="0">
              <a:buNone/>
            </a:pPr>
            <a:r>
              <a:rPr lang="en-US" sz="1600" dirty="0"/>
              <a:t>Fibrin sealants</a:t>
            </a:r>
          </a:p>
          <a:p>
            <a:pPr marL="457200" lvl="1" indent="0">
              <a:buNone/>
            </a:pPr>
            <a:r>
              <a:rPr lang="en-US" sz="1600" dirty="0"/>
              <a:t>Fibrinogen</a:t>
            </a:r>
          </a:p>
          <a:p>
            <a:pPr marL="457200" lvl="1" indent="0">
              <a:buNone/>
            </a:pPr>
            <a:r>
              <a:rPr lang="en-US" sz="1600" dirty="0"/>
              <a:t>Thrombin</a:t>
            </a:r>
          </a:p>
          <a:p>
            <a:pPr marL="457200" lvl="1" indent="0">
              <a:buNone/>
            </a:pPr>
            <a:r>
              <a:rPr lang="en-US" sz="1600" dirty="0"/>
              <a:t>Plasminogen</a:t>
            </a:r>
          </a:p>
          <a:p>
            <a:pPr marL="457200" lvl="1" indent="0">
              <a:buNone/>
            </a:pPr>
            <a:r>
              <a:rPr lang="en-US" sz="1600" dirty="0"/>
              <a:t>Immune globulins</a:t>
            </a:r>
          </a:p>
          <a:p>
            <a:pPr marL="457200" lvl="1" indent="0">
              <a:buNone/>
            </a:pPr>
            <a:r>
              <a:rPr lang="en-US" sz="1600" dirty="0"/>
              <a:t>Anti-toxins</a:t>
            </a:r>
          </a:p>
          <a:p>
            <a:pPr marL="457200" lvl="1" indent="0">
              <a:buNone/>
            </a:pPr>
            <a:r>
              <a:rPr lang="en-US" sz="1600" dirty="0"/>
              <a:t>Venom antisera for scorpions, snakes, and spiders</a:t>
            </a:r>
          </a:p>
          <a:p>
            <a:pPr marL="0" indent="0">
              <a:buNone/>
            </a:pPr>
            <a:r>
              <a:rPr lang="en-US" sz="1800" b="1" dirty="0"/>
              <a:t>Devices</a:t>
            </a:r>
          </a:p>
          <a:p>
            <a:pPr marL="0" indent="0">
              <a:buNone/>
            </a:pPr>
            <a:r>
              <a:rPr lang="en-US" sz="1800" b="1" dirty="0"/>
              <a:t>Tissues</a:t>
            </a:r>
            <a:endParaRPr lang="en-US" sz="1800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EA3563F7-8DD5-E142-C2F6-59E80CC7F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3175479" cy="365125"/>
          </a:xfrm>
        </p:spPr>
        <p:txBody>
          <a:bodyPr/>
          <a:lstStyle/>
          <a:p>
            <a:fld id="{7D871F5F-C8AF-484B-B19A-A0CBCE8C776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0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4B4D-D98F-50F1-6B89-E3BF35BFB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Does the new RM have the same potency as the old RM?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2FC82-AFE3-BB65-473B-222A09248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99" y="1468582"/>
            <a:ext cx="8266186" cy="5389418"/>
          </a:xfrm>
        </p:spPr>
        <p:txBody>
          <a:bodyPr>
            <a:normAutofit lnSpcReduction="10000"/>
          </a:bodyPr>
          <a:lstStyle/>
          <a:p>
            <a:pPr marL="57150" indent="0">
              <a:buNone/>
            </a:pPr>
            <a:r>
              <a:rPr lang="en-US" b="1" dirty="0"/>
              <a:t>Decide how close is close enough</a:t>
            </a:r>
          </a:p>
          <a:p>
            <a:pPr marL="514350" lvl="1" indent="0">
              <a:buNone/>
            </a:pPr>
            <a:r>
              <a:rPr lang="en-US" dirty="0"/>
              <a:t>Justify a pre-defined equivalence margin to use in a TOST test</a:t>
            </a:r>
          </a:p>
          <a:p>
            <a:pPr marL="514350" lvl="1" indent="0">
              <a:buNone/>
            </a:pPr>
            <a:r>
              <a:rPr lang="en-US" dirty="0"/>
              <a:t>For example, the 90% CI of the difference in means between the new and old RMs must fit within the range of ± 7%</a:t>
            </a:r>
          </a:p>
          <a:p>
            <a:pPr marL="57150" indent="0">
              <a:spcBef>
                <a:spcPts val="2400"/>
              </a:spcBef>
              <a:buNone/>
            </a:pPr>
            <a:r>
              <a:rPr lang="en-US" b="1" dirty="0"/>
              <a:t>Determine how many times to run the assay with the new RM vs. the old RM</a:t>
            </a:r>
          </a:p>
          <a:p>
            <a:pPr marL="514350" lvl="1" indent="0">
              <a:spcBef>
                <a:spcPts val="624"/>
              </a:spcBef>
              <a:buNone/>
            </a:pPr>
            <a:r>
              <a:rPr lang="en-US" dirty="0"/>
              <a:t>Perform a power calculation using the assay intermediate precision</a:t>
            </a:r>
          </a:p>
          <a:p>
            <a:pPr marL="514350" lvl="1" indent="0">
              <a:buNone/>
            </a:pPr>
            <a:r>
              <a:rPr lang="en-US" dirty="0"/>
              <a:t>Typically, 30 or more independent assay runs</a:t>
            </a:r>
          </a:p>
          <a:p>
            <a:pPr lvl="1"/>
            <a:endParaRPr lang="en-US" dirty="0"/>
          </a:p>
        </p:txBody>
      </p:sp>
      <p:pic>
        <p:nvPicPr>
          <p:cNvPr id="5" name="Picture 4" descr="Plot showing the difference between means and 90% control interval of the difference between a new reference material and an old reference material. ">
            <a:extLst>
              <a:ext uri="{FF2B5EF4-FFF2-40B4-BE49-F238E27FC236}">
                <a16:creationId xmlns:a16="http://schemas.microsoft.com/office/drawing/2014/main" id="{4785D691-7A62-4F43-6E3E-401B08DF9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985" y="2960016"/>
            <a:ext cx="3494015" cy="22023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B0B19-C80C-64D2-2F5E-00428A76A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8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4B4D-D98F-50F1-6B89-E3BF35BFB9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Does the new RM have the same potency as the old RM?</a:t>
            </a:r>
            <a:br>
              <a:rPr lang="en-US" sz="3600" dirty="0"/>
            </a:br>
            <a:r>
              <a:rPr lang="en-US" sz="3600" dirty="0"/>
              <a:t>(continued)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2FC82-AFE3-BB65-473B-222A09248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799" y="1468582"/>
            <a:ext cx="8184300" cy="53894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Procedure:</a:t>
            </a:r>
          </a:p>
          <a:p>
            <a:pPr marL="457200" lvl="1" indent="0">
              <a:buNone/>
            </a:pPr>
            <a:r>
              <a:rPr lang="en-US" dirty="0"/>
              <a:t>If the new RM passes the TOST equivalence test</a:t>
            </a:r>
          </a:p>
          <a:p>
            <a:pPr marL="914400" lvl="2" indent="0">
              <a:buNone/>
            </a:pPr>
            <a:r>
              <a:rPr lang="en-US" dirty="0"/>
              <a:t>The 90% confidence interval of the difference between the new RM and old RM should not exceed the pre-defined equivalence margins</a:t>
            </a:r>
          </a:p>
          <a:p>
            <a:pPr marL="914400" lvl="2" indent="0">
              <a:spcBef>
                <a:spcPts val="1400"/>
              </a:spcBef>
              <a:buNone/>
            </a:pPr>
            <a:r>
              <a:rPr lang="en-US" dirty="0"/>
              <a:t>Assign the new RM to have the same value as the old RM</a:t>
            </a:r>
          </a:p>
          <a:p>
            <a:pPr marL="457200" lvl="1" indent="0">
              <a:spcBef>
                <a:spcPts val="2000"/>
              </a:spcBef>
              <a:buNone/>
            </a:pPr>
            <a:r>
              <a:rPr lang="en-US" dirty="0"/>
              <a:t>If not:</a:t>
            </a:r>
          </a:p>
          <a:p>
            <a:pPr marL="914400" lvl="2" indent="0">
              <a:buNone/>
            </a:pPr>
            <a:r>
              <a:rPr lang="en-US" dirty="0"/>
              <a:t>The potency of the new RM is assigned to be the mean measured potency value</a:t>
            </a:r>
          </a:p>
          <a:p>
            <a:pPr marL="914400" lvl="2" indent="0">
              <a:spcBef>
                <a:spcPts val="1400"/>
              </a:spcBef>
              <a:buNone/>
            </a:pPr>
            <a:r>
              <a:rPr lang="en-US" dirty="0"/>
              <a:t>Or, start again with a new lot</a:t>
            </a:r>
          </a:p>
        </p:txBody>
      </p:sp>
      <p:pic>
        <p:nvPicPr>
          <p:cNvPr id="5" name="Picture 4" descr="Plot showing the difference between means and 90% control interval of the difference between a new reference material and an old reference material. ">
            <a:extLst>
              <a:ext uri="{FF2B5EF4-FFF2-40B4-BE49-F238E27FC236}">
                <a16:creationId xmlns:a16="http://schemas.microsoft.com/office/drawing/2014/main" id="{4785D691-7A62-4F43-6E3E-401B08DF9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985" y="2960016"/>
            <a:ext cx="3494015" cy="22023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4B0B19-C80C-64D2-2F5E-00428A76A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94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454FF-0B16-F04A-4829-BE5DCB2C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8D06A-5362-29AE-5F4B-9F4638101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1" y="1468582"/>
            <a:ext cx="11345471" cy="520625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New draft guidance on potency assurance for cellular and gene therapies</a:t>
            </a:r>
          </a:p>
          <a:p>
            <a:pPr marL="457200" lvl="1" indent="0">
              <a:buNone/>
            </a:pPr>
            <a:r>
              <a:rPr lang="en-US" dirty="0"/>
              <a:t>Potency assays can be progressively implemented during development</a:t>
            </a:r>
          </a:p>
          <a:p>
            <a:pPr marL="457200" lvl="1" indent="0">
              <a:buNone/>
            </a:pPr>
            <a:r>
              <a:rPr lang="en-US" dirty="0"/>
              <a:t>Useful assays have good intermediate precision</a:t>
            </a:r>
          </a:p>
          <a:p>
            <a:pPr marL="457200" lvl="1" indent="0">
              <a:buNone/>
            </a:pPr>
            <a:r>
              <a:rPr lang="en-US" dirty="0"/>
              <a:t>These assays rely on well-controlled in-house reference materials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b="1" dirty="0"/>
              <a:t>We recommend:</a:t>
            </a:r>
          </a:p>
          <a:p>
            <a:pPr marL="457200" lvl="1" indent="0">
              <a:buNone/>
            </a:pPr>
            <a:r>
              <a:rPr lang="en-US" dirty="0"/>
              <a:t>Reference materials for relative potency assays</a:t>
            </a:r>
          </a:p>
          <a:p>
            <a:pPr marL="457200" lvl="1" indent="0">
              <a:buNone/>
            </a:pPr>
            <a:r>
              <a:rPr lang="en-US" dirty="0"/>
              <a:t>Control materials for all potency assays</a:t>
            </a:r>
          </a:p>
          <a:p>
            <a:pPr marL="457200" lvl="1" indent="0">
              <a:buNone/>
            </a:pPr>
            <a:r>
              <a:rPr lang="en-US" dirty="0"/>
              <a:t>Defined procedures for bridging new lots of RM and CM</a:t>
            </a:r>
          </a:p>
          <a:p>
            <a:pPr marL="457200" lvl="1" indent="0">
              <a:buNone/>
            </a:pPr>
            <a:r>
              <a:rPr lang="en-US" dirty="0"/>
              <a:t>Retain samples of all RM, CM and lots used during clinical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AFBAF-1FD2-721B-72DC-49CC44A33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3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3" y="312973"/>
            <a:ext cx="10972800" cy="926020"/>
          </a:xfrm>
        </p:spPr>
        <p:txBody>
          <a:bodyPr>
            <a:noAutofit/>
          </a:bodyPr>
          <a:lstStyle/>
          <a:p>
            <a:pPr algn="l">
              <a:lnSpc>
                <a:spcPts val="4667"/>
              </a:lnSpc>
            </a:pPr>
            <a:r>
              <a:rPr lang="en-US" b="1" spc="-200" dirty="0">
                <a:solidFill>
                  <a:schemeClr val="accent1"/>
                </a:solidFill>
              </a:rPr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3" y="1193801"/>
            <a:ext cx="11252199" cy="510201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en-US" sz="1800" b="1" dirty="0">
                <a:latin typeface="Calibri" pitchFamily="34" charset="0"/>
              </a:rPr>
              <a:t>Anurag Sharma</a:t>
            </a:r>
            <a:br>
              <a:rPr lang="en-US" altLang="en-US" sz="1800" dirty="0">
                <a:latin typeface="Calibri" pitchFamily="34" charset="0"/>
              </a:rPr>
            </a:br>
            <a:r>
              <a:rPr lang="en-US" altLang="en-US" sz="1800" dirty="0">
                <a:latin typeface="Calibri" pitchFamily="34" charset="0"/>
              </a:rPr>
              <a:t>	Anurag.Sharma@fda.hhs.gov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en-US" sz="1800" b="1" dirty="0">
                <a:latin typeface="Calibri" pitchFamily="34" charset="0"/>
              </a:rPr>
              <a:t>Regulatory Questions: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en-US" altLang="en-US" sz="1800" b="1" dirty="0">
                <a:latin typeface="Calibri" pitchFamily="34" charset="0"/>
              </a:rPr>
              <a:t>	OTP Main Line – 240 402 0685</a:t>
            </a:r>
            <a:br>
              <a:rPr lang="en-US" altLang="en-US" sz="1800" dirty="0">
                <a:latin typeface="Calibri" pitchFamily="34" charset="0"/>
              </a:rPr>
            </a:br>
            <a:r>
              <a:rPr lang="en-US" altLang="en-US" sz="1800" dirty="0">
                <a:latin typeface="Calibri" pitchFamily="34" charset="0"/>
              </a:rPr>
              <a:t>	Email: </a:t>
            </a:r>
            <a:r>
              <a:rPr lang="en-US" altLang="en-US" sz="1800" dirty="0">
                <a:latin typeface="Calibri" pitchFamily="34" charset="0"/>
                <a:hlinkClick r:id="rId3"/>
              </a:rPr>
              <a:t>OTPRPMS@fda.hhs.gov</a:t>
            </a:r>
            <a:endParaRPr lang="en-US" altLang="en-US" sz="1800" b="1" dirty="0">
              <a:latin typeface="Calibri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en-US" sz="1800" b="1" dirty="0">
                <a:latin typeface="Calibri" pitchFamily="34" charset="0"/>
              </a:rPr>
              <a:t>OTP (OTAT) Learn Webinar Series: </a:t>
            </a:r>
            <a:br>
              <a:rPr lang="en-US" altLang="en-US" sz="1800" b="1" dirty="0">
                <a:latin typeface="Calibri" pitchFamily="34" charset="0"/>
              </a:rPr>
            </a:br>
            <a:r>
              <a:rPr lang="en-US" altLang="en-US" sz="1800" b="1" dirty="0">
                <a:latin typeface="Calibri" pitchFamily="34" charset="0"/>
              </a:rPr>
              <a:t>	</a:t>
            </a:r>
            <a:r>
              <a:rPr lang="en-US" altLang="en-US" sz="1800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hlinkClick r:id="rId4"/>
              </a:rPr>
              <a:t>http://www.fda.gov/BiologicsBloodVaccines/NewsEvents/ucm232821.htm</a:t>
            </a:r>
            <a:endParaRPr lang="en-US" altLang="en-US" sz="1800" dirty="0">
              <a:solidFill>
                <a:schemeClr val="accent1">
                  <a:lumMod val="50000"/>
                </a:schemeClr>
              </a:solidFill>
              <a:latin typeface="Calibri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en-US" sz="1800" b="1" dirty="0">
                <a:latin typeface="Calibri" pitchFamily="34" charset="0"/>
              </a:rPr>
              <a:t>CBER website: </a:t>
            </a:r>
            <a:r>
              <a:rPr lang="en-US" altLang="en-US" sz="1800" dirty="0">
                <a:latin typeface="Calibri" pitchFamily="34" charset="0"/>
                <a:hlinkClick r:id="rId5"/>
              </a:rPr>
              <a:t>www.fda.gov/BiologicsBloodVaccines/default.htm</a:t>
            </a:r>
            <a:endParaRPr lang="en-US" altLang="en-US" sz="1800" b="1" dirty="0">
              <a:latin typeface="Calibri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en-US" sz="1800" b="1" dirty="0">
                <a:latin typeface="Calibri" pitchFamily="34" charset="0"/>
              </a:rPr>
              <a:t>Phone:</a:t>
            </a:r>
            <a:r>
              <a:rPr lang="en-US" altLang="en-US" sz="1800" dirty="0">
                <a:latin typeface="Calibri" pitchFamily="34" charset="0"/>
              </a:rPr>
              <a:t> 1-800-835-4709 or 240-402-8010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en-US" sz="1800" b="1" dirty="0">
                <a:latin typeface="Calibri" pitchFamily="34" charset="0"/>
              </a:rPr>
              <a:t>Consumer Affairs Branch</a:t>
            </a:r>
            <a:r>
              <a:rPr lang="en-US" altLang="en-US" sz="1800" dirty="0">
                <a:latin typeface="Calibri" pitchFamily="34" charset="0"/>
              </a:rPr>
              <a:t>: </a:t>
            </a:r>
            <a:r>
              <a:rPr lang="en-US" altLang="en-US" sz="1800" dirty="0">
                <a:latin typeface="Calibri" pitchFamily="34" charset="0"/>
                <a:hlinkClick r:id="rId6"/>
              </a:rPr>
              <a:t>ocod@fda.hhs.gov</a:t>
            </a:r>
            <a:endParaRPr lang="en-US" altLang="en-US" sz="1800" dirty="0">
              <a:latin typeface="Calibri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en-US" sz="1800" b="1" dirty="0">
                <a:latin typeface="Calibri" pitchFamily="34" charset="0"/>
              </a:rPr>
              <a:t>Manufacturers Assistance and Technical Training Branch</a:t>
            </a:r>
            <a:r>
              <a:rPr lang="en-US" altLang="en-US" sz="1800" dirty="0">
                <a:latin typeface="Calibri" pitchFamily="34" charset="0"/>
              </a:rPr>
              <a:t>: </a:t>
            </a:r>
            <a:r>
              <a:rPr lang="en-US" altLang="en-US" sz="1800" dirty="0">
                <a:latin typeface="Calibri" pitchFamily="34" charset="0"/>
                <a:hlinkClick r:id="rId7"/>
              </a:rPr>
              <a:t>industry.biologics@fda.gov</a:t>
            </a:r>
            <a:endParaRPr lang="en-US" altLang="en-US" sz="1800" dirty="0">
              <a:latin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1800" b="1" dirty="0"/>
              <a:t>Follow us on Twitter: </a:t>
            </a:r>
            <a:r>
              <a:rPr lang="en-US" altLang="en-US" sz="1800" dirty="0">
                <a:hlinkClick r:id="rId8" tooltip="https://www.twitter.com/fdacber"/>
              </a:rPr>
              <a:t>https://www.twitter.com/fdacber</a:t>
            </a:r>
            <a:endParaRPr lang="en-US" altLang="en-US" sz="1800" dirty="0"/>
          </a:p>
        </p:txBody>
      </p:sp>
      <p:pic>
        <p:nvPicPr>
          <p:cNvPr id="10" name="Content Placeholder 4" descr="Aerial illustration of the FDA campus showing buildings and tree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4867" y="312973"/>
            <a:ext cx="5664199" cy="330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Photograph of the FDA sign at the front of the campus ">
            <a:extLst>
              <a:ext uri="{FF2B5EF4-FFF2-40B4-BE49-F238E27FC236}">
                <a16:creationId xmlns:a16="http://schemas.microsoft.com/office/drawing/2014/main" id="{49796082-211A-9F1E-CA91-E0169F65AD0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8603" t="12784" r="3755" b="9632"/>
          <a:stretch/>
        </p:blipFill>
        <p:spPr>
          <a:xfrm>
            <a:off x="8483379" y="3094093"/>
            <a:ext cx="3450866" cy="2297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0508D19C-353A-6065-CD78-BB1E3DC1CDEC}"/>
              </a:ext>
            </a:extLst>
          </p:cNvPr>
          <p:cNvSpPr txBox="1">
            <a:spLocks/>
          </p:cNvSpPr>
          <p:nvPr/>
        </p:nvSpPr>
        <p:spPr>
          <a:xfrm>
            <a:off x="330200" y="638492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>
                <a:solidFill>
                  <a:srgbClr val="1F497D">
                    <a:lumMod val="60000"/>
                    <a:lumOff val="40000"/>
                  </a:srgbClr>
                </a:solidFill>
                <a:latin typeface="Helvetica"/>
                <a:cs typeface="Helvetica"/>
              </a:rPr>
              <a:t>www.fda.gov</a:t>
            </a:r>
            <a:endParaRPr lang="en-US" b="1" dirty="0">
              <a:solidFill>
                <a:srgbClr val="1F497D">
                  <a:lumMod val="60000"/>
                  <a:lumOff val="40000"/>
                </a:srgbClr>
              </a:solidFill>
              <a:latin typeface="Helvetica"/>
              <a:cs typeface="Helvetic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9225B-12A1-8DE0-9E15-C55365D74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6DA3D-4513-C76F-F717-3F6C77870E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8640" y="183167"/>
            <a:ext cx="10713408" cy="9260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Cell and gene therapies: new INDs per year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Excluding expanded access</a:t>
            </a:r>
          </a:p>
        </p:txBody>
      </p:sp>
      <p:pic>
        <p:nvPicPr>
          <p:cNvPr id="3" name="Picture 2" descr="Line graph showing number of INDs on the left y axis from 0 to 250 and calendar year of the x axis from 2008 to 2024. Number of cell therapy products is plotted as a red line and number of gene therapy products are plotted as a green line. Both lines are increasing with respect to calendar year.">
            <a:extLst>
              <a:ext uri="{FF2B5EF4-FFF2-40B4-BE49-F238E27FC236}">
                <a16:creationId xmlns:a16="http://schemas.microsoft.com/office/drawing/2014/main" id="{953515CB-7AD5-27A8-B595-E6D3BA63F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426" y="1576006"/>
            <a:ext cx="8583912" cy="514547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E46B2108-3B3C-3FA8-5E5D-5B2A0292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599" y="6356351"/>
            <a:ext cx="3175479" cy="365125"/>
          </a:xfrm>
        </p:spPr>
        <p:txBody>
          <a:bodyPr/>
          <a:lstStyle/>
          <a:p>
            <a:fld id="{7D871F5F-C8AF-484B-B19A-A0CBCE8C776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3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A2D98-99B8-5C83-B2F4-10F6E3C7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FDA-approved cellular and gene therapy products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407FF-A708-034F-FA49-4009B00F7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/>
              <a:t>Full list:</a:t>
            </a:r>
          </a:p>
          <a:p>
            <a:pPr marL="457200" lvl="1" indent="0">
              <a:buNone/>
            </a:pPr>
            <a:r>
              <a:rPr lang="en-US" sz="2100" u="sng" dirty="0">
                <a:hlinkClick r:id="rId2" tooltip="FDA Approved Cellular and Gene Therapy Products List"/>
              </a:rPr>
              <a:t>List of FDA Approved Cellular and Gene Therapy Products</a:t>
            </a:r>
            <a:endParaRPr lang="en-US" sz="2100" dirty="0"/>
          </a:p>
          <a:p>
            <a:pPr marL="457200" lvl="1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b="1" dirty="0"/>
              <a:t>Examples:</a:t>
            </a:r>
          </a:p>
          <a:p>
            <a:pPr marL="457200" lvl="1" indent="0">
              <a:buNone/>
            </a:pPr>
            <a:r>
              <a:rPr lang="en-US" b="1" dirty="0"/>
              <a:t>Luxturna</a:t>
            </a:r>
            <a:r>
              <a:rPr lang="en-US" dirty="0"/>
              <a:t> – AAV vector</a:t>
            </a:r>
          </a:p>
          <a:p>
            <a:pPr marL="457200" lvl="1" indent="0">
              <a:buNone/>
            </a:pPr>
            <a:r>
              <a:rPr lang="en-US" b="1" dirty="0"/>
              <a:t>Imlygic</a:t>
            </a:r>
            <a:r>
              <a:rPr lang="en-US" dirty="0"/>
              <a:t> – oncolytic HSV</a:t>
            </a:r>
          </a:p>
          <a:p>
            <a:pPr marL="457200" lvl="1" indent="0">
              <a:buNone/>
            </a:pPr>
            <a:r>
              <a:rPr lang="en-US" b="1" dirty="0" err="1"/>
              <a:t>Adstiladrin</a:t>
            </a:r>
            <a:r>
              <a:rPr lang="en-US" dirty="0"/>
              <a:t> – adenovirus vector</a:t>
            </a:r>
          </a:p>
          <a:p>
            <a:pPr marL="457200" lvl="1" indent="0">
              <a:buNone/>
            </a:pPr>
            <a:r>
              <a:rPr lang="en-US" b="1" dirty="0" err="1"/>
              <a:t>Vyjuvec</a:t>
            </a:r>
            <a:r>
              <a:rPr lang="en-US" dirty="0"/>
              <a:t> – HSV vector</a:t>
            </a:r>
          </a:p>
          <a:p>
            <a:pPr marL="457200" lvl="1" indent="0">
              <a:buNone/>
            </a:pPr>
            <a:r>
              <a:rPr lang="en-US" b="1" dirty="0"/>
              <a:t>Kymriah</a:t>
            </a:r>
            <a:r>
              <a:rPr lang="en-US" dirty="0"/>
              <a:t> – CAR T cell</a:t>
            </a:r>
          </a:p>
          <a:p>
            <a:pPr marL="457200" lvl="1" indent="0">
              <a:buNone/>
            </a:pPr>
            <a:r>
              <a:rPr lang="en-US" b="1" dirty="0"/>
              <a:t>Zynteglo</a:t>
            </a:r>
            <a:r>
              <a:rPr lang="en-US" dirty="0"/>
              <a:t> – hematopoietic stem cell gene therapy</a:t>
            </a:r>
          </a:p>
          <a:p>
            <a:pPr marL="457200" lvl="1" indent="0">
              <a:buNone/>
            </a:pPr>
            <a:r>
              <a:rPr lang="en-US" b="1" dirty="0" err="1"/>
              <a:t>Casgevy</a:t>
            </a:r>
            <a:r>
              <a:rPr lang="en-US" dirty="0"/>
              <a:t> – genome-edited hematopoietic stem cell gene therapy</a:t>
            </a:r>
            <a:endParaRPr lang="en-US" b="1" dirty="0"/>
          </a:p>
          <a:p>
            <a:pPr marL="457200" lvl="1" indent="0">
              <a:buNone/>
            </a:pPr>
            <a:r>
              <a:rPr lang="en-US" b="1" dirty="0" err="1"/>
              <a:t>Hemacord</a:t>
            </a:r>
            <a:r>
              <a:rPr lang="en-US" dirty="0"/>
              <a:t> – hematopoietic progenitor cells from cord blood</a:t>
            </a:r>
          </a:p>
          <a:p>
            <a:pPr marL="457200" lvl="1" indent="0">
              <a:buNone/>
            </a:pPr>
            <a:r>
              <a:rPr lang="en-US" b="1" dirty="0" err="1"/>
              <a:t>Stratagraft</a:t>
            </a:r>
            <a:r>
              <a:rPr lang="en-US" dirty="0"/>
              <a:t> – allogeneic cultured keratinocytes and fibroblasts in bovine collagen</a:t>
            </a:r>
          </a:p>
          <a:p>
            <a:pPr marL="457200" lvl="1" indent="0">
              <a:buNone/>
            </a:pPr>
            <a:r>
              <a:rPr lang="en-US" b="1" dirty="0" err="1"/>
              <a:t>Lantidra</a:t>
            </a:r>
            <a:r>
              <a:rPr lang="en-US" dirty="0"/>
              <a:t> – allogeneic pancreatic islets</a:t>
            </a:r>
          </a:p>
          <a:p>
            <a:pPr marL="457200" lvl="1" indent="0">
              <a:buNone/>
            </a:pPr>
            <a:r>
              <a:rPr lang="en-US" b="1" dirty="0" err="1"/>
              <a:t>Amtagvi</a:t>
            </a:r>
            <a:r>
              <a:rPr lang="en-US" dirty="0"/>
              <a:t> – tumor-derived autologous T cell immunotherapy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8EDE93-EE0F-9C15-FA59-76120D26C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353CF8-7842-D162-CF4C-47EF8AA1D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4672" y="2645923"/>
            <a:ext cx="9338554" cy="1381328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BFF6BF-BE9B-EF68-CA2A-9B865D2CA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4479" y="4024303"/>
            <a:ext cx="9338554" cy="1007384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E7CCC2-A896-8116-E350-288861DE7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4672" y="5031687"/>
            <a:ext cx="9338554" cy="1381328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8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00E110C-5A6C-4237-B16F-A98A81033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5096" y="2066925"/>
            <a:ext cx="9627579" cy="1362075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/>
              <a:t>Potency assurance</a:t>
            </a:r>
            <a:br>
              <a:rPr lang="en-US" dirty="0"/>
            </a:br>
            <a:r>
              <a:rPr lang="en-US" dirty="0"/>
              <a:t>2023 draft guidance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2C6F07-7D31-8543-BC95-766833A4E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7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5A11-E89D-16DC-402E-0947A180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83167"/>
            <a:ext cx="10713408" cy="926020"/>
          </a:xfrm>
        </p:spPr>
        <p:txBody>
          <a:bodyPr>
            <a:noAutofit/>
          </a:bodyPr>
          <a:lstStyle/>
          <a:p>
            <a:r>
              <a:rPr lang="en-US" sz="4000" dirty="0"/>
              <a:t>New potency assurance draft guidance</a:t>
            </a:r>
          </a:p>
        </p:txBody>
      </p:sp>
      <p:pic>
        <p:nvPicPr>
          <p:cNvPr id="8" name="Picture 7" descr="Visual of first page of draft guidance for industry on potency assurance for cellular and gene therapy products">
            <a:extLst>
              <a:ext uri="{FF2B5EF4-FFF2-40B4-BE49-F238E27FC236}">
                <a16:creationId xmlns:a16="http://schemas.microsoft.com/office/drawing/2014/main" id="{46C2C9B7-F045-DBD9-283A-DA1818F74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99743"/>
            <a:ext cx="3360420" cy="45887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EAB777-74FE-E4F9-1715-2E4ADB52AF8A}"/>
              </a:ext>
            </a:extLst>
          </p:cNvPr>
          <p:cNvSpPr txBox="1"/>
          <p:nvPr/>
        </p:nvSpPr>
        <p:spPr>
          <a:xfrm>
            <a:off x="226898" y="6040210"/>
            <a:ext cx="42079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300" i="1" dirty="0"/>
              <a:t>This draft guidance document is for comment purposes only</a:t>
            </a:r>
          </a:p>
          <a:p>
            <a:pPr>
              <a:spcAft>
                <a:spcPts val="600"/>
              </a:spcAft>
            </a:pPr>
            <a:r>
              <a:rPr lang="en-US" sz="1300" i="1" dirty="0"/>
              <a:t>You can use an alternative approach if it satisfies the requirements of the applicable statutes and regulations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CCECF9F-2ECF-9A42-FC24-C4606E23C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3461" y="1363647"/>
            <a:ext cx="6564118" cy="5409908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2000"/>
              </a:spcBef>
              <a:buNone/>
            </a:pPr>
            <a:r>
              <a:rPr lang="en-US" sz="2400" b="1" dirty="0"/>
              <a:t>Update our 2011 guidance: </a:t>
            </a:r>
            <a:r>
              <a:rPr lang="en-US" sz="2400" b="1" i="1" dirty="0"/>
              <a:t>Potency Tests for Cellular and Gene Therapy Products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1900" dirty="0"/>
              <a:t>Provide more options without imposing new burdens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1900" dirty="0"/>
              <a:t>Scope covers all cellular and gene therapies, including genome-editing products and tissue-engineered medical products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400" b="1" dirty="0"/>
              <a:t>Covers all aspects of potency, not just potency assays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400" b="1" dirty="0"/>
              <a:t>Incorporates quality risk management approach and ICH terminology 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1900" dirty="0"/>
              <a:t>From Q8, Q9, Q10 and Q14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400" b="1" dirty="0"/>
              <a:t>Gives industry and regulators a science-based and risk-based framework for discussing potency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1900" dirty="0"/>
              <a:t>Additional advice on communicating with CBER about potency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400" b="1" dirty="0"/>
              <a:t>Continues to allow progressive implementation of potency assays during clinical development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DD508-D5CE-5FA3-3E46-24ACB1D1A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9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C3F1B-8665-4B5D-8D23-0EDEE4D6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What is a potency assurance strategy?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6AB82-0B71-46CC-8203-7C3BB85C0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8752" y="2689506"/>
            <a:ext cx="9216341" cy="18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/>
              <a:t>“A comprehensive approach to help ensure that every lot of a product will have the potency necessary to achieve the intended therapeutic effect.”</a:t>
            </a:r>
          </a:p>
          <a:p>
            <a:pPr marL="609585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0081C-4CD5-16A4-71AE-5A1F1B02E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871F5F-C8AF-484B-B19A-A0CBCE8C7764}" type="slidenum">
              <a:rPr lang="en-US" smtClean="0"/>
              <a:pPr/>
              <a:t>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661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2333E-4AEA-460A-A2B1-98ECE194E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31" y="-2165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From the first paragraph of the guidance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9FA2D49-4196-3802-28EE-59B4CDC37DCC}"/>
              </a:ext>
            </a:extLst>
          </p:cNvPr>
          <p:cNvSpPr txBox="1">
            <a:spLocks/>
          </p:cNvSpPr>
          <p:nvPr/>
        </p:nvSpPr>
        <p:spPr>
          <a:xfrm>
            <a:off x="489313" y="1313855"/>
            <a:ext cx="6224220" cy="5291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lnSpc>
                <a:spcPct val="110000"/>
              </a:lnSpc>
              <a:buNone/>
            </a:pPr>
            <a:r>
              <a:rPr lang="en-US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potency assurance strategy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multifaceted approach that </a:t>
            </a:r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reduces risks  to the potency of a product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through manufacturing process design, </a:t>
            </a:r>
            <a:r>
              <a:rPr lang="en-US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manufacturing process control, material control, in-process testing, and potency lot release assays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The goal of a potency assurance strategy is to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ensure that every lot 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a product released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have the specific ability or capacity to achieve the intended therapeutic effect</a:t>
            </a:r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528F2-DBFF-3EF3-CE2F-4445A227D77E}"/>
              </a:ext>
            </a:extLst>
          </p:cNvPr>
          <p:cNvSpPr txBox="1"/>
          <p:nvPr/>
        </p:nvSpPr>
        <p:spPr>
          <a:xfrm>
            <a:off x="7128199" y="1428630"/>
            <a:ext cx="4724279" cy="19236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2400" dirty="0">
                <a:solidFill>
                  <a:srgbClr val="C00000"/>
                </a:solidFill>
                <a:latin typeface="Calibri" panose="020F0502020204030204"/>
              </a:rPr>
              <a:t>Risk assessment and risk reduction</a:t>
            </a:r>
          </a:p>
          <a:p>
            <a:pPr marL="342891" indent="-342891" defTabSz="914377"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Identify what might go wrong during manufacturing to harm potency – assess likelihood and severity of the risks</a:t>
            </a:r>
          </a:p>
          <a:p>
            <a:pPr marL="342891" indent="-342891" defTabSz="914377">
              <a:spcBef>
                <a:spcPts val="600"/>
              </a:spcBef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If risk is high, reduce risk by improving the manufacturing process and/or the controls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99FEDF-426D-7479-CAE0-12A771571339}"/>
              </a:ext>
            </a:extLst>
          </p:cNvPr>
          <p:cNvSpPr txBox="1"/>
          <p:nvPr/>
        </p:nvSpPr>
        <p:spPr>
          <a:xfrm>
            <a:off x="7128199" y="3451688"/>
            <a:ext cx="472427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2400" dirty="0">
                <a:solidFill>
                  <a:srgbClr val="7030A0"/>
                </a:solidFill>
                <a:latin typeface="Calibri" panose="020F0502020204030204"/>
              </a:rPr>
              <a:t>Manufacturing process design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The manufacturing process should be designed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to consistently produce a potent product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1B5F70-D567-BD10-67E4-0D03E1C0F0F7}"/>
              </a:ext>
            </a:extLst>
          </p:cNvPr>
          <p:cNvSpPr txBox="1"/>
          <p:nvPr/>
        </p:nvSpPr>
        <p:spPr>
          <a:xfrm>
            <a:off x="7128199" y="4599331"/>
            <a:ext cx="472427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2400" dirty="0">
                <a:solidFill>
                  <a:srgbClr val="00B050"/>
                </a:solidFill>
                <a:latin typeface="Calibri" panose="020F0502020204030204"/>
              </a:rPr>
              <a:t>Control strategy</a:t>
            </a:r>
          </a:p>
          <a:p>
            <a:pPr defTabSz="914377"/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Potency release assays are just the final check – they are not the entire control strategy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D5AE1C-00FF-965E-EB94-29E826CCC39F}"/>
              </a:ext>
            </a:extLst>
          </p:cNvPr>
          <p:cNvSpPr txBox="1"/>
          <p:nvPr/>
        </p:nvSpPr>
        <p:spPr>
          <a:xfrm>
            <a:off x="7128199" y="5728147"/>
            <a:ext cx="4724279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914377"/>
            <a:r>
              <a:rPr lang="en-US" sz="2200" dirty="0">
                <a:solidFill>
                  <a:srgbClr val="0070C0"/>
                </a:solidFill>
                <a:latin typeface="Calibri" panose="020F0502020204030204"/>
              </a:rPr>
              <a:t>Product lots should have the ability or capacity to be therapeutic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8EC3D1-28CF-DC37-85CD-86CC0142D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97619" y="6356351"/>
            <a:ext cx="3175479" cy="365125"/>
          </a:xfrm>
        </p:spPr>
        <p:txBody>
          <a:bodyPr/>
          <a:lstStyle/>
          <a:p>
            <a:fld id="{7D871F5F-C8AF-484B-B19A-A0CBCE8C776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43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25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f6254c45-8bbb-4a73-b98e-1acc49712f7d">
      <Terms xmlns="http://schemas.microsoft.com/office/infopath/2007/PartnerControls"/>
    </lcf76f155ced4ddcb4097134ff3c332f>
    <_ip_UnifiedCompliancePolicyProperties xmlns="http://schemas.microsoft.com/sharepoint/v3" xsi:nil="true"/>
    <TaxCatchAll xmlns="40352804-6f54-4653-b856-7cb1985a7616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5F9736D252364C838272F13B844C82" ma:contentTypeVersion="17" ma:contentTypeDescription="Create a new document." ma:contentTypeScope="" ma:versionID="2cc27959a75384f692a5b6bd67a34f54">
  <xsd:schema xmlns:xsd="http://www.w3.org/2001/XMLSchema" xmlns:xs="http://www.w3.org/2001/XMLSchema" xmlns:p="http://schemas.microsoft.com/office/2006/metadata/properties" xmlns:ns1="http://schemas.microsoft.com/sharepoint/v3" xmlns:ns2="f6254c45-8bbb-4a73-b98e-1acc49712f7d" xmlns:ns3="40352804-6f54-4653-b856-7cb1985a7616" targetNamespace="http://schemas.microsoft.com/office/2006/metadata/properties" ma:root="true" ma:fieldsID="5a885a49f891318d81bb6706fec47edc" ns1:_="" ns2:_="" ns3:_="">
    <xsd:import namespace="http://schemas.microsoft.com/sharepoint/v3"/>
    <xsd:import namespace="f6254c45-8bbb-4a73-b98e-1acc49712f7d"/>
    <xsd:import namespace="40352804-6f54-4653-b856-7cb1985a76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254c45-8bbb-4a73-b98e-1acc49712f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e6a98a9-4721-402f-9b0e-578e6c49775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352804-6f54-4653-b856-7cb1985a761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a9a2fdc-aa9b-4c1c-b58e-8a7580534f17}" ma:internalName="TaxCatchAll" ma:showField="CatchAllData" ma:web="40352804-6f54-4653-b856-7cb1985a76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23580A-27BB-46E3-AC37-55B3CD98F09B}">
  <ds:schemaRefs>
    <ds:schemaRef ds:uri="978cbee1-b604-4d95-9f89-3d25ff6383a8"/>
    <ds:schemaRef ds:uri="ecc0eb5f-8763-404a-8c31-210cabb72f88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sharepoint/v3"/>
    <ds:schemaRef ds:uri="f6254c45-8bbb-4a73-b98e-1acc49712f7d"/>
    <ds:schemaRef ds:uri="40352804-6f54-4653-b856-7cb1985a7616"/>
  </ds:schemaRefs>
</ds:datastoreItem>
</file>

<file path=customXml/itemProps2.xml><?xml version="1.0" encoding="utf-8"?>
<ds:datastoreItem xmlns:ds="http://schemas.openxmlformats.org/officeDocument/2006/customXml" ds:itemID="{0236A5EE-DCA0-43E5-81CF-54468E8356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24C208-94AD-445A-BC2A-733C4412E1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6254c45-8bbb-4a73-b98e-1acc49712f7d"/>
    <ds:schemaRef ds:uri="40352804-6f54-4653-b856-7cb1985a76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d2fdb41-339c-4257-87f2-a665730b31fc}" enabled="0" method="" siteId="{7d2fdb41-339c-4257-87f2-a665730b31f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2356</Words>
  <Application>Microsoft Office PowerPoint</Application>
  <PresentationFormat>Widescreen</PresentationFormat>
  <Paragraphs>321</Paragraphs>
  <Slides>33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Cambria Math</vt:lpstr>
      <vt:lpstr>Helvetica</vt:lpstr>
      <vt:lpstr>Office Theme</vt:lpstr>
      <vt:lpstr>Regulatory Perspectives on Reference Materials for Measuring Potency of Gene Therapy Products</vt:lpstr>
      <vt:lpstr>OUTLINE</vt:lpstr>
      <vt:lpstr>Diversity of products regulated by CBER’s Office of Therapeutic Products</vt:lpstr>
      <vt:lpstr>Cell and gene therapies: new INDs per year Excluding expanded access</vt:lpstr>
      <vt:lpstr>FDA-approved cellular and gene therapy products</vt:lpstr>
      <vt:lpstr>Potency assurance 2023 draft guidance</vt:lpstr>
      <vt:lpstr>New potency assurance draft guidance</vt:lpstr>
      <vt:lpstr>What is a potency assurance strategy?</vt:lpstr>
      <vt:lpstr>From the first paragraph of the guidance</vt:lpstr>
      <vt:lpstr>Potency assurance</vt:lpstr>
      <vt:lpstr>Potency assays and acceptance criteria</vt:lpstr>
      <vt:lpstr>Potency assay design</vt:lpstr>
      <vt:lpstr>Characteristics of a good potency assay</vt:lpstr>
      <vt:lpstr>Improving precision of potency assays</vt:lpstr>
      <vt:lpstr>You can always improve measurement precision by running the assay multiple times independently</vt:lpstr>
      <vt:lpstr>Reference materials and control materials</vt:lpstr>
      <vt:lpstr>Potency assays for viral gene therapy vectors</vt:lpstr>
      <vt:lpstr>Reference materials for measuring potency of gene therapy vectors</vt:lpstr>
      <vt:lpstr>Establishing and bridging Reference materials</vt:lpstr>
      <vt:lpstr>New potency assurance draft guidance contents</vt:lpstr>
      <vt:lpstr>Advice on reference materials</vt:lpstr>
      <vt:lpstr>Typical plate layout for a relative potency assay</vt:lpstr>
      <vt:lpstr>Usefulness of CM for detecting trends</vt:lpstr>
      <vt:lpstr>Usefulness of a CM during transitions to a new lot of RM</vt:lpstr>
      <vt:lpstr>Usefulness of CM for confirming intermediate precision of the assay</vt:lpstr>
      <vt:lpstr>Initial reference material</vt:lpstr>
      <vt:lpstr>Maintaining continuity of potency measurements</vt:lpstr>
      <vt:lpstr>Importance of a representative RM</vt:lpstr>
      <vt:lpstr>Bridging reference materials</vt:lpstr>
      <vt:lpstr>Does the new RM have the same potency as the old RM?</vt:lpstr>
      <vt:lpstr>Does the new RM have the same potency as the old RM? (continued)</vt:lpstr>
      <vt:lpstr>Summary</vt:lpstr>
      <vt:lpstr>Contact Information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14</cp:revision>
  <dcterms:created xsi:type="dcterms:W3CDTF">2015-10-02T20:33:31Z</dcterms:created>
  <dcterms:modified xsi:type="dcterms:W3CDTF">2025-09-11T20:40:56Z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0x010100225F9736D252364C838272F13B844C82</vt:lpwstr>
  </property>
  <property fmtid="{D5CDD505-2E9C-101B-9397-08002B2CF9AE}" pid="3" name="MediaServiceImageTags">
    <vt:lpwstr/>
  </property>
</Properties>
</file>