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charts/chart6.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678" r:id="rId3"/>
    <p:sldMasterId id="2147483690" r:id="rId4"/>
    <p:sldMasterId id="2147483700" r:id="rId5"/>
    <p:sldMasterId id="2147483746" r:id="rId6"/>
  </p:sldMasterIdLst>
  <p:notesMasterIdLst>
    <p:notesMasterId r:id="rId113"/>
  </p:notesMasterIdLst>
  <p:handoutMasterIdLst>
    <p:handoutMasterId r:id="rId114"/>
  </p:handoutMasterIdLst>
  <p:sldIdLst>
    <p:sldId id="392" r:id="rId7"/>
    <p:sldId id="258" r:id="rId8"/>
    <p:sldId id="396"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93" r:id="rId40"/>
    <p:sldId id="399"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413" r:id="rId55"/>
    <p:sldId id="414" r:id="rId56"/>
    <p:sldId id="415" r:id="rId57"/>
    <p:sldId id="416" r:id="rId58"/>
    <p:sldId id="417" r:id="rId59"/>
    <p:sldId id="418" r:id="rId60"/>
    <p:sldId id="419" r:id="rId61"/>
    <p:sldId id="420" r:id="rId62"/>
    <p:sldId id="421" r:id="rId63"/>
    <p:sldId id="422" r:id="rId64"/>
    <p:sldId id="423" r:id="rId65"/>
    <p:sldId id="395"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9" r:id="rId80"/>
    <p:sldId id="380" r:id="rId81"/>
    <p:sldId id="381" r:id="rId82"/>
    <p:sldId id="382" r:id="rId83"/>
    <p:sldId id="383" r:id="rId84"/>
    <p:sldId id="384" r:id="rId85"/>
    <p:sldId id="385" r:id="rId86"/>
    <p:sldId id="386" r:id="rId87"/>
    <p:sldId id="387" r:id="rId88"/>
    <p:sldId id="388" r:id="rId89"/>
    <p:sldId id="389" r:id="rId90"/>
    <p:sldId id="390" r:id="rId91"/>
    <p:sldId id="321" r:id="rId92"/>
    <p:sldId id="322" r:id="rId93"/>
    <p:sldId id="323" r:id="rId94"/>
    <p:sldId id="324" r:id="rId95"/>
    <p:sldId id="325" r:id="rId96"/>
    <p:sldId id="326" r:id="rId97"/>
    <p:sldId id="327" r:id="rId98"/>
    <p:sldId id="328" r:id="rId99"/>
    <p:sldId id="329" r:id="rId100"/>
    <p:sldId id="330" r:id="rId101"/>
    <p:sldId id="331" r:id="rId102"/>
    <p:sldId id="332" r:id="rId103"/>
    <p:sldId id="424" r:id="rId104"/>
    <p:sldId id="425" r:id="rId105"/>
    <p:sldId id="426" r:id="rId106"/>
    <p:sldId id="427" r:id="rId107"/>
    <p:sldId id="428" r:id="rId108"/>
    <p:sldId id="429" r:id="rId109"/>
    <p:sldId id="430" r:id="rId110"/>
    <p:sldId id="431" r:id="rId111"/>
    <p:sldId id="432" r:id="rId1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7" autoAdjust="0"/>
    <p:restoredTop sz="94617" autoAdjust="0"/>
  </p:normalViewPr>
  <p:slideViewPr>
    <p:cSldViewPr snapToGrid="0" snapToObjects="1">
      <p:cViewPr>
        <p:scale>
          <a:sx n="90" d="100"/>
          <a:sy n="90" d="100"/>
        </p:scale>
        <p:origin x="-72" y="258"/>
      </p:cViewPr>
      <p:guideLst>
        <p:guide orient="horz" pos="2160"/>
        <p:guide pos="2880"/>
      </p:guideLst>
    </p:cSldViewPr>
  </p:slideViewPr>
  <p:outlineViewPr>
    <p:cViewPr>
      <p:scale>
        <a:sx n="33" d="100"/>
        <a:sy n="33" d="100"/>
      </p:scale>
      <p:origin x="0" y="367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heme" Target="theme/theme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"Ideal" Balance of Revenue Sources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Sheet1!$A$2:$A$4</c:f>
              <c:strCache>
                <c:ptCount val="3"/>
                <c:pt idx="0">
                  <c:v>Federal NIST MEP</c:v>
                </c:pt>
                <c:pt idx="1">
                  <c:v>State Funding</c:v>
                </c:pt>
                <c:pt idx="2">
                  <c:v>Client Revenues</c:v>
                </c:pt>
              </c:strCache>
            </c:strRef>
          </c:cat>
          <c:val>
            <c:numRef>
              <c:f>Sheet1!$B$2:$B$4</c:f>
              <c:numCache>
                <c:formatCode>0%</c:formatCode>
                <c:ptCount val="3"/>
                <c:pt idx="0">
                  <c:v>0.33333333333333298</c:v>
                </c:pt>
                <c:pt idx="1">
                  <c:v>0.33333333333333298</c:v>
                </c:pt>
                <c:pt idx="2">
                  <c:v>0.33333333333333298</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smtClean="0"/>
              <a:t>Example </a:t>
            </a:r>
            <a:r>
              <a:rPr lang="en-US" sz="1600" dirty="0"/>
              <a:t>Balance of Revenue Sources</a:t>
            </a:r>
          </a:p>
        </c:rich>
      </c:tx>
      <c:layout>
        <c:manualLayout>
          <c:xMode val="edge"/>
          <c:yMode val="edge"/>
          <c:x val="0.17643765217089499"/>
          <c:y val="4.0228107093344997E-2"/>
        </c:manualLayout>
      </c:layout>
      <c:overlay val="0"/>
      <c:spPr>
        <a:noFill/>
        <a:ln>
          <a:noFill/>
        </a:ln>
        <a:effectLst/>
      </c:spPr>
    </c:title>
    <c:autoTitleDeleted val="0"/>
    <c:plotArea>
      <c:layout/>
      <c:pieChart>
        <c:varyColors val="1"/>
        <c:ser>
          <c:idx val="0"/>
          <c:order val="0"/>
          <c:tx>
            <c:strRef>
              <c:f>Sheet1!$B$1</c:f>
              <c:strCache>
                <c:ptCount val="1"/>
                <c:pt idx="0">
                  <c:v>"Ideal" Balance of Revenue Sources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Federal NIST MEP</c:v>
                </c:pt>
                <c:pt idx="1">
                  <c:v>State Funding</c:v>
                </c:pt>
                <c:pt idx="2">
                  <c:v>Client Revenues</c:v>
                </c:pt>
                <c:pt idx="3">
                  <c:v>In-Kind</c:v>
                </c:pt>
              </c:strCache>
            </c:strRef>
          </c:cat>
          <c:val>
            <c:numRef>
              <c:f>Sheet1!$B$2:$B$5</c:f>
              <c:numCache>
                <c:formatCode>0%</c:formatCode>
                <c:ptCount val="4"/>
                <c:pt idx="0">
                  <c:v>0.33333333333333298</c:v>
                </c:pt>
                <c:pt idx="1">
                  <c:v>0.25</c:v>
                </c:pt>
                <c:pt idx="2">
                  <c:v>0.38333333333333303</c:v>
                </c:pt>
                <c:pt idx="3">
                  <c:v>3.3333333333333298E-2</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smtClean="0"/>
              <a:t>Example </a:t>
            </a:r>
            <a:r>
              <a:rPr lang="en-US" sz="1600" dirty="0"/>
              <a:t>Balance of Revenue Sources</a:t>
            </a:r>
          </a:p>
        </c:rich>
      </c:tx>
      <c:layout>
        <c:manualLayout>
          <c:xMode val="edge"/>
          <c:yMode val="edge"/>
          <c:x val="0.17643765217089499"/>
          <c:y val="4.0228107093344997E-2"/>
        </c:manualLayout>
      </c:layout>
      <c:overlay val="0"/>
      <c:spPr>
        <a:noFill/>
        <a:ln>
          <a:noFill/>
        </a:ln>
        <a:effectLst/>
      </c:spPr>
    </c:title>
    <c:autoTitleDeleted val="0"/>
    <c:plotArea>
      <c:layout/>
      <c:pieChart>
        <c:varyColors val="1"/>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IMEC Revenue Sources</a:t>
            </a:r>
          </a:p>
        </c:rich>
      </c:tx>
      <c:layout/>
      <c:overlay val="0"/>
    </c:title>
    <c:autoTitleDeleted val="0"/>
    <c:plotArea>
      <c:layout/>
      <c:pieChart>
        <c:varyColors val="1"/>
        <c:dLbls>
          <c:showLegendKey val="0"/>
          <c:showVal val="0"/>
          <c:showCatName val="0"/>
          <c:showSerName val="0"/>
          <c:showPercent val="1"/>
          <c:showBubbleSize val="0"/>
          <c:showLeaderLines val="1"/>
        </c:dLbls>
        <c:firstSliceAng val="0"/>
      </c:pieChart>
    </c:plotArea>
    <c:legend>
      <c:legendPos val="t"/>
      <c:layout>
        <c:manualLayout>
          <c:xMode val="edge"/>
          <c:yMode val="edge"/>
          <c:x val="3.6111111111111101E-2"/>
          <c:y val="0.90266221930592005"/>
          <c:w val="0.9"/>
          <c:h val="8.3717191601049901E-2"/>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txPr>
              <a:bodyPr/>
              <a:lstStyle/>
              <a:p>
                <a:pPr>
                  <a:defRPr sz="1400"/>
                </a:pPr>
                <a:endParaRPr lang="en-US"/>
              </a:p>
            </c:txPr>
            <c:dLblPos val="bestFit"/>
            <c:showLegendKey val="0"/>
            <c:showVal val="1"/>
            <c:showCatName val="1"/>
            <c:showSerName val="0"/>
            <c:showPercent val="1"/>
            <c:showBubbleSize val="0"/>
            <c:showLeaderLines val="1"/>
          </c:dLbls>
          <c:cat>
            <c:strRef>
              <c:f>Sheet1!$B$3:$B$7</c:f>
              <c:strCache>
                <c:ptCount val="5"/>
                <c:pt idx="0">
                  <c:v>Client revenues</c:v>
                </c:pt>
                <c:pt idx="1">
                  <c:v>Federal NIST MEP</c:v>
                </c:pt>
                <c:pt idx="2">
                  <c:v>State Funding</c:v>
                </c:pt>
                <c:pt idx="3">
                  <c:v>Foundation</c:v>
                </c:pt>
                <c:pt idx="4">
                  <c:v>In-kind</c:v>
                </c:pt>
              </c:strCache>
            </c:strRef>
          </c:cat>
          <c:val>
            <c:numRef>
              <c:f>Sheet1!$D$3:$D$7</c:f>
              <c:numCache>
                <c:formatCode>_("$"* #,##0_);_("$"* \(#,##0\);_("$"* "-"??_);_(@_)</c:formatCode>
                <c:ptCount val="5"/>
                <c:pt idx="0">
                  <c:v>2304844</c:v>
                </c:pt>
                <c:pt idx="1">
                  <c:v>3509823</c:v>
                </c:pt>
                <c:pt idx="2">
                  <c:v>555731</c:v>
                </c:pt>
                <c:pt idx="3">
                  <c:v>525000</c:v>
                </c:pt>
                <c:pt idx="4">
                  <c:v>2045484</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"Ideal" Balance of Revenue Sources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2.2040070389074799E-2"/>
                  <c:y val="3.3073276042596002E-2"/>
                </c:manualLayout>
              </c:layout>
              <c:showLegendKey val="0"/>
              <c:showVal val="1"/>
              <c:showCatName val="0"/>
              <c:showSerName val="0"/>
              <c:showPercent val="0"/>
              <c:showBubbleSize val="0"/>
            </c:dLbl>
            <c:dLbl>
              <c:idx val="1"/>
              <c:layout>
                <c:manualLayout>
                  <c:x val="0.101901989077805"/>
                  <c:y val="-6.9366208460432E-3"/>
                </c:manualLayout>
              </c:layout>
              <c:showLegendKey val="0"/>
              <c:showVal val="1"/>
              <c:showCatName val="0"/>
              <c:showSerName val="0"/>
              <c:showPercent val="0"/>
              <c:showBubbleSize val="0"/>
            </c:dLbl>
            <c:dLbl>
              <c:idx val="2"/>
              <c:layout>
                <c:manualLayout>
                  <c:x val="-2.7252428451005499E-2"/>
                  <c:y val="5.02133356702942E-2"/>
                </c:manualLayout>
              </c:layout>
              <c:showLegendKey val="0"/>
              <c:showVal val="1"/>
              <c:showCatName val="0"/>
              <c:showSerName val="0"/>
              <c:showPercent val="0"/>
              <c:showBubbleSize val="0"/>
            </c:dLbl>
            <c:dLbl>
              <c:idx val="3"/>
              <c:layout>
                <c:manualLayout>
                  <c:x val="3.3132014621969899E-3"/>
                  <c:y val="6.7792983274891699E-3"/>
                </c:manualLayout>
              </c:layou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Federal NIST MEP</c:v>
                </c:pt>
                <c:pt idx="1">
                  <c:v>State Funding</c:v>
                </c:pt>
                <c:pt idx="2">
                  <c:v>Client Revenues</c:v>
                </c:pt>
                <c:pt idx="3">
                  <c:v>Sponsored</c:v>
                </c:pt>
                <c:pt idx="4">
                  <c:v>In-Kind</c:v>
                </c:pt>
              </c:strCache>
            </c:strRef>
          </c:cat>
          <c:val>
            <c:numRef>
              <c:f>Sheet1!$B$2:$B$6</c:f>
              <c:numCache>
                <c:formatCode>0%</c:formatCode>
                <c:ptCount val="5"/>
                <c:pt idx="0">
                  <c:v>0.33333333333333298</c:v>
                </c:pt>
                <c:pt idx="1">
                  <c:v>0.36</c:v>
                </c:pt>
                <c:pt idx="2">
                  <c:v>0.23</c:v>
                </c:pt>
                <c:pt idx="3">
                  <c:v>7.0000000000000007E-2</c:v>
                </c:pt>
                <c:pt idx="4">
                  <c:v>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BB96A-CBA3-1B40-AB9D-1BDBB79F3047}" type="datetimeFigureOut">
              <a:rPr lang="en-US" smtClean="0"/>
              <a:t>5/20/2014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D51A8C-5655-DE41-9DF7-0C16CA4F3237}" type="slidenum">
              <a:rPr lang="en-US" smtClean="0"/>
              <a:t>‹#›</a:t>
            </a:fld>
            <a:endParaRPr lang="en-US"/>
          </a:p>
        </p:txBody>
      </p:sp>
    </p:spTree>
    <p:extLst>
      <p:ext uri="{BB962C8B-B14F-4D97-AF65-F5344CB8AC3E}">
        <p14:creationId xmlns:p14="http://schemas.microsoft.com/office/powerpoint/2010/main" val="3241679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F604F-1490-1A40-8BF7-2FCEAE41127D}" type="datetimeFigureOut">
              <a:rPr lang="en-US" smtClean="0"/>
              <a:t>5/20/2014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65C78-05A9-3340-91D0-46B4E75D4D92}" type="slidenum">
              <a:rPr lang="en-US" smtClean="0"/>
              <a:t>‹#›</a:t>
            </a:fld>
            <a:endParaRPr lang="en-US"/>
          </a:p>
        </p:txBody>
      </p:sp>
    </p:spTree>
    <p:extLst>
      <p:ext uri="{BB962C8B-B14F-4D97-AF65-F5344CB8AC3E}">
        <p14:creationId xmlns:p14="http://schemas.microsoft.com/office/powerpoint/2010/main" val="26376931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0155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34</a:t>
            </a:fld>
            <a:endParaRPr lang="en-US" dirty="0"/>
          </a:p>
        </p:txBody>
      </p:sp>
    </p:spTree>
    <p:extLst>
      <p:ext uri="{BB962C8B-B14F-4D97-AF65-F5344CB8AC3E}">
        <p14:creationId xmlns:p14="http://schemas.microsoft.com/office/powerpoint/2010/main" val="4015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latin typeface="Arial" pitchFamily="34" charset="0"/>
              <a:ea typeface="ヒラギノ角ゴ Pro W3"/>
            </a:endParaRPr>
          </a:p>
        </p:txBody>
      </p:sp>
    </p:spTree>
    <p:extLst>
      <p:ext uri="{BB962C8B-B14F-4D97-AF65-F5344CB8AC3E}">
        <p14:creationId xmlns:p14="http://schemas.microsoft.com/office/powerpoint/2010/main" val="2022084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DD0C9-8C8E-4D5D-B1C0-CE39BF0BB121}" type="slidenum">
              <a:rPr lang="en-US" smtClean="0"/>
              <a:t>47</a:t>
            </a:fld>
            <a:endParaRPr lang="en-US"/>
          </a:p>
        </p:txBody>
      </p:sp>
    </p:spTree>
    <p:extLst>
      <p:ext uri="{BB962C8B-B14F-4D97-AF65-F5344CB8AC3E}">
        <p14:creationId xmlns:p14="http://schemas.microsoft.com/office/powerpoint/2010/main" val="172625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DD0C9-8C8E-4D5D-B1C0-CE39BF0BB121}" type="slidenum">
              <a:rPr lang="en-US" smtClean="0"/>
              <a:t>48</a:t>
            </a:fld>
            <a:endParaRPr lang="en-US"/>
          </a:p>
        </p:txBody>
      </p:sp>
    </p:spTree>
    <p:extLst>
      <p:ext uri="{BB962C8B-B14F-4D97-AF65-F5344CB8AC3E}">
        <p14:creationId xmlns:p14="http://schemas.microsoft.com/office/powerpoint/2010/main" val="1726257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40155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2739639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717602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solidFill>
                  <a:prstClr val="black"/>
                </a:solidFill>
              </a:rPr>
              <a:pPr>
                <a:defRPr/>
              </a:pPr>
              <a:t>63</a:t>
            </a:fld>
            <a:endParaRPr lang="en-US">
              <a:solidFill>
                <a:prstClr val="black"/>
              </a:solidFill>
            </a:endParaRPr>
          </a:p>
        </p:txBody>
      </p:sp>
    </p:spTree>
    <p:extLst>
      <p:ext uri="{BB962C8B-B14F-4D97-AF65-F5344CB8AC3E}">
        <p14:creationId xmlns:p14="http://schemas.microsoft.com/office/powerpoint/2010/main" val="3352076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solidFill>
                  <a:prstClr val="black"/>
                </a:solidFill>
              </a:rPr>
              <a:pPr>
                <a:defRPr/>
              </a:pPr>
              <a:t>64</a:t>
            </a:fld>
            <a:endParaRPr lang="en-US">
              <a:solidFill>
                <a:prstClr val="black"/>
              </a:solidFill>
            </a:endParaRPr>
          </a:p>
        </p:txBody>
      </p:sp>
    </p:spTree>
    <p:extLst>
      <p:ext uri="{BB962C8B-B14F-4D97-AF65-F5344CB8AC3E}">
        <p14:creationId xmlns:p14="http://schemas.microsoft.com/office/powerpoint/2010/main" val="49058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20855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pPr defTabSz="914142"/>
            <a:fld id="{3A875549-D6CF-472E-9B59-E3E95D5F2A91}" type="slidenum">
              <a:rPr lang="en-US" smtClean="0">
                <a:solidFill>
                  <a:prstClr val="black"/>
                </a:solidFill>
                <a:latin typeface="Calibri"/>
              </a:rPr>
              <a:pPr defTabSz="914142"/>
              <a:t>2</a:t>
            </a:fld>
            <a:endParaRPr lang="en-US" dirty="0" smtClean="0">
              <a:solidFill>
                <a:prstClr val="black"/>
              </a:solidFill>
              <a:latin typeface="Calibri"/>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solidFill>
                  <a:prstClr val="black"/>
                </a:solidFill>
              </a:rPr>
              <a:pPr>
                <a:defRPr/>
              </a:pPr>
              <a:t>66</a:t>
            </a:fld>
            <a:endParaRPr lang="en-US">
              <a:solidFill>
                <a:prstClr val="black"/>
              </a:solidFill>
            </a:endParaRPr>
          </a:p>
        </p:txBody>
      </p:sp>
    </p:spTree>
    <p:extLst>
      <p:ext uri="{BB962C8B-B14F-4D97-AF65-F5344CB8AC3E}">
        <p14:creationId xmlns:p14="http://schemas.microsoft.com/office/powerpoint/2010/main" val="919155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solidFill>
                  <a:prstClr val="black"/>
                </a:solidFill>
              </a:rPr>
              <a:pPr>
                <a:defRPr/>
              </a:pPr>
              <a:t>67</a:t>
            </a:fld>
            <a:endParaRPr lang="en-US">
              <a:solidFill>
                <a:prstClr val="black"/>
              </a:solidFill>
            </a:endParaRPr>
          </a:p>
        </p:txBody>
      </p:sp>
    </p:spTree>
    <p:extLst>
      <p:ext uri="{BB962C8B-B14F-4D97-AF65-F5344CB8AC3E}">
        <p14:creationId xmlns:p14="http://schemas.microsoft.com/office/powerpoint/2010/main" val="341263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solidFill>
                  <a:prstClr val="black"/>
                </a:solidFill>
              </a:rPr>
              <a:pPr>
                <a:defRPr/>
              </a:pPr>
              <a:t>68</a:t>
            </a:fld>
            <a:endParaRPr lang="en-US">
              <a:solidFill>
                <a:prstClr val="black"/>
              </a:solidFill>
            </a:endParaRPr>
          </a:p>
        </p:txBody>
      </p:sp>
    </p:spTree>
    <p:extLst>
      <p:ext uri="{BB962C8B-B14F-4D97-AF65-F5344CB8AC3E}">
        <p14:creationId xmlns:p14="http://schemas.microsoft.com/office/powerpoint/2010/main" val="4069153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solidFill>
                  <a:prstClr val="black"/>
                </a:solidFill>
              </a:rPr>
              <a:pPr>
                <a:defRPr/>
              </a:pPr>
              <a:t>69</a:t>
            </a:fld>
            <a:endParaRPr lang="en-US">
              <a:solidFill>
                <a:prstClr val="black"/>
              </a:solidFill>
            </a:endParaRPr>
          </a:p>
        </p:txBody>
      </p:sp>
    </p:spTree>
    <p:extLst>
      <p:ext uri="{BB962C8B-B14F-4D97-AF65-F5344CB8AC3E}">
        <p14:creationId xmlns:p14="http://schemas.microsoft.com/office/powerpoint/2010/main" val="3809044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solidFill>
                  <a:prstClr val="black"/>
                </a:solidFill>
              </a:rPr>
              <a:pPr>
                <a:defRPr/>
              </a:pPr>
              <a:t>70</a:t>
            </a:fld>
            <a:endParaRPr lang="en-US">
              <a:solidFill>
                <a:prstClr val="black"/>
              </a:solidFill>
            </a:endParaRPr>
          </a:p>
        </p:txBody>
      </p:sp>
    </p:spTree>
    <p:extLst>
      <p:ext uri="{BB962C8B-B14F-4D97-AF65-F5344CB8AC3E}">
        <p14:creationId xmlns:p14="http://schemas.microsoft.com/office/powerpoint/2010/main" val="2428575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solidFill>
                  <a:prstClr val="black"/>
                </a:solidFill>
              </a:rPr>
              <a:pPr>
                <a:defRPr/>
              </a:pPr>
              <a:t>71</a:t>
            </a:fld>
            <a:endParaRPr lang="en-US">
              <a:solidFill>
                <a:prstClr val="black"/>
              </a:solidFill>
            </a:endParaRPr>
          </a:p>
        </p:txBody>
      </p:sp>
    </p:spTree>
    <p:extLst>
      <p:ext uri="{BB962C8B-B14F-4D97-AF65-F5344CB8AC3E}">
        <p14:creationId xmlns:p14="http://schemas.microsoft.com/office/powerpoint/2010/main" val="3394552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solidFill>
                  <a:prstClr val="black"/>
                </a:solidFill>
              </a:rPr>
              <a:pPr>
                <a:defRPr/>
              </a:pPr>
              <a:t>72</a:t>
            </a:fld>
            <a:endParaRPr lang="en-US">
              <a:solidFill>
                <a:prstClr val="black"/>
              </a:solidFill>
            </a:endParaRPr>
          </a:p>
        </p:txBody>
      </p:sp>
    </p:spTree>
    <p:extLst>
      <p:ext uri="{BB962C8B-B14F-4D97-AF65-F5344CB8AC3E}">
        <p14:creationId xmlns:p14="http://schemas.microsoft.com/office/powerpoint/2010/main" val="1322543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solidFill>
                  <a:prstClr val="black"/>
                </a:solidFill>
              </a:rPr>
              <a:pPr>
                <a:defRPr/>
              </a:pPr>
              <a:t>73</a:t>
            </a:fld>
            <a:endParaRPr lang="en-US">
              <a:solidFill>
                <a:prstClr val="black"/>
              </a:solidFill>
            </a:endParaRPr>
          </a:p>
        </p:txBody>
      </p:sp>
    </p:spTree>
    <p:extLst>
      <p:ext uri="{BB962C8B-B14F-4D97-AF65-F5344CB8AC3E}">
        <p14:creationId xmlns:p14="http://schemas.microsoft.com/office/powerpoint/2010/main" val="578082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0B81CF-A551-412F-ABA7-1CBE20D4F0C3}"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503782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0B81CF-A551-412F-ABA7-1CBE20D4F0C3}"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50378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15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0B81CF-A551-412F-ABA7-1CBE20D4F0C3}"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503782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0B81CF-A551-412F-ABA7-1CBE20D4F0C3}"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503782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0B81CF-A551-412F-ABA7-1CBE20D4F0C3}"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503782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0B81CF-A551-412F-ABA7-1CBE20D4F0C3}"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503782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0B81CF-A551-412F-ABA7-1CBE20D4F0C3}"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503782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0B81CF-A551-412F-ABA7-1CBE20D4F0C3}"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503782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0B81CF-A551-412F-ABA7-1CBE20D4F0C3}"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50378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21086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7986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8638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6611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2062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79039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3218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0DE6D3EB-8724-4383-8DC4-9E979D9F45AD}"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r>
              <a:rPr lang="en-US" smtClean="0"/>
              <a:t>May 20, 2014</a:t>
            </a:r>
            <a:endParaRPr lang="en-US"/>
          </a:p>
        </p:txBody>
      </p:sp>
      <p:sp>
        <p:nvSpPr>
          <p:cNvPr id="9" name="Rectangle 9"/>
          <p:cNvSpPr>
            <a:spLocks noGrp="1" noChangeArrowheads="1"/>
          </p:cNvSpPr>
          <p:nvPr>
            <p:ph type="ftr" sz="quarter" idx="12"/>
          </p:nvPr>
        </p:nvSpPr>
        <p:spPr>
          <a:ln/>
        </p:spPr>
        <p:txBody>
          <a:bodyPr/>
          <a:lstStyle>
            <a:lvl1pPr>
              <a:defRPr/>
            </a:lvl1pPr>
          </a:lstStyle>
          <a:p>
            <a:pPr>
              <a:defRPr/>
            </a:pPr>
            <a:r>
              <a:rPr lang="en-US" smtClean="0"/>
              <a:t>MEP Advisory Board Meeting</a:t>
            </a:r>
            <a:endParaRPr lang="en-US"/>
          </a:p>
        </p:txBody>
      </p:sp>
    </p:spTree>
    <p:extLst>
      <p:ext uri="{BB962C8B-B14F-4D97-AF65-F5344CB8AC3E}">
        <p14:creationId xmlns:p14="http://schemas.microsoft.com/office/powerpoint/2010/main" val="3696048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EBDA570D-934C-437C-958E-FD30762DF809}"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r>
              <a:rPr lang="en-US" smtClean="0"/>
              <a:t>May 20, 2014</a:t>
            </a:r>
            <a:endParaRPr lang="en-US"/>
          </a:p>
        </p:txBody>
      </p:sp>
      <p:sp>
        <p:nvSpPr>
          <p:cNvPr id="5" name="Rectangle 9"/>
          <p:cNvSpPr>
            <a:spLocks noGrp="1" noChangeArrowheads="1"/>
          </p:cNvSpPr>
          <p:nvPr>
            <p:ph type="ftr" sz="quarter" idx="12"/>
          </p:nvPr>
        </p:nvSpPr>
        <p:spPr>
          <a:ln/>
        </p:spPr>
        <p:txBody>
          <a:bodyPr/>
          <a:lstStyle>
            <a:lvl1pPr>
              <a:defRPr/>
            </a:lvl1pPr>
          </a:lstStyle>
          <a:p>
            <a:pPr>
              <a:defRPr/>
            </a:pPr>
            <a:r>
              <a:rPr lang="en-US" smtClean="0"/>
              <a:t>MEP Advisory Board Meeting</a:t>
            </a:r>
            <a:endParaRPr lang="en-US"/>
          </a:p>
        </p:txBody>
      </p:sp>
    </p:spTree>
    <p:extLst>
      <p:ext uri="{BB962C8B-B14F-4D97-AF65-F5344CB8AC3E}">
        <p14:creationId xmlns:p14="http://schemas.microsoft.com/office/powerpoint/2010/main" val="46643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04349987-DA6C-4A84-B43D-1CA1E60E08F3}"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r>
              <a:rPr lang="en-US" smtClean="0"/>
              <a:t>May 20, 2014</a:t>
            </a:r>
            <a:endParaRPr lang="en-US"/>
          </a:p>
        </p:txBody>
      </p:sp>
      <p:sp>
        <p:nvSpPr>
          <p:cNvPr id="4" name="Rectangle 9"/>
          <p:cNvSpPr>
            <a:spLocks noGrp="1" noChangeArrowheads="1"/>
          </p:cNvSpPr>
          <p:nvPr>
            <p:ph type="ftr" sz="quarter" idx="12"/>
          </p:nvPr>
        </p:nvSpPr>
        <p:spPr>
          <a:ln/>
        </p:spPr>
        <p:txBody>
          <a:bodyPr/>
          <a:lstStyle>
            <a:lvl1pPr>
              <a:defRPr/>
            </a:lvl1pPr>
          </a:lstStyle>
          <a:p>
            <a:pPr>
              <a:defRPr/>
            </a:pPr>
            <a:r>
              <a:rPr lang="en-US" smtClean="0"/>
              <a:t>MEP Advisory Board Meeting</a:t>
            </a:r>
            <a:endParaRPr lang="en-US"/>
          </a:p>
        </p:txBody>
      </p:sp>
    </p:spTree>
    <p:extLst>
      <p:ext uri="{BB962C8B-B14F-4D97-AF65-F5344CB8AC3E}">
        <p14:creationId xmlns:p14="http://schemas.microsoft.com/office/powerpoint/2010/main" val="14305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EEE96715-1FE7-4755-A1E3-53E139313F4E}"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r>
              <a:rPr lang="en-US" smtClean="0"/>
              <a:t>May 20, 2014</a:t>
            </a:r>
            <a:endParaRPr lang="en-US"/>
          </a:p>
        </p:txBody>
      </p:sp>
      <p:sp>
        <p:nvSpPr>
          <p:cNvPr id="7" name="Rectangle 9"/>
          <p:cNvSpPr>
            <a:spLocks noGrp="1" noChangeArrowheads="1"/>
          </p:cNvSpPr>
          <p:nvPr>
            <p:ph type="ftr" sz="quarter" idx="12"/>
          </p:nvPr>
        </p:nvSpPr>
        <p:spPr>
          <a:ln/>
        </p:spPr>
        <p:txBody>
          <a:bodyPr/>
          <a:lstStyle>
            <a:lvl1pPr>
              <a:defRPr/>
            </a:lvl1pPr>
          </a:lstStyle>
          <a:p>
            <a:pPr>
              <a:defRPr/>
            </a:pPr>
            <a:r>
              <a:rPr lang="en-US" smtClean="0"/>
              <a:t>MEP Advisory Board Meeting</a:t>
            </a:r>
            <a:endParaRPr lang="en-US"/>
          </a:p>
        </p:txBody>
      </p:sp>
    </p:spTree>
    <p:extLst>
      <p:ext uri="{BB962C8B-B14F-4D97-AF65-F5344CB8AC3E}">
        <p14:creationId xmlns:p14="http://schemas.microsoft.com/office/powerpoint/2010/main" val="27331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0FFA8F50-F58A-4562-BBE5-6FA2011CA9EE}"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r>
              <a:rPr lang="en-US" smtClean="0"/>
              <a:t>May 20, 2014</a:t>
            </a:r>
            <a:endParaRPr lang="en-US"/>
          </a:p>
        </p:txBody>
      </p:sp>
      <p:sp>
        <p:nvSpPr>
          <p:cNvPr id="7" name="Rectangle 9"/>
          <p:cNvSpPr>
            <a:spLocks noGrp="1" noChangeArrowheads="1"/>
          </p:cNvSpPr>
          <p:nvPr>
            <p:ph type="ftr" sz="quarter" idx="12"/>
          </p:nvPr>
        </p:nvSpPr>
        <p:spPr>
          <a:ln/>
        </p:spPr>
        <p:txBody>
          <a:bodyPr/>
          <a:lstStyle>
            <a:lvl1pPr>
              <a:defRPr/>
            </a:lvl1pPr>
          </a:lstStyle>
          <a:p>
            <a:pPr>
              <a:defRPr/>
            </a:pPr>
            <a:r>
              <a:rPr lang="en-US" smtClean="0"/>
              <a:t>MEP Advisory Board Meeting</a:t>
            </a:r>
            <a:endParaRPr lang="en-US"/>
          </a:p>
        </p:txBody>
      </p:sp>
    </p:spTree>
    <p:extLst>
      <p:ext uri="{BB962C8B-B14F-4D97-AF65-F5344CB8AC3E}">
        <p14:creationId xmlns:p14="http://schemas.microsoft.com/office/powerpoint/2010/main" val="17650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4E13BCCD-880B-4AC5-A42B-F48D186D6790}"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r>
              <a:rPr lang="en-US" smtClean="0"/>
              <a:t>May 20, 2014</a:t>
            </a:r>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smtClean="0"/>
              <a:t>MEP Advisory Board Meeting</a:t>
            </a:r>
            <a:endParaRPr lang="en-US"/>
          </a:p>
        </p:txBody>
      </p:sp>
    </p:spTree>
    <p:extLst>
      <p:ext uri="{BB962C8B-B14F-4D97-AF65-F5344CB8AC3E}">
        <p14:creationId xmlns:p14="http://schemas.microsoft.com/office/powerpoint/2010/main" val="122996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74638"/>
            <a:ext cx="2114550"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74638"/>
            <a:ext cx="619125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02C2AC4-C800-435A-87FF-CE4F7845F4C4}"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r>
              <a:rPr lang="en-US" smtClean="0"/>
              <a:t>May 20, 2014</a:t>
            </a:r>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smtClean="0"/>
              <a:t>MEP Advisory Board Meeting</a:t>
            </a:r>
            <a:endParaRPr lang="en-US"/>
          </a:p>
        </p:txBody>
      </p:sp>
    </p:spTree>
    <p:extLst>
      <p:ext uri="{BB962C8B-B14F-4D97-AF65-F5344CB8AC3E}">
        <p14:creationId xmlns:p14="http://schemas.microsoft.com/office/powerpoint/2010/main" val="194491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09899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r>
              <a:rPr lang="en-US" smtClean="0">
                <a:solidFill>
                  <a:prstClr val="black">
                    <a:tint val="75000"/>
                  </a:prstClr>
                </a:solidFill>
              </a:rPr>
              <a:t>May 20, 2014</a:t>
            </a:r>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solidFill>
                  <a:prstClr val="black">
                    <a:tint val="75000"/>
                  </a:prstClr>
                </a:solidFill>
              </a:rPr>
              <a:t>MEP Advisory Board Meeting</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2F86F03D-891C-4F3B-93C0-2A4281851FA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035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r>
              <a:rPr lang="en-US" smtClean="0">
                <a:solidFill>
                  <a:prstClr val="black">
                    <a:tint val="75000"/>
                  </a:prstClr>
                </a:solidFill>
              </a:rPr>
              <a:t>May 20, 2014</a:t>
            </a:r>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solidFill>
                  <a:prstClr val="black">
                    <a:tint val="75000"/>
                  </a:prstClr>
                </a:solidFill>
              </a:rPr>
              <a:t>MEP Advisory Board Meeting</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11E3D299-AA59-4592-B0EF-BD941599003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864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smtClean="0">
                <a:solidFill>
                  <a:prstClr val="black"/>
                </a:solidFill>
                <a:latin typeface="Calibri"/>
              </a:rPr>
              <a:t>May 20, 2014</a:t>
            </a:r>
            <a:endParaRPr lang="en-US">
              <a:solidFill>
                <a:prstClr val="black"/>
              </a:solidFill>
              <a:latin typeface="Calibri"/>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solidFill>
                  <a:prstClr val="black"/>
                </a:solidFill>
                <a:latin typeface="Calibri"/>
              </a:rPr>
              <a:t>MEP Advisory Board Meeting</a:t>
            </a:r>
            <a:endParaRPr lang="en-US">
              <a:solidFill>
                <a:prstClr val="black"/>
              </a:solidFill>
              <a:latin typeface="Calibri"/>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F020D22-776F-4F31-A2FB-8B69C8A19D50}" type="slidenum">
              <a:rPr lang="en-US">
                <a:solidFill>
                  <a:prstClr val="black"/>
                </a:solidFill>
                <a:latin typeface="Calibri"/>
              </a:rPr>
              <a:pPr>
                <a:defRPr/>
              </a:pPr>
              <a:t>‹#›</a:t>
            </a:fld>
            <a:endParaRPr lang="en-US">
              <a:solidFill>
                <a:prstClr val="black"/>
              </a:solidFill>
              <a:latin typeface="Calibri"/>
            </a:endParaRPr>
          </a:p>
        </p:txBody>
      </p:sp>
    </p:spTree>
    <p:extLst>
      <p:ext uri="{BB962C8B-B14F-4D97-AF65-F5344CB8AC3E}">
        <p14:creationId xmlns:p14="http://schemas.microsoft.com/office/powerpoint/2010/main" val="333192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r>
              <a:rPr lang="en-US" smtClean="0">
                <a:solidFill>
                  <a:prstClr val="black">
                    <a:tint val="75000"/>
                  </a:prstClr>
                </a:solidFill>
              </a:rPr>
              <a:t>May 20, 2014</a:t>
            </a:r>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smtClean="0">
                <a:solidFill>
                  <a:prstClr val="black">
                    <a:tint val="75000"/>
                  </a:prstClr>
                </a:solidFill>
              </a:rPr>
              <a:t>MEP Advisory Board Meeting</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F4888921-B65F-442D-8D0E-964CF805F7B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4673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r>
              <a:rPr lang="en-US" smtClean="0">
                <a:solidFill>
                  <a:prstClr val="black">
                    <a:tint val="75000"/>
                  </a:prstClr>
                </a:solidFill>
              </a:rPr>
              <a:t>May 20, 2014</a:t>
            </a:r>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r>
              <a:rPr lang="en-US" smtClean="0">
                <a:solidFill>
                  <a:prstClr val="black">
                    <a:tint val="75000"/>
                  </a:prstClr>
                </a:solidFill>
              </a:rPr>
              <a:t>MEP Advisory Board Meeting</a:t>
            </a: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AE2D007B-F243-4895-8D47-806344A5380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0699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r>
              <a:rPr lang="en-US" smtClean="0">
                <a:solidFill>
                  <a:prstClr val="black">
                    <a:tint val="75000"/>
                  </a:prstClr>
                </a:solidFill>
              </a:rPr>
              <a:t>MEP Advisory Board Meeting</a:t>
            </a: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7B4F6EE4-44F4-45C0-AABE-9B138370CEB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474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r>
              <a:rPr lang="en-US" smtClean="0">
                <a:solidFill>
                  <a:prstClr val="black">
                    <a:tint val="75000"/>
                  </a:prstClr>
                </a:solidFill>
              </a:rPr>
              <a:t>MEP Advisory Board Meeting</a:t>
            </a:r>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5CF22BF-D0AA-4E37-B0A2-189B3499B1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95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r>
              <a:rPr lang="en-US" smtClean="0">
                <a:solidFill>
                  <a:prstClr val="black">
                    <a:tint val="75000"/>
                  </a:prstClr>
                </a:solidFill>
              </a:rPr>
              <a:t>May 20, 2014</a:t>
            </a:r>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smtClean="0">
                <a:solidFill>
                  <a:prstClr val="black">
                    <a:tint val="75000"/>
                  </a:prstClr>
                </a:solidFill>
              </a:rPr>
              <a:t>MEP Advisory Board Meeting</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0EA89F07-C8C8-456B-B1A9-20390C0506C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00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r>
              <a:rPr lang="en-US" smtClean="0">
                <a:solidFill>
                  <a:prstClr val="black">
                    <a:tint val="75000"/>
                  </a:prstClr>
                </a:solidFill>
              </a:rPr>
              <a:t>May 20, 2014</a:t>
            </a:r>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smtClean="0">
                <a:solidFill>
                  <a:prstClr val="black">
                    <a:tint val="75000"/>
                  </a:prstClr>
                </a:solidFill>
              </a:rPr>
              <a:t>MEP Advisory Board Meeting</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21466825-64D2-4924-BF95-80E7EDF733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957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r>
              <a:rPr lang="en-US" smtClean="0">
                <a:solidFill>
                  <a:prstClr val="black">
                    <a:tint val="75000"/>
                  </a:prstClr>
                </a:solidFill>
              </a:rPr>
              <a:t>May 20, 2014</a:t>
            </a:r>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solidFill>
                  <a:prstClr val="black">
                    <a:tint val="75000"/>
                  </a:prstClr>
                </a:solidFill>
              </a:rPr>
              <a:t>MEP Advisory Board Meeting</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02DF0B0B-046A-4A3C-8198-199589E3EAF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834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r>
              <a:rPr lang="en-US" smtClean="0">
                <a:solidFill>
                  <a:prstClr val="black">
                    <a:tint val="75000"/>
                  </a:prstClr>
                </a:solidFill>
              </a:rPr>
              <a:t>May 20, 2014</a:t>
            </a:r>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solidFill>
                  <a:prstClr val="black">
                    <a:tint val="75000"/>
                  </a:prstClr>
                </a:solidFill>
              </a:rPr>
              <a:t>MEP Advisory Board Meeting</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F28632A3-83DC-4CE9-91E1-CAB79C6D993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3270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a:xfrm>
            <a:off x="570089" y="5869366"/>
            <a:ext cx="2133600" cy="222578"/>
          </a:xfrm>
          <a:prstGeom prst="rect">
            <a:avLst/>
          </a:prstGeom>
        </p:spPr>
        <p:txBody>
          <a:bodyPr/>
          <a:lstStyle>
            <a:lvl1pPr>
              <a:defRPr sz="1000">
                <a:latin typeface="Arial Narrow"/>
                <a:cs typeface="Arial Narrow"/>
              </a:defRPr>
            </a:lvl1pPr>
          </a:lstStyle>
          <a:p>
            <a:r>
              <a:rPr lang="en-US" dirty="0" smtClean="0">
                <a:solidFill>
                  <a:prstClr val="black">
                    <a:tint val="75000"/>
                  </a:prstClr>
                </a:solidFill>
              </a:rPr>
              <a:t>May 20, 2014</a:t>
            </a:r>
            <a:endParaRPr lang="en-US" dirty="0">
              <a:solidFill>
                <a:prstClr val="black">
                  <a:tint val="75000"/>
                </a:prstClr>
              </a:solidFill>
            </a:endParaRPr>
          </a:p>
        </p:txBody>
      </p:sp>
      <p:sp>
        <p:nvSpPr>
          <p:cNvPr id="5" name="Footer Placeholder 4"/>
          <p:cNvSpPr>
            <a:spLocks noGrp="1"/>
          </p:cNvSpPr>
          <p:nvPr>
            <p:ph type="ftr" sz="quarter" idx="3"/>
          </p:nvPr>
        </p:nvSpPr>
        <p:spPr>
          <a:xfrm>
            <a:off x="3237089" y="5869366"/>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sz="1000">
                <a:latin typeface="Arial Narrow"/>
                <a:cs typeface="Arial Narrow"/>
              </a:defRPr>
            </a:lvl1pPr>
          </a:lstStyle>
          <a:p>
            <a:r>
              <a:rPr lang="en-US" smtClean="0">
                <a:solidFill>
                  <a:prstClr val="black">
                    <a:tint val="75000"/>
                  </a:prstClr>
                </a:solidFill>
              </a:rPr>
              <a:t>MEP Advisory Board Meeting</a:t>
            </a:r>
            <a:endParaRPr lang="en-US">
              <a:solidFill>
                <a:prstClr val="black">
                  <a:tint val="75000"/>
                </a:prstClr>
              </a:solidFill>
            </a:endParaRPr>
          </a:p>
        </p:txBody>
      </p:sp>
      <p:sp>
        <p:nvSpPr>
          <p:cNvPr id="6" name="Slide Number Placeholder 16"/>
          <p:cNvSpPr>
            <a:spLocks noGrp="1"/>
          </p:cNvSpPr>
          <p:nvPr>
            <p:ph type="sldNum" sz="quarter" idx="4"/>
          </p:nvPr>
        </p:nvSpPr>
        <p:spPr>
          <a:xfrm>
            <a:off x="6666089" y="5869366"/>
            <a:ext cx="2133600" cy="222578"/>
          </a:xfrm>
          <a:prstGeom prst="rect">
            <a:avLst/>
          </a:prstGeom>
        </p:spPr>
        <p:txBody>
          <a:bodyPr vert="horz" lIns="91440" tIns="45720" rIns="91440" bIns="45720" rtlCol="0" anchor="ctr"/>
          <a:lstStyle>
            <a:lvl1pPr algn="r">
              <a:defRPr sz="1000">
                <a:solidFill>
                  <a:schemeClr val="tx1">
                    <a:tint val="75000"/>
                  </a:schemeClr>
                </a:solidFill>
                <a:latin typeface="Arial Narrow"/>
                <a:cs typeface="Arial Narrow"/>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0640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70089" y="5869366"/>
            <a:ext cx="2133600" cy="222578"/>
          </a:xfrm>
          <a:prstGeom prst="rect">
            <a:avLst/>
          </a:prstGeom>
        </p:spPr>
        <p:txBody>
          <a:bodyPr/>
          <a:lstStyle>
            <a:lvl1pPr>
              <a:defRPr sz="1000">
                <a:latin typeface="Arial Narrow"/>
                <a:cs typeface="Arial Narrow"/>
              </a:defRPr>
            </a:lvl1pPr>
          </a:lstStyle>
          <a:p>
            <a:r>
              <a:rPr lang="en-US" dirty="0" smtClean="0">
                <a:solidFill>
                  <a:prstClr val="black">
                    <a:tint val="75000"/>
                  </a:prstClr>
                </a:solidFill>
              </a:rPr>
              <a:t>May 20, 2014</a:t>
            </a:r>
            <a:endParaRPr lang="en-US" dirty="0">
              <a:solidFill>
                <a:prstClr val="black">
                  <a:tint val="75000"/>
                </a:prstClr>
              </a:solidFill>
            </a:endParaRPr>
          </a:p>
        </p:txBody>
      </p:sp>
      <p:sp>
        <p:nvSpPr>
          <p:cNvPr id="5" name="Footer Placeholder 4"/>
          <p:cNvSpPr>
            <a:spLocks noGrp="1"/>
          </p:cNvSpPr>
          <p:nvPr>
            <p:ph type="ftr" sz="quarter" idx="3"/>
          </p:nvPr>
        </p:nvSpPr>
        <p:spPr>
          <a:xfrm>
            <a:off x="3237089" y="5869366"/>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sz="1000">
                <a:latin typeface="Arial Narrow"/>
                <a:cs typeface="Arial Narrow"/>
              </a:defRPr>
            </a:lvl1pPr>
          </a:lstStyle>
          <a:p>
            <a:r>
              <a:rPr lang="en-US" smtClean="0">
                <a:solidFill>
                  <a:prstClr val="black">
                    <a:tint val="75000"/>
                  </a:prstClr>
                </a:solidFill>
              </a:rPr>
              <a:t>MEP Advisory Board Meeting</a:t>
            </a:r>
            <a:endParaRPr lang="en-US">
              <a:solidFill>
                <a:prstClr val="black">
                  <a:tint val="75000"/>
                </a:prstClr>
              </a:solidFill>
            </a:endParaRPr>
          </a:p>
        </p:txBody>
      </p:sp>
      <p:sp>
        <p:nvSpPr>
          <p:cNvPr id="6" name="Slide Number Placeholder 16"/>
          <p:cNvSpPr>
            <a:spLocks noGrp="1"/>
          </p:cNvSpPr>
          <p:nvPr>
            <p:ph type="sldNum" sz="quarter" idx="4"/>
          </p:nvPr>
        </p:nvSpPr>
        <p:spPr>
          <a:xfrm>
            <a:off x="6666089" y="5869366"/>
            <a:ext cx="2133600" cy="222578"/>
          </a:xfrm>
          <a:prstGeom prst="rect">
            <a:avLst/>
          </a:prstGeom>
        </p:spPr>
        <p:txBody>
          <a:bodyPr vert="horz" lIns="91440" tIns="45720" rIns="91440" bIns="45720" rtlCol="0" anchor="ctr"/>
          <a:lstStyle>
            <a:lvl1pPr algn="r">
              <a:defRPr sz="1000">
                <a:solidFill>
                  <a:schemeClr val="tx1">
                    <a:tint val="75000"/>
                  </a:schemeClr>
                </a:solidFill>
                <a:latin typeface="Arial Narrow"/>
                <a:cs typeface="Arial Narrow"/>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173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407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252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0697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0697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7164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196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196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810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2"/>
          </p:nvPr>
        </p:nvSpPr>
        <p:spPr>
          <a:xfrm>
            <a:off x="570089" y="5869366"/>
            <a:ext cx="2133600" cy="222578"/>
          </a:xfrm>
          <a:prstGeom prst="rect">
            <a:avLst/>
          </a:prstGeom>
        </p:spPr>
        <p:txBody>
          <a:bodyPr/>
          <a:lstStyle>
            <a:lvl1pPr>
              <a:defRPr sz="1000">
                <a:latin typeface="Arial Narrow"/>
                <a:cs typeface="Arial Narrow"/>
              </a:defRPr>
            </a:lvl1pPr>
          </a:lstStyle>
          <a:p>
            <a:r>
              <a:rPr lang="en-US" dirty="0" smtClean="0">
                <a:solidFill>
                  <a:prstClr val="black">
                    <a:tint val="75000"/>
                  </a:prstClr>
                </a:solidFill>
              </a:rPr>
              <a:t>May 20, 2014</a:t>
            </a:r>
            <a:endParaRPr lang="en-US" dirty="0">
              <a:solidFill>
                <a:prstClr val="black">
                  <a:tint val="75000"/>
                </a:prstClr>
              </a:solidFill>
            </a:endParaRPr>
          </a:p>
        </p:txBody>
      </p:sp>
      <p:sp>
        <p:nvSpPr>
          <p:cNvPr id="4" name="Footer Placeholder 4"/>
          <p:cNvSpPr>
            <a:spLocks noGrp="1"/>
          </p:cNvSpPr>
          <p:nvPr>
            <p:ph type="ftr" sz="quarter" idx="3"/>
          </p:nvPr>
        </p:nvSpPr>
        <p:spPr>
          <a:xfrm>
            <a:off x="3237089" y="5869366"/>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sz="1000">
                <a:latin typeface="Arial Narrow"/>
                <a:cs typeface="Arial Narrow"/>
              </a:defRPr>
            </a:lvl1pPr>
          </a:lstStyle>
          <a:p>
            <a:r>
              <a:rPr lang="en-US" smtClean="0">
                <a:solidFill>
                  <a:prstClr val="black">
                    <a:tint val="75000"/>
                  </a:prstClr>
                </a:solidFill>
              </a:rPr>
              <a:t>MEP Advisory Board Meeting</a:t>
            </a:r>
            <a:endParaRPr lang="en-US">
              <a:solidFill>
                <a:prstClr val="black">
                  <a:tint val="75000"/>
                </a:prstClr>
              </a:solidFill>
            </a:endParaRPr>
          </a:p>
        </p:txBody>
      </p:sp>
      <p:sp>
        <p:nvSpPr>
          <p:cNvPr id="5" name="Slide Number Placeholder 16"/>
          <p:cNvSpPr>
            <a:spLocks noGrp="1"/>
          </p:cNvSpPr>
          <p:nvPr>
            <p:ph type="sldNum" sz="quarter" idx="4"/>
          </p:nvPr>
        </p:nvSpPr>
        <p:spPr>
          <a:xfrm>
            <a:off x="6666089" y="5869366"/>
            <a:ext cx="2133600" cy="222578"/>
          </a:xfrm>
          <a:prstGeom prst="rect">
            <a:avLst/>
          </a:prstGeom>
        </p:spPr>
        <p:txBody>
          <a:bodyPr vert="horz" lIns="91440" tIns="45720" rIns="91440" bIns="45720" rtlCol="0" anchor="ctr"/>
          <a:lstStyle>
            <a:lvl1pPr algn="r">
              <a:defRPr sz="1000">
                <a:solidFill>
                  <a:schemeClr val="tx1">
                    <a:tint val="75000"/>
                  </a:schemeClr>
                </a:solidFill>
                <a:latin typeface="Arial Narrow"/>
                <a:cs typeface="Arial Narrow"/>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183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570089" y="5869366"/>
            <a:ext cx="2133600" cy="222578"/>
          </a:xfrm>
          <a:prstGeom prst="rect">
            <a:avLst/>
          </a:prstGeom>
        </p:spPr>
        <p:txBody>
          <a:bodyPr/>
          <a:lstStyle>
            <a:lvl1pPr>
              <a:defRPr sz="1000">
                <a:latin typeface="Arial Narrow"/>
                <a:cs typeface="Arial Narrow"/>
              </a:defRPr>
            </a:lvl1pPr>
          </a:lstStyle>
          <a:p>
            <a:r>
              <a:rPr lang="en-US" dirty="0" smtClean="0">
                <a:solidFill>
                  <a:prstClr val="black">
                    <a:tint val="75000"/>
                  </a:prstClr>
                </a:solidFill>
              </a:rPr>
              <a:t>May 20, 2014</a:t>
            </a:r>
            <a:endParaRPr lang="en-US" dirty="0">
              <a:solidFill>
                <a:prstClr val="black">
                  <a:tint val="75000"/>
                </a:prstClr>
              </a:solidFill>
            </a:endParaRPr>
          </a:p>
        </p:txBody>
      </p:sp>
      <p:sp>
        <p:nvSpPr>
          <p:cNvPr id="3" name="Footer Placeholder 4"/>
          <p:cNvSpPr>
            <a:spLocks noGrp="1"/>
          </p:cNvSpPr>
          <p:nvPr>
            <p:ph type="ftr" sz="quarter" idx="3"/>
          </p:nvPr>
        </p:nvSpPr>
        <p:spPr>
          <a:xfrm>
            <a:off x="3237089" y="5869366"/>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sz="1000">
                <a:latin typeface="Arial Narrow"/>
                <a:cs typeface="Arial Narrow"/>
              </a:defRPr>
            </a:lvl1pPr>
          </a:lstStyle>
          <a:p>
            <a:r>
              <a:rPr lang="en-US" smtClean="0">
                <a:solidFill>
                  <a:prstClr val="black">
                    <a:tint val="75000"/>
                  </a:prstClr>
                </a:solidFill>
              </a:rPr>
              <a:t>MEP Advisory Board Meeting</a:t>
            </a:r>
            <a:endParaRPr lang="en-US">
              <a:solidFill>
                <a:prstClr val="black">
                  <a:tint val="75000"/>
                </a:prstClr>
              </a:solidFill>
            </a:endParaRPr>
          </a:p>
        </p:txBody>
      </p:sp>
      <p:sp>
        <p:nvSpPr>
          <p:cNvPr id="4" name="Slide Number Placeholder 16"/>
          <p:cNvSpPr>
            <a:spLocks noGrp="1"/>
          </p:cNvSpPr>
          <p:nvPr>
            <p:ph type="sldNum" sz="quarter" idx="4"/>
          </p:nvPr>
        </p:nvSpPr>
        <p:spPr>
          <a:xfrm>
            <a:off x="6666089" y="5869366"/>
            <a:ext cx="2133600" cy="222578"/>
          </a:xfrm>
          <a:prstGeom prst="rect">
            <a:avLst/>
          </a:prstGeom>
        </p:spPr>
        <p:txBody>
          <a:bodyPr vert="horz" lIns="91440" tIns="45720" rIns="91440" bIns="45720" rtlCol="0" anchor="ctr"/>
          <a:lstStyle>
            <a:lvl1pPr algn="r">
              <a:defRPr sz="1000">
                <a:solidFill>
                  <a:schemeClr val="tx1">
                    <a:tint val="75000"/>
                  </a:schemeClr>
                </a:solidFill>
                <a:latin typeface="Arial Narrow"/>
                <a:cs typeface="Arial Narrow"/>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489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3395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1774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570089" y="5869366"/>
            <a:ext cx="2133600" cy="222578"/>
          </a:xfrm>
          <a:prstGeom prst="rect">
            <a:avLst/>
          </a:prstGeom>
        </p:spPr>
        <p:txBody>
          <a:bodyPr/>
          <a:lstStyle>
            <a:lvl1pPr>
              <a:defRPr sz="1000">
                <a:latin typeface="Arial Narrow"/>
                <a:cs typeface="Arial Narrow"/>
              </a:defRPr>
            </a:lvl1pPr>
          </a:lstStyle>
          <a:p>
            <a:r>
              <a:rPr lang="en-US" dirty="0" smtClean="0">
                <a:solidFill>
                  <a:prstClr val="black">
                    <a:tint val="75000"/>
                  </a:prstClr>
                </a:solidFill>
              </a:rPr>
              <a:t>May 20, 2014</a:t>
            </a:r>
            <a:endParaRPr lang="en-US" dirty="0">
              <a:solidFill>
                <a:prstClr val="black">
                  <a:tint val="75000"/>
                </a:prstClr>
              </a:solidFill>
            </a:endParaRPr>
          </a:p>
        </p:txBody>
      </p:sp>
      <p:sp>
        <p:nvSpPr>
          <p:cNvPr id="6" name="Footer Placeholder 4"/>
          <p:cNvSpPr>
            <a:spLocks noGrp="1"/>
          </p:cNvSpPr>
          <p:nvPr>
            <p:ph type="ftr" sz="quarter" idx="3"/>
          </p:nvPr>
        </p:nvSpPr>
        <p:spPr>
          <a:xfrm>
            <a:off x="3237089" y="5869366"/>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sz="1000">
                <a:latin typeface="Arial Narrow"/>
                <a:cs typeface="Arial Narrow"/>
              </a:defRPr>
            </a:lvl1pPr>
          </a:lstStyle>
          <a:p>
            <a:r>
              <a:rPr lang="en-US" smtClean="0">
                <a:solidFill>
                  <a:prstClr val="black">
                    <a:tint val="75000"/>
                  </a:prstClr>
                </a:solidFill>
              </a:rPr>
              <a:t>MEP Advisory Board Meeting</a:t>
            </a:r>
            <a:endParaRPr lang="en-US">
              <a:solidFill>
                <a:prstClr val="black">
                  <a:tint val="75000"/>
                </a:prstClr>
              </a:solidFill>
            </a:endParaRPr>
          </a:p>
        </p:txBody>
      </p:sp>
      <p:sp>
        <p:nvSpPr>
          <p:cNvPr id="7" name="Slide Number Placeholder 16"/>
          <p:cNvSpPr>
            <a:spLocks noGrp="1"/>
          </p:cNvSpPr>
          <p:nvPr>
            <p:ph type="sldNum" sz="quarter" idx="4"/>
          </p:nvPr>
        </p:nvSpPr>
        <p:spPr>
          <a:xfrm>
            <a:off x="6666089" y="5869366"/>
            <a:ext cx="2133600" cy="222578"/>
          </a:xfrm>
          <a:prstGeom prst="rect">
            <a:avLst/>
          </a:prstGeom>
        </p:spPr>
        <p:txBody>
          <a:bodyPr vert="horz" lIns="91440" tIns="45720" rIns="91440" bIns="45720" rtlCol="0" anchor="ctr"/>
          <a:lstStyle>
            <a:lvl1pPr algn="r">
              <a:defRPr sz="1000">
                <a:solidFill>
                  <a:schemeClr val="tx1">
                    <a:tint val="75000"/>
                  </a:schemeClr>
                </a:solidFill>
                <a:latin typeface="Arial Narrow"/>
                <a:cs typeface="Arial Narrow"/>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060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93419"/>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6806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6015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570089" y="5869366"/>
            <a:ext cx="2133600" cy="222578"/>
          </a:xfrm>
          <a:prstGeom prst="rect">
            <a:avLst/>
          </a:prstGeom>
        </p:spPr>
        <p:txBody>
          <a:bodyPr/>
          <a:lstStyle>
            <a:lvl1pPr>
              <a:defRPr sz="1000">
                <a:latin typeface="Arial Narrow"/>
                <a:cs typeface="Arial Narrow"/>
              </a:defRPr>
            </a:lvl1pPr>
          </a:lstStyle>
          <a:p>
            <a:r>
              <a:rPr lang="en-US" dirty="0" smtClean="0">
                <a:solidFill>
                  <a:prstClr val="black">
                    <a:tint val="75000"/>
                  </a:prstClr>
                </a:solidFill>
              </a:rPr>
              <a:t>May 20, 2014</a:t>
            </a:r>
            <a:endParaRPr lang="en-US" dirty="0">
              <a:solidFill>
                <a:prstClr val="black">
                  <a:tint val="75000"/>
                </a:prstClr>
              </a:solidFill>
            </a:endParaRPr>
          </a:p>
        </p:txBody>
      </p:sp>
      <p:sp>
        <p:nvSpPr>
          <p:cNvPr id="6" name="Footer Placeholder 4"/>
          <p:cNvSpPr>
            <a:spLocks noGrp="1"/>
          </p:cNvSpPr>
          <p:nvPr>
            <p:ph type="ftr" sz="quarter" idx="3"/>
          </p:nvPr>
        </p:nvSpPr>
        <p:spPr>
          <a:xfrm>
            <a:off x="3237089" y="5869366"/>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sz="1000">
                <a:latin typeface="Arial Narrow"/>
                <a:cs typeface="Arial Narrow"/>
              </a:defRPr>
            </a:lvl1pPr>
          </a:lstStyle>
          <a:p>
            <a:r>
              <a:rPr lang="en-US" smtClean="0">
                <a:solidFill>
                  <a:prstClr val="black">
                    <a:tint val="75000"/>
                  </a:prstClr>
                </a:solidFill>
              </a:rPr>
              <a:t>MEP Advisory Board Meeting</a:t>
            </a:r>
            <a:endParaRPr lang="en-US">
              <a:solidFill>
                <a:prstClr val="black">
                  <a:tint val="75000"/>
                </a:prstClr>
              </a:solidFill>
            </a:endParaRPr>
          </a:p>
        </p:txBody>
      </p:sp>
      <p:sp>
        <p:nvSpPr>
          <p:cNvPr id="7" name="Slide Number Placeholder 16"/>
          <p:cNvSpPr>
            <a:spLocks noGrp="1"/>
          </p:cNvSpPr>
          <p:nvPr>
            <p:ph type="sldNum" sz="quarter" idx="4"/>
          </p:nvPr>
        </p:nvSpPr>
        <p:spPr>
          <a:xfrm>
            <a:off x="6666089" y="5869366"/>
            <a:ext cx="2133600" cy="222578"/>
          </a:xfrm>
          <a:prstGeom prst="rect">
            <a:avLst/>
          </a:prstGeom>
        </p:spPr>
        <p:txBody>
          <a:bodyPr vert="horz" lIns="91440" tIns="45720" rIns="91440" bIns="45720" rtlCol="0" anchor="ctr"/>
          <a:lstStyle>
            <a:lvl1pPr algn="r">
              <a:defRPr sz="1000">
                <a:solidFill>
                  <a:schemeClr val="tx1">
                    <a:tint val="75000"/>
                  </a:schemeClr>
                </a:solidFill>
                <a:latin typeface="Arial Narrow"/>
                <a:cs typeface="Arial Narrow"/>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653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2"/>
          </p:nvPr>
        </p:nvSpPr>
        <p:spPr/>
        <p:txBody>
          <a:bodyPr/>
          <a:lstStyle/>
          <a:p>
            <a:r>
              <a:rPr lang="en-US" smtClean="0">
                <a:solidFill>
                  <a:prstClr val="black">
                    <a:tint val="75000"/>
                  </a:prstClr>
                </a:solidFill>
              </a:rPr>
              <a:t>MEP Advisory Board Meeting</a:t>
            </a:r>
            <a:endParaRPr>
              <a:solidFill>
                <a:prstClr val="black">
                  <a:tint val="75000"/>
                </a:prstClr>
              </a:solidFill>
            </a:endParaRPr>
          </a:p>
        </p:txBody>
      </p:sp>
    </p:spTree>
    <p:extLst>
      <p:ext uri="{BB962C8B-B14F-4D97-AF65-F5344CB8AC3E}">
        <p14:creationId xmlns:p14="http://schemas.microsoft.com/office/powerpoint/2010/main" val="3472117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564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493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879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May 20, 2014</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092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20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886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326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7388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4132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417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0597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176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0" descr="exportech_390_bl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163" y="957263"/>
            <a:ext cx="5486400"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6"/>
          <p:cNvGrpSpPr>
            <a:grpSpLocks/>
          </p:cNvGrpSpPr>
          <p:nvPr userDrawn="1"/>
        </p:nvGrpSpPr>
        <p:grpSpPr bwMode="auto">
          <a:xfrm>
            <a:off x="633413" y="5210175"/>
            <a:ext cx="7877175" cy="777875"/>
            <a:chOff x="658565" y="5210130"/>
            <a:chExt cx="7876245" cy="777562"/>
          </a:xfrm>
        </p:grpSpPr>
        <p:pic>
          <p:nvPicPr>
            <p:cNvPr id="4" name="Picture 2" descr="mailing_label"/>
            <p:cNvPicPr>
              <a:picLocks noChangeAspect="1" noChangeArrowheads="1"/>
            </p:cNvPicPr>
            <p:nvPr userDrawn="1"/>
          </p:nvPicPr>
          <p:blipFill>
            <a:blip r:embed="rId3">
              <a:extLst>
                <a:ext uri="{28A0092B-C50C-407E-A947-70E740481C1C}">
                  <a14:useLocalDpi xmlns:a14="http://schemas.microsoft.com/office/drawing/2010/main" val="0"/>
                </a:ext>
              </a:extLst>
            </a:blip>
            <a:srcRect b="20284"/>
            <a:stretch>
              <a:fillRect/>
            </a:stretch>
          </p:blipFill>
          <p:spPr bwMode="auto">
            <a:xfrm>
              <a:off x="4842595" y="5309742"/>
              <a:ext cx="1828800" cy="5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US Comm Svc-Rectangle.t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34610" y="5258544"/>
              <a:ext cx="1600200" cy="68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MEP_logo_text_mep_3015.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21980" y="5320305"/>
              <a:ext cx="20574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FedEx Collective Preferred Two Color Positive Platinum.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8565" y="5210130"/>
              <a:ext cx="1600200" cy="77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5964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8276" y="683172"/>
            <a:ext cx="7898524" cy="734466"/>
          </a:xfrm>
          <a:prstGeom prst="rect">
            <a:avLst/>
          </a:prstGeo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8276" y="1600200"/>
            <a:ext cx="7898524"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98897"/>
            <a:ext cx="2133600" cy="222578"/>
          </a:xfrm>
          <a:prstGeom prst="rect">
            <a:avLst/>
          </a:prstGeom>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4948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64" name="Rectangle 2"/>
          <p:cNvSpPr>
            <a:spLocks noGrp="1" noChangeArrowheads="1"/>
          </p:cNvSpPr>
          <p:nvPr>
            <p:ph type="ctrTitle"/>
          </p:nvPr>
        </p:nvSpPr>
        <p:spPr>
          <a:xfrm>
            <a:off x="685800" y="2130430"/>
            <a:ext cx="7772400" cy="1470026"/>
          </a:xfrm>
        </p:spPr>
        <p:txBody>
          <a:bodyPr/>
          <a:lstStyle>
            <a:lvl1pPr>
              <a:defRPr smtClean="0"/>
            </a:lvl1pPr>
          </a:lstStyle>
          <a:p>
            <a:r>
              <a:rPr lang="en-US" dirty="0" smtClean="0"/>
              <a:t>Click to edit Master title style</a:t>
            </a:r>
          </a:p>
        </p:txBody>
      </p:sp>
      <p:sp>
        <p:nvSpPr>
          <p:cNvPr id="194565" name="Rectangle 3"/>
          <p:cNvSpPr>
            <a:spLocks noGrp="1" noChangeArrowheads="1"/>
          </p:cNvSpPr>
          <p:nvPr>
            <p:ph type="subTitle" idx="1"/>
          </p:nvPr>
        </p:nvSpPr>
        <p:spPr>
          <a:xfrm>
            <a:off x="685800" y="3886200"/>
            <a:ext cx="6400800" cy="1752600"/>
          </a:xfrm>
        </p:spPr>
        <p:txBody>
          <a:bodyPr/>
          <a:lstStyle>
            <a:lvl1pPr marL="0" indent="0" algn="l">
              <a:buFont typeface="Wingdings" pitchFamily="2" charset="2"/>
              <a:buNone/>
              <a:defRPr smtClean="0">
                <a:solidFill>
                  <a:schemeClr val="accent3"/>
                </a:solidFill>
              </a:defRPr>
            </a:lvl1pPr>
          </a:lstStyle>
          <a:p>
            <a:r>
              <a:rPr lang="en-US" dirty="0" smtClean="0"/>
              <a:t>Click to edit Master subtitle style</a:t>
            </a:r>
          </a:p>
        </p:txBody>
      </p:sp>
    </p:spTree>
    <p:extLst>
      <p:ext uri="{BB962C8B-B14F-4D97-AF65-F5344CB8AC3E}">
        <p14:creationId xmlns:p14="http://schemas.microsoft.com/office/powerpoint/2010/main" val="7675216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000" b="1">
                <a:solidFill>
                  <a:srgbClr val="000000"/>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4778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100000">
                <a:srgbClr val="000821"/>
              </a:gs>
              <a:gs pos="0">
                <a:schemeClr val="accent2"/>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b="1">
              <a:solidFill>
                <a:srgbClr val="FFFFFF"/>
              </a:solidFill>
            </a:endParaRPr>
          </a:p>
        </p:txBody>
      </p:sp>
      <p:grpSp>
        <p:nvGrpSpPr>
          <p:cNvPr id="5" name="Group 9"/>
          <p:cNvGrpSpPr>
            <a:grpSpLocks/>
          </p:cNvGrpSpPr>
          <p:nvPr userDrawn="1"/>
        </p:nvGrpSpPr>
        <p:grpSpPr bwMode="auto">
          <a:xfrm>
            <a:off x="321311" y="557893"/>
            <a:ext cx="8479790" cy="0"/>
            <a:chOff x="401480" y="519986"/>
            <a:chExt cx="10599175" cy="0"/>
          </a:xfrm>
        </p:grpSpPr>
        <p:cxnSp>
          <p:nvCxnSpPr>
            <p:cNvPr id="6" name="Straight Connector 5"/>
            <p:cNvCxnSpPr/>
            <p:nvPr/>
          </p:nvCxnSpPr>
          <p:spPr>
            <a:xfrm>
              <a:off x="401480" y="519986"/>
              <a:ext cx="4711450"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289205" y="519986"/>
              <a:ext cx="4711450"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8" name="Picture 7"/>
          <p:cNvPicPr>
            <a:picLocks noChangeAspect="1"/>
          </p:cNvPicPr>
          <p:nvPr userDrawn="1"/>
        </p:nvPicPr>
        <p:blipFill>
          <a:blip r:embed="rId2" cstate="print"/>
          <a:stretch>
            <a:fillRect/>
          </a:stretch>
        </p:blipFill>
        <p:spPr>
          <a:xfrm>
            <a:off x="4240530" y="119064"/>
            <a:ext cx="660400" cy="88106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1282472"/>
            <a:ext cx="8229600" cy="1143000"/>
          </a:xfrm>
        </p:spPr>
        <p:txBody>
          <a:bodyPr/>
          <a:lstStyle>
            <a:lvl1pPr algn="l">
              <a:defRPr sz="4000" b="1">
                <a:solidFill>
                  <a:srgbClr val="FFFFFF"/>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530933"/>
            <a:ext cx="8229600" cy="3762377"/>
          </a:xfrm>
        </p:spPr>
        <p:txBody>
          <a:bodyPr/>
          <a:lstStyle>
            <a:lvl1pPr algn="l">
              <a:defRPr>
                <a:solidFill>
                  <a:srgbClr val="FFFFFF"/>
                </a:solidFill>
              </a:defRPr>
            </a:lvl1pPr>
            <a:lvl2pPr algn="l">
              <a:defRPr>
                <a:solidFill>
                  <a:srgbClr val="FFFFFF"/>
                </a:solidFill>
              </a:defRPr>
            </a:lvl2pPr>
            <a:lvl3pPr algn="l">
              <a:defRPr>
                <a:solidFill>
                  <a:srgbClr val="FFFFFF"/>
                </a:solidFill>
              </a:defRPr>
            </a:lvl3pPr>
            <a:lvl4pPr algn="l">
              <a:defRPr>
                <a:solidFill>
                  <a:srgbClr val="FFFFFF"/>
                </a:solidFill>
              </a:defRPr>
            </a:lvl4pPr>
            <a:lvl5pPr algn="l">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88843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print"/>
          <a:srcRect/>
          <a:stretch>
            <a:fillRect/>
          </a:stretch>
        </p:blipFill>
        <p:spPr bwMode="auto">
          <a:xfrm>
            <a:off x="4241800" y="129268"/>
            <a:ext cx="637540" cy="855550"/>
          </a:xfrm>
          <a:prstGeom prst="rect">
            <a:avLst/>
          </a:prstGeom>
          <a:noFill/>
          <a:ln w="9525">
            <a:noFill/>
            <a:miter lim="800000"/>
            <a:headEnd/>
            <a:tailEnd/>
          </a:ln>
        </p:spPr>
      </p:pic>
      <p:cxnSp>
        <p:nvCxnSpPr>
          <p:cNvPr id="6" name="Straight Connector 5"/>
          <p:cNvCxnSpPr/>
          <p:nvPr userDrawn="1"/>
        </p:nvCxnSpPr>
        <p:spPr>
          <a:xfrm>
            <a:off x="321310" y="557893"/>
            <a:ext cx="3769360"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5031740" y="557893"/>
            <a:ext cx="3769360"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p:nvPr>
        </p:nvSpPr>
        <p:spPr>
          <a:xfrm>
            <a:off x="0" y="5"/>
            <a:ext cx="9144000" cy="6857999"/>
          </a:xfrm>
        </p:spPr>
        <p:txBody>
          <a:bodyPr/>
          <a:lstStyle/>
          <a:p>
            <a:pPr lvl="0"/>
            <a:endParaRPr lang="en-US" noProof="0"/>
          </a:p>
        </p:txBody>
      </p:sp>
      <p:sp>
        <p:nvSpPr>
          <p:cNvPr id="2" name="Title 1"/>
          <p:cNvSpPr>
            <a:spLocks noGrp="1"/>
          </p:cNvSpPr>
          <p:nvPr>
            <p:ph type="title"/>
          </p:nvPr>
        </p:nvSpPr>
        <p:spPr>
          <a:xfrm>
            <a:off x="457200" y="3585478"/>
            <a:ext cx="8229600" cy="1143000"/>
          </a:xfrm>
        </p:spPr>
        <p:txBody>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355719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IMEC_bkgnogrid"/>
          <p:cNvPicPr>
            <a:picLocks noChangeAspect="1" noChangeArrowheads="1"/>
          </p:cNvPicPr>
          <p:nvPr/>
        </p:nvPicPr>
        <p:blipFill>
          <a:blip r:embed="rId2" cstate="print">
            <a:extLst>
              <a:ext uri="{28A0092B-C50C-407E-A947-70E740481C1C}">
                <a14:useLocalDpi xmlns:a14="http://schemas.microsoft.com/office/drawing/2010/main" val="0"/>
              </a:ext>
            </a:extLst>
          </a:blip>
          <a:srcRect t="13141" r="8920" b="26169"/>
          <a:stretch>
            <a:fillRect/>
          </a:stretch>
        </p:blipFill>
        <p:spPr bwMode="auto">
          <a:xfrm>
            <a:off x="76200" y="1141413"/>
            <a:ext cx="89916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IMEC_logo_hi_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472113"/>
            <a:ext cx="1295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85800" y="2130425"/>
            <a:ext cx="7772400" cy="1222375"/>
          </a:xfrm>
        </p:spPr>
        <p:txBody>
          <a:bodyPr/>
          <a:lstStyle>
            <a:lvl1pPr>
              <a:defRPr>
                <a:solidFill>
                  <a:schemeClr val="bg1"/>
                </a:solidFill>
              </a:defRPr>
            </a:lvl1pPr>
          </a:lstStyle>
          <a:p>
            <a:pPr lvl="0"/>
            <a:r>
              <a:rPr lang="en-US" noProof="0" smtClean="0"/>
              <a:t>Click to edit Master title style</a:t>
            </a:r>
          </a:p>
        </p:txBody>
      </p:sp>
      <p:sp>
        <p:nvSpPr>
          <p:cNvPr id="5124" name="Rectangle 4"/>
          <p:cNvSpPr>
            <a:spLocks noGrp="1" noChangeArrowheads="1"/>
          </p:cNvSpPr>
          <p:nvPr>
            <p:ph type="subTitle" idx="1"/>
          </p:nvPr>
        </p:nvSpPr>
        <p:spPr>
          <a:xfrm>
            <a:off x="685800" y="3505200"/>
            <a:ext cx="6019800" cy="2133600"/>
          </a:xfrm>
        </p:spPr>
        <p:txBody>
          <a:bodyPr/>
          <a:lstStyle>
            <a:lvl1pPr marL="0" indent="0">
              <a:buFontTx/>
              <a:buNone/>
              <a:defRPr>
                <a:solidFill>
                  <a:schemeClr val="bg1"/>
                </a:solidFill>
              </a:defRPr>
            </a:lvl1pPr>
          </a:lstStyle>
          <a:p>
            <a:pPr lvl="0"/>
            <a:r>
              <a:rPr lang="en-US" noProof="0" smtClean="0"/>
              <a:t>Click to edit Master subtitle style</a:t>
            </a:r>
          </a:p>
        </p:txBody>
      </p:sp>
      <p:sp>
        <p:nvSpPr>
          <p:cNvPr id="9" name="Date Placeholder 4"/>
          <p:cNvSpPr>
            <a:spLocks noGrp="1"/>
          </p:cNvSpPr>
          <p:nvPr>
            <p:ph type="dt" sz="half" idx="10"/>
          </p:nvPr>
        </p:nvSpPr>
        <p:spPr>
          <a:xfrm>
            <a:off x="457200" y="6498897"/>
            <a:ext cx="2133600" cy="222578"/>
          </a:xfr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10"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11"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824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C3922F51-7A4E-4B76-A588-AF3A51933089}"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r>
              <a:rPr lang="en-US" smtClean="0"/>
              <a:t>May 20, 2014</a:t>
            </a:r>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smtClean="0"/>
              <a:t>MEP Advisory Board Meeting</a:t>
            </a:r>
            <a:endParaRPr lang="en-US"/>
          </a:p>
        </p:txBody>
      </p:sp>
    </p:spTree>
    <p:extLst>
      <p:ext uri="{BB962C8B-B14F-4D97-AF65-F5344CB8AC3E}">
        <p14:creationId xmlns:p14="http://schemas.microsoft.com/office/powerpoint/2010/main" val="261784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D2782099-1EE9-4A6B-A931-E5EDC02250FC}"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r>
              <a:rPr lang="en-US" smtClean="0"/>
              <a:t>May 20, 2014</a:t>
            </a:r>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smtClean="0"/>
              <a:t>MEP Advisory Board Meeting</a:t>
            </a:r>
            <a:endParaRPr lang="en-US"/>
          </a:p>
        </p:txBody>
      </p:sp>
    </p:spTree>
    <p:extLst>
      <p:ext uri="{BB962C8B-B14F-4D97-AF65-F5344CB8AC3E}">
        <p14:creationId xmlns:p14="http://schemas.microsoft.com/office/powerpoint/2010/main" val="2099195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3716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A6CE30CF-E455-4178-B7D4-9C1F9A153181}"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r>
              <a:rPr lang="en-US" smtClean="0"/>
              <a:t>May 20, 2014</a:t>
            </a:r>
            <a:endParaRPr lang="en-US"/>
          </a:p>
        </p:txBody>
      </p:sp>
      <p:sp>
        <p:nvSpPr>
          <p:cNvPr id="7" name="Rectangle 9"/>
          <p:cNvSpPr>
            <a:spLocks noGrp="1" noChangeArrowheads="1"/>
          </p:cNvSpPr>
          <p:nvPr>
            <p:ph type="ftr" sz="quarter" idx="12"/>
          </p:nvPr>
        </p:nvSpPr>
        <p:spPr>
          <a:ln/>
        </p:spPr>
        <p:txBody>
          <a:bodyPr/>
          <a:lstStyle>
            <a:lvl1pPr>
              <a:defRPr/>
            </a:lvl1pPr>
          </a:lstStyle>
          <a:p>
            <a:pPr>
              <a:defRPr/>
            </a:pPr>
            <a:r>
              <a:rPr lang="en-US" smtClean="0"/>
              <a:t>MEP Advisory Board Meeting</a:t>
            </a:r>
            <a:endParaRPr lang="en-US"/>
          </a:p>
        </p:txBody>
      </p:sp>
    </p:spTree>
    <p:extLst>
      <p:ext uri="{BB962C8B-B14F-4D97-AF65-F5344CB8AC3E}">
        <p14:creationId xmlns:p14="http://schemas.microsoft.com/office/powerpoint/2010/main" val="126263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6.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9.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5.png"/><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0.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6.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7"/>
          <a:stretch>
            <a:fillRect/>
          </a:stretch>
        </p:blipFill>
        <p:spPr>
          <a:xfrm>
            <a:off x="2331706" y="481719"/>
            <a:ext cx="6812294" cy="6391669"/>
          </a:xfrm>
          <a:prstGeom prst="rect">
            <a:avLst/>
          </a:prstGeom>
        </p:spPr>
      </p:pic>
      <p:pic>
        <p:nvPicPr>
          <p:cNvPr id="9" name="Picture 8" descr="Untitled-1.png"/>
          <p:cNvPicPr>
            <a:picLocks noChangeAspect="1"/>
          </p:cNvPicPr>
          <p:nvPr/>
        </p:nvPicPr>
        <p:blipFill>
          <a:blip r:embed="rId8"/>
          <a:stretch>
            <a:fillRect/>
          </a:stretch>
        </p:blipFill>
        <p:spPr>
          <a:xfrm>
            <a:off x="649727" y="6675094"/>
            <a:ext cx="7916150" cy="114582"/>
          </a:xfrm>
          <a:prstGeom prst="rect">
            <a:avLst/>
          </a:prstGeom>
        </p:spPr>
      </p:pic>
      <p:pic>
        <p:nvPicPr>
          <p:cNvPr id="11" name="Picture 10" descr="MEP-NEW-LOOK-LEFT-SIDE.png"/>
          <p:cNvPicPr>
            <a:picLocks noChangeAspect="1"/>
          </p:cNvPicPr>
          <p:nvPr/>
        </p:nvPicPr>
        <p:blipFill>
          <a:blip r:embed="rId9"/>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3" name="Picture 7" descr="MEP_logo_text_nist_logo_3015.png"/>
          <p:cNvPicPr>
            <a:picLocks noChangeAspect="1"/>
          </p:cNvPicPr>
          <p:nvPr userDrawn="1"/>
        </p:nvPicPr>
        <p:blipFill rotWithShape="1">
          <a:blip r:embed="rId10" cstate="print"/>
          <a:srcRect b="33812"/>
          <a:stretch/>
        </p:blipFill>
        <p:spPr bwMode="auto">
          <a:xfrm>
            <a:off x="788988" y="723900"/>
            <a:ext cx="3819525" cy="836386"/>
          </a:xfrm>
          <a:prstGeom prst="rect">
            <a:avLst/>
          </a:prstGeom>
          <a:noFill/>
          <a:ln w="9525">
            <a:noFill/>
            <a:miter lim="800000"/>
            <a:headEnd/>
            <a:tailEnd/>
          </a:ln>
        </p:spPr>
      </p:pic>
      <p:pic>
        <p:nvPicPr>
          <p:cNvPr id="14" name="Picture 13" descr="abbreviated logo-04.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l="19857" t="13883" r="18064" b="16137"/>
          <a:stretch/>
        </p:blipFill>
        <p:spPr>
          <a:xfrm>
            <a:off x="8686800" y="6352309"/>
            <a:ext cx="381000" cy="429491"/>
          </a:xfrm>
          <a:prstGeom prst="rect">
            <a:avLst/>
          </a:prstGeom>
        </p:spPr>
      </p:pic>
    </p:spTree>
    <p:extLst>
      <p:ext uri="{BB962C8B-B14F-4D97-AF65-F5344CB8AC3E}">
        <p14:creationId xmlns:p14="http://schemas.microsoft.com/office/powerpoint/2010/main" val="1257742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44" r:id="rId3"/>
    <p:sldLayoutId id="2147483729" r:id="rId4"/>
    <p:sldLayoutId id="2147483745" r:id="rId5"/>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9" descr="IMEC_smGridltrt"/>
          <p:cNvPicPr>
            <a:picLocks noChangeAspect="1" noChangeArrowheads="1"/>
          </p:cNvPicPr>
          <p:nvPr/>
        </p:nvPicPr>
        <p:blipFill>
          <a:blip r:embed="rId13" cstate="print">
            <a:extLst>
              <a:ext uri="{28A0092B-C50C-407E-A947-70E740481C1C}">
                <a14:useLocalDpi xmlns:a14="http://schemas.microsoft.com/office/drawing/2010/main" val="0"/>
              </a:ext>
            </a:extLst>
          </a:blip>
          <a:srcRect l="1535" t="69612" r="1889" b="4283"/>
          <a:stretch>
            <a:fillRect/>
          </a:stretch>
        </p:blipFill>
        <p:spPr bwMode="auto">
          <a:xfrm>
            <a:off x="68263" y="6248400"/>
            <a:ext cx="9001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4"/>
          <p:cNvSpPr>
            <a:spLocks noChangeShapeType="1"/>
          </p:cNvSpPr>
          <p:nvPr/>
        </p:nvSpPr>
        <p:spPr bwMode="auto">
          <a:xfrm flipV="1">
            <a:off x="76200" y="152400"/>
            <a:ext cx="0" cy="6400800"/>
          </a:xfrm>
          <a:prstGeom prst="line">
            <a:avLst/>
          </a:prstGeom>
          <a:noFill/>
          <a:ln w="9525">
            <a:solidFill>
              <a:srgbClr val="00688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endParaRPr>
          </a:p>
        </p:txBody>
      </p:sp>
      <p:sp>
        <p:nvSpPr>
          <p:cNvPr id="2052" name="Rectangle 5"/>
          <p:cNvSpPr>
            <a:spLocks noGrp="1" noChangeArrowheads="1"/>
          </p:cNvSpPr>
          <p:nvPr>
            <p:ph type="title"/>
          </p:nvPr>
        </p:nvSpPr>
        <p:spPr bwMode="auto">
          <a:xfrm>
            <a:off x="228600" y="274638"/>
            <a:ext cx="84582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3" name="Rectangle 6"/>
          <p:cNvSpPr>
            <a:spLocks noGrp="1" noChangeArrowheads="1"/>
          </p:cNvSpPr>
          <p:nvPr>
            <p:ph type="body" idx="1"/>
          </p:nvPr>
        </p:nvSpPr>
        <p:spPr bwMode="auto">
          <a:xfrm>
            <a:off x="228600" y="1371600"/>
            <a:ext cx="8458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3" name="Rectangle 7"/>
          <p:cNvSpPr>
            <a:spLocks noGrp="1" noChangeArrowheads="1"/>
          </p:cNvSpPr>
          <p:nvPr>
            <p:ph type="sldNum" sz="quarter" idx="4"/>
          </p:nvPr>
        </p:nvSpPr>
        <p:spPr bwMode="auto">
          <a:xfrm>
            <a:off x="6553200" y="6565900"/>
            <a:ext cx="2133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00" b="1">
                <a:solidFill>
                  <a:srgbClr val="FFFFFF"/>
                </a:solidFill>
              </a:defRPr>
            </a:lvl1pPr>
          </a:lstStyle>
          <a:p>
            <a:pPr defTabSz="914400" fontAlgn="base">
              <a:spcBef>
                <a:spcPct val="0"/>
              </a:spcBef>
              <a:spcAft>
                <a:spcPct val="0"/>
              </a:spcAft>
              <a:defRPr/>
            </a:pPr>
            <a:fld id="{CB42E7D8-1D5C-4644-8EB2-DA60EB0237C7}" type="slidenum">
              <a:rPr lang="en-US"/>
              <a:pPr defTabSz="914400" fontAlgn="base">
                <a:spcBef>
                  <a:spcPct val="0"/>
                </a:spcBef>
                <a:spcAft>
                  <a:spcPct val="0"/>
                </a:spcAft>
                <a:defRPr/>
              </a:pPr>
              <a:t>‹#›</a:t>
            </a:fld>
            <a:endParaRPr lang="en-US"/>
          </a:p>
        </p:txBody>
      </p:sp>
      <p:sp>
        <p:nvSpPr>
          <p:cNvPr id="4104" name="Rectangle 8"/>
          <p:cNvSpPr>
            <a:spLocks noGrp="1" noChangeArrowheads="1"/>
          </p:cNvSpPr>
          <p:nvPr>
            <p:ph type="dt" sz="half" idx="2"/>
          </p:nvPr>
        </p:nvSpPr>
        <p:spPr bwMode="auto">
          <a:xfrm>
            <a:off x="5410200" y="6567488"/>
            <a:ext cx="2133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FFFFFF"/>
                </a:solidFill>
              </a:defRPr>
            </a:lvl1pPr>
          </a:lstStyle>
          <a:p>
            <a:pPr defTabSz="914400" fontAlgn="base">
              <a:spcBef>
                <a:spcPct val="0"/>
              </a:spcBef>
              <a:spcAft>
                <a:spcPct val="0"/>
              </a:spcAft>
              <a:defRPr/>
            </a:pPr>
            <a:r>
              <a:rPr lang="en-US" smtClean="0"/>
              <a:t>May 20, 2014</a:t>
            </a:r>
            <a:endParaRPr lang="en-US"/>
          </a:p>
        </p:txBody>
      </p:sp>
      <p:sp>
        <p:nvSpPr>
          <p:cNvPr id="4105" name="Rectangle 9"/>
          <p:cNvSpPr>
            <a:spLocks noGrp="1" noChangeArrowheads="1"/>
          </p:cNvSpPr>
          <p:nvPr>
            <p:ph type="ftr" sz="quarter" idx="3"/>
          </p:nvPr>
        </p:nvSpPr>
        <p:spPr bwMode="auto">
          <a:xfrm>
            <a:off x="3733800" y="6567488"/>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FFFFFF"/>
                </a:solidFill>
              </a:defRPr>
            </a:lvl1pPr>
          </a:lstStyle>
          <a:p>
            <a:pPr defTabSz="914400" fontAlgn="base">
              <a:spcBef>
                <a:spcPct val="0"/>
              </a:spcBef>
              <a:spcAft>
                <a:spcPct val="0"/>
              </a:spcAft>
              <a:defRPr/>
            </a:pPr>
            <a:r>
              <a:rPr lang="en-US" smtClean="0"/>
              <a:t>MEP Advisory Board Meeting</a:t>
            </a:r>
            <a:endParaRPr lang="en-US"/>
          </a:p>
        </p:txBody>
      </p:sp>
      <p:sp>
        <p:nvSpPr>
          <p:cNvPr id="2057" name="Line 10"/>
          <p:cNvSpPr>
            <a:spLocks noChangeShapeType="1"/>
          </p:cNvSpPr>
          <p:nvPr/>
        </p:nvSpPr>
        <p:spPr bwMode="auto">
          <a:xfrm>
            <a:off x="76200" y="152400"/>
            <a:ext cx="8642350" cy="0"/>
          </a:xfrm>
          <a:prstGeom prst="line">
            <a:avLst/>
          </a:prstGeom>
          <a:noFill/>
          <a:ln w="9525">
            <a:solidFill>
              <a:srgbClr val="00688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endParaRPr>
          </a:p>
        </p:txBody>
      </p:sp>
      <p:sp>
        <p:nvSpPr>
          <p:cNvPr id="2058" name="Line 11"/>
          <p:cNvSpPr>
            <a:spLocks noChangeShapeType="1"/>
          </p:cNvSpPr>
          <p:nvPr/>
        </p:nvSpPr>
        <p:spPr bwMode="auto">
          <a:xfrm>
            <a:off x="8718550" y="152400"/>
            <a:ext cx="304800" cy="228600"/>
          </a:xfrm>
          <a:prstGeom prst="line">
            <a:avLst/>
          </a:prstGeom>
          <a:noFill/>
          <a:ln w="9525">
            <a:solidFill>
              <a:srgbClr val="00688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endParaRPr>
          </a:p>
        </p:txBody>
      </p:sp>
      <p:pic>
        <p:nvPicPr>
          <p:cNvPr id="2060" name="Picture 16" descr="IMEC_logo_hi_re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4400" y="6197600"/>
            <a:ext cx="8667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Line 3"/>
          <p:cNvSpPr>
            <a:spLocks noChangeShapeType="1"/>
          </p:cNvSpPr>
          <p:nvPr/>
        </p:nvSpPr>
        <p:spPr bwMode="auto">
          <a:xfrm>
            <a:off x="9023350" y="381000"/>
            <a:ext cx="0" cy="6172200"/>
          </a:xfrm>
          <a:prstGeom prst="line">
            <a:avLst/>
          </a:prstGeom>
          <a:noFill/>
          <a:ln w="9525">
            <a:solidFill>
              <a:srgbClr val="00688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2850828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p:txStyles>
    <p:titleStyle>
      <a:lvl1pPr algn="l" rtl="0" eaLnBrk="0" fontAlgn="base" hangingPunct="0">
        <a:spcBef>
          <a:spcPct val="0"/>
        </a:spcBef>
        <a:spcAft>
          <a:spcPct val="0"/>
        </a:spcAft>
        <a:defRPr sz="4000">
          <a:solidFill>
            <a:srgbClr val="006885"/>
          </a:solidFill>
          <a:latin typeface="+mj-lt"/>
          <a:ea typeface="+mj-ea"/>
          <a:cs typeface="+mj-cs"/>
        </a:defRPr>
      </a:lvl1pPr>
      <a:lvl2pPr algn="l" rtl="0" eaLnBrk="0" fontAlgn="base" hangingPunct="0">
        <a:spcBef>
          <a:spcPct val="0"/>
        </a:spcBef>
        <a:spcAft>
          <a:spcPct val="0"/>
        </a:spcAft>
        <a:defRPr sz="4000">
          <a:solidFill>
            <a:srgbClr val="006885"/>
          </a:solidFill>
          <a:latin typeface="Arial" charset="0"/>
        </a:defRPr>
      </a:lvl2pPr>
      <a:lvl3pPr algn="l" rtl="0" eaLnBrk="0" fontAlgn="base" hangingPunct="0">
        <a:spcBef>
          <a:spcPct val="0"/>
        </a:spcBef>
        <a:spcAft>
          <a:spcPct val="0"/>
        </a:spcAft>
        <a:defRPr sz="4000">
          <a:solidFill>
            <a:srgbClr val="006885"/>
          </a:solidFill>
          <a:latin typeface="Arial" charset="0"/>
        </a:defRPr>
      </a:lvl3pPr>
      <a:lvl4pPr algn="l" rtl="0" eaLnBrk="0" fontAlgn="base" hangingPunct="0">
        <a:spcBef>
          <a:spcPct val="0"/>
        </a:spcBef>
        <a:spcAft>
          <a:spcPct val="0"/>
        </a:spcAft>
        <a:defRPr sz="4000">
          <a:solidFill>
            <a:srgbClr val="006885"/>
          </a:solidFill>
          <a:latin typeface="Arial" charset="0"/>
        </a:defRPr>
      </a:lvl4pPr>
      <a:lvl5pPr algn="l" rtl="0" eaLnBrk="0" fontAlgn="base" hangingPunct="0">
        <a:spcBef>
          <a:spcPct val="0"/>
        </a:spcBef>
        <a:spcAft>
          <a:spcPct val="0"/>
        </a:spcAft>
        <a:defRPr sz="4000">
          <a:solidFill>
            <a:srgbClr val="006885"/>
          </a:solidFill>
          <a:latin typeface="Arial" charset="0"/>
        </a:defRPr>
      </a:lvl5pPr>
      <a:lvl6pPr marL="457200" algn="l" rtl="0" fontAlgn="base">
        <a:spcBef>
          <a:spcPct val="0"/>
        </a:spcBef>
        <a:spcAft>
          <a:spcPct val="0"/>
        </a:spcAft>
        <a:defRPr sz="4000">
          <a:solidFill>
            <a:srgbClr val="006885"/>
          </a:solidFill>
          <a:latin typeface="Arial" charset="0"/>
        </a:defRPr>
      </a:lvl6pPr>
      <a:lvl7pPr marL="914400" algn="l" rtl="0" fontAlgn="base">
        <a:spcBef>
          <a:spcPct val="0"/>
        </a:spcBef>
        <a:spcAft>
          <a:spcPct val="0"/>
        </a:spcAft>
        <a:defRPr sz="4000">
          <a:solidFill>
            <a:srgbClr val="006885"/>
          </a:solidFill>
          <a:latin typeface="Arial" charset="0"/>
        </a:defRPr>
      </a:lvl7pPr>
      <a:lvl8pPr marL="1371600" algn="l" rtl="0" fontAlgn="base">
        <a:spcBef>
          <a:spcPct val="0"/>
        </a:spcBef>
        <a:spcAft>
          <a:spcPct val="0"/>
        </a:spcAft>
        <a:defRPr sz="4000">
          <a:solidFill>
            <a:srgbClr val="006885"/>
          </a:solidFill>
          <a:latin typeface="Arial" charset="0"/>
        </a:defRPr>
      </a:lvl8pPr>
      <a:lvl9pPr marL="1828800" algn="l" rtl="0" fontAlgn="base">
        <a:spcBef>
          <a:spcPct val="0"/>
        </a:spcBef>
        <a:spcAft>
          <a:spcPct val="0"/>
        </a:spcAft>
        <a:defRPr sz="4000">
          <a:solidFill>
            <a:srgbClr val="00688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Date Placeholder 4"/>
          <p:cNvSpPr>
            <a:spLocks noGrp="1"/>
          </p:cNvSpPr>
          <p:nvPr>
            <p:ph type="dt" sz="half" idx="2"/>
          </p:nvPr>
        </p:nvSpPr>
        <p:spPr>
          <a:xfrm>
            <a:off x="457200" y="6498897"/>
            <a:ext cx="2133600" cy="222578"/>
          </a:xfrm>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17" name="Footer Placeholder 5"/>
          <p:cNvSpPr>
            <a:spLocks noGrp="1"/>
          </p:cNvSpPr>
          <p:nvPr>
            <p:ph type="ftr" sz="quarter" idx="3"/>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1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20846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398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ppt footer.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5781502"/>
            <a:ext cx="9144000" cy="1076498"/>
          </a:xfrm>
          <a:prstGeom prst="rect">
            <a:avLst/>
          </a:prstGeom>
        </p:spPr>
      </p:pic>
      <p:sp>
        <p:nvSpPr>
          <p:cNvPr id="9" name="Date Placeholder 3"/>
          <p:cNvSpPr>
            <a:spLocks noGrp="1"/>
          </p:cNvSpPr>
          <p:nvPr>
            <p:ph type="dt" sz="half" idx="2"/>
          </p:nvPr>
        </p:nvSpPr>
        <p:spPr>
          <a:xfrm>
            <a:off x="570089" y="5869366"/>
            <a:ext cx="2133600" cy="222578"/>
          </a:xfrm>
          <a:prstGeom prst="rect">
            <a:avLst/>
          </a:prstGeom>
        </p:spPr>
        <p:txBody>
          <a:bodyPr/>
          <a:lstStyle>
            <a:lvl1pPr>
              <a:defRPr sz="1000">
                <a:latin typeface="Arial Narrow"/>
                <a:cs typeface="Arial Narrow"/>
              </a:defRPr>
            </a:lvl1pPr>
          </a:lstStyle>
          <a:p>
            <a:r>
              <a:rPr lang="en-US" dirty="0" smtClean="0">
                <a:solidFill>
                  <a:prstClr val="black">
                    <a:tint val="75000"/>
                  </a:prstClr>
                </a:solidFill>
              </a:rPr>
              <a:t>May 20, 2014</a:t>
            </a:r>
            <a:endParaRPr lang="en-US" dirty="0">
              <a:solidFill>
                <a:prstClr val="black">
                  <a:tint val="75000"/>
                </a:prstClr>
              </a:solidFill>
            </a:endParaRPr>
          </a:p>
        </p:txBody>
      </p:sp>
      <p:sp>
        <p:nvSpPr>
          <p:cNvPr id="10" name="Footer Placeholder 4"/>
          <p:cNvSpPr>
            <a:spLocks noGrp="1"/>
          </p:cNvSpPr>
          <p:nvPr>
            <p:ph type="ftr" sz="quarter" idx="3"/>
          </p:nvPr>
        </p:nvSpPr>
        <p:spPr>
          <a:xfrm>
            <a:off x="3237089" y="5869366"/>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sz="1000">
                <a:latin typeface="Arial Narrow"/>
                <a:cs typeface="Arial Narrow"/>
              </a:defRPr>
            </a:lvl1pPr>
          </a:lstStyle>
          <a:p>
            <a:r>
              <a:rPr lang="en-US" smtClean="0">
                <a:solidFill>
                  <a:prstClr val="black">
                    <a:tint val="75000"/>
                  </a:prstClr>
                </a:solidFill>
              </a:rPr>
              <a:t>MEP Advisory Board Meeting</a:t>
            </a:r>
            <a:endParaRPr lang="en-US">
              <a:solidFill>
                <a:prstClr val="black">
                  <a:tint val="75000"/>
                </a:prstClr>
              </a:solidFill>
            </a:endParaRPr>
          </a:p>
        </p:txBody>
      </p:sp>
      <p:sp>
        <p:nvSpPr>
          <p:cNvPr id="11" name="Slide Number Placeholder 16"/>
          <p:cNvSpPr>
            <a:spLocks noGrp="1"/>
          </p:cNvSpPr>
          <p:nvPr>
            <p:ph type="sldNum" sz="quarter" idx="4"/>
          </p:nvPr>
        </p:nvSpPr>
        <p:spPr>
          <a:xfrm>
            <a:off x="6666089" y="5869366"/>
            <a:ext cx="2133600" cy="222578"/>
          </a:xfrm>
          <a:prstGeom prst="rect">
            <a:avLst/>
          </a:prstGeom>
        </p:spPr>
        <p:txBody>
          <a:bodyPr vert="horz" lIns="91440" tIns="45720" rIns="91440" bIns="45720" rtlCol="0" anchor="ctr"/>
          <a:lstStyle>
            <a:lvl1pPr algn="r">
              <a:defRPr sz="1000">
                <a:solidFill>
                  <a:schemeClr val="tx1">
                    <a:tint val="75000"/>
                  </a:schemeClr>
                </a:solidFill>
                <a:latin typeface="Arial Narrow"/>
                <a:cs typeface="Arial Narrow"/>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247184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p:txStyles>
    <p:titleStyle>
      <a:lvl1pPr algn="ctr" defTabSz="457200" rtl="0" eaLnBrk="1" latinLnBrk="0" hangingPunct="1">
        <a:spcBef>
          <a:spcPct val="0"/>
        </a:spcBef>
        <a:buNone/>
        <a:defRPr sz="3200" kern="1200">
          <a:solidFill>
            <a:schemeClr val="tx1"/>
          </a:solidFill>
          <a:latin typeface="Arial"/>
          <a:ea typeface="+mj-ea"/>
          <a:cs typeface="Arial"/>
        </a:defRPr>
      </a:lvl1pPr>
    </p:titleStyle>
    <p:bodyStyle>
      <a:lvl1pPr marL="287338" indent="-287338" algn="l" defTabSz="457200" rtl="0" eaLnBrk="1" latinLnBrk="0" hangingPunct="1">
        <a:spcBef>
          <a:spcPct val="20000"/>
        </a:spcBef>
        <a:buClr>
          <a:srgbClr val="ECDE9A"/>
        </a:buClr>
        <a:buSzPct val="106000"/>
        <a:buFont typeface="Wingdings" charset="2"/>
        <a:buChar char="§"/>
        <a:defRPr sz="2800" kern="1200">
          <a:solidFill>
            <a:schemeClr val="tx1"/>
          </a:solidFill>
          <a:latin typeface="Arial"/>
          <a:ea typeface="+mn-ea"/>
          <a:cs typeface="Arial"/>
        </a:defRPr>
      </a:lvl1pPr>
      <a:lvl2pPr marL="688975" indent="-231775" algn="l" defTabSz="457200" rtl="0" eaLnBrk="1" latinLnBrk="0" hangingPunct="1">
        <a:spcBef>
          <a:spcPct val="20000"/>
        </a:spcBef>
        <a:buClr>
          <a:srgbClr val="ECDE9A"/>
        </a:buClr>
        <a:buSzPct val="106000"/>
        <a:buFont typeface="Wingdings" charset="2"/>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ECDE9A"/>
        </a:buClr>
        <a:buSzPct val="106000"/>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ECDE9A"/>
        </a:buClr>
        <a:buSzPct val="106000"/>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ECDE9A"/>
        </a:buClr>
        <a:buSzPct val="106000"/>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solidFill>
                  <a:prstClr val="black">
                    <a:tint val="75000"/>
                  </a:prstClr>
                </a:solidFill>
              </a:rPr>
              <a:t>May 20, 2014</a:t>
            </a:r>
            <a:endParaRPr lang="en-US" dirty="0">
              <a:solidFill>
                <a:prstClr val="black">
                  <a:tint val="75000"/>
                </a:prstClr>
              </a:solidFill>
            </a:endParaRPr>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5"/>
          <a:stretch>
            <a:fillRect/>
          </a:stretch>
        </p:blipFill>
        <p:spPr>
          <a:xfrm>
            <a:off x="788276" y="262939"/>
            <a:ext cx="7216497" cy="159548"/>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lang="en-US" smtClean="0">
                <a:solidFill>
                  <a:prstClr val="black">
                    <a:tint val="75000"/>
                  </a:prstClr>
                </a:solidFill>
              </a:rPr>
              <a:t>MEP Advisory Board Meeting</a:t>
            </a:r>
            <a:endParaRPr>
              <a:solidFill>
                <a:prstClr val="black">
                  <a:tint val="75000"/>
                </a:prstClr>
              </a:solidFill>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pic>
        <p:nvPicPr>
          <p:cNvPr id="13" name="Picture 12" descr="abbreviated logo-04.png"/>
          <p:cNvPicPr>
            <a:picLocks noChangeAspect="1"/>
          </p:cNvPicPr>
          <p:nvPr userDrawn="1"/>
        </p:nvPicPr>
        <p:blipFill rotWithShape="1">
          <a:blip r:embed="rId17" cstate="print">
            <a:extLst>
              <a:ext uri="{28A0092B-C50C-407E-A947-70E740481C1C}">
                <a14:useLocalDpi xmlns:a14="http://schemas.microsoft.com/office/drawing/2010/main" val="0"/>
              </a:ext>
            </a:extLst>
          </a:blip>
          <a:srcRect l="19857" t="13883" r="18064" b="16137"/>
          <a:stretch/>
        </p:blipFill>
        <p:spPr>
          <a:xfrm>
            <a:off x="8686800" y="6422864"/>
            <a:ext cx="381000" cy="429491"/>
          </a:xfrm>
          <a:prstGeom prst="rect">
            <a:avLst/>
          </a:prstGeom>
        </p:spPr>
      </p:pic>
    </p:spTree>
    <p:extLst>
      <p:ext uri="{BB962C8B-B14F-4D97-AF65-F5344CB8AC3E}">
        <p14:creationId xmlns:p14="http://schemas.microsoft.com/office/powerpoint/2010/main" val="308849530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5545"/>
            <a:ext cx="8229600" cy="1143000"/>
          </a:xfrm>
          <a:prstGeom prst="rect">
            <a:avLst/>
          </a:prstGeom>
          <a:noFill/>
          <a:ln w="9525">
            <a:noFill/>
            <a:miter lim="800000"/>
            <a:headEnd/>
            <a:tailEnd/>
          </a:ln>
        </p:spPr>
        <p:txBody>
          <a:bodyPr vert="horz" wrap="square" lIns="113944" tIns="56984" rIns="113944" bIns="56984"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767230"/>
            <a:ext cx="8229600" cy="4526075"/>
          </a:xfrm>
          <a:prstGeom prst="rect">
            <a:avLst/>
          </a:prstGeom>
          <a:noFill/>
          <a:ln w="9525">
            <a:noFill/>
            <a:miter lim="800000"/>
            <a:headEnd/>
            <a:tailEnd/>
          </a:ln>
        </p:spPr>
        <p:txBody>
          <a:bodyPr vert="horz" wrap="square" lIns="113944" tIns="56984" rIns="113944" bIns="569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0619458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chemeClr val="tx1"/>
          </a:solidFill>
          <a:latin typeface="+mj-lt"/>
          <a:ea typeface="ＭＳ Ｐゴシック" charset="-128"/>
          <a:cs typeface="MS PGothic" pitchFamily="34" charset="-128"/>
        </a:defRPr>
      </a:lvl1pPr>
      <a:lvl2pPr algn="l" rtl="0" eaLnBrk="0" fontAlgn="base" hangingPunct="0">
        <a:spcBef>
          <a:spcPct val="0"/>
        </a:spcBef>
        <a:spcAft>
          <a:spcPct val="0"/>
        </a:spcAft>
        <a:defRPr sz="4000" b="1">
          <a:solidFill>
            <a:schemeClr val="tx1"/>
          </a:solidFill>
          <a:latin typeface="Arial" pitchFamily="34" charset="0"/>
          <a:ea typeface="ＭＳ Ｐゴシック" charset="-128"/>
          <a:cs typeface="MS PGothic" pitchFamily="34" charset="-128"/>
        </a:defRPr>
      </a:lvl2pPr>
      <a:lvl3pPr algn="l" rtl="0" eaLnBrk="0" fontAlgn="base" hangingPunct="0">
        <a:spcBef>
          <a:spcPct val="0"/>
        </a:spcBef>
        <a:spcAft>
          <a:spcPct val="0"/>
        </a:spcAft>
        <a:defRPr sz="4000" b="1">
          <a:solidFill>
            <a:schemeClr val="tx1"/>
          </a:solidFill>
          <a:latin typeface="Arial" pitchFamily="34" charset="0"/>
          <a:ea typeface="ＭＳ Ｐゴシック" charset="-128"/>
          <a:cs typeface="MS PGothic" pitchFamily="34" charset="-128"/>
        </a:defRPr>
      </a:lvl3pPr>
      <a:lvl4pPr algn="l" rtl="0" eaLnBrk="0" fontAlgn="base" hangingPunct="0">
        <a:spcBef>
          <a:spcPct val="0"/>
        </a:spcBef>
        <a:spcAft>
          <a:spcPct val="0"/>
        </a:spcAft>
        <a:defRPr sz="4000" b="1">
          <a:solidFill>
            <a:schemeClr val="tx1"/>
          </a:solidFill>
          <a:latin typeface="Arial" pitchFamily="34" charset="0"/>
          <a:ea typeface="ＭＳ Ｐゴシック" charset="-128"/>
          <a:cs typeface="MS PGothic" pitchFamily="34" charset="-128"/>
        </a:defRPr>
      </a:lvl4pPr>
      <a:lvl5pPr algn="l" rtl="0" eaLnBrk="0" fontAlgn="base" hangingPunct="0">
        <a:spcBef>
          <a:spcPct val="0"/>
        </a:spcBef>
        <a:spcAft>
          <a:spcPct val="0"/>
        </a:spcAft>
        <a:defRPr sz="4000" b="1">
          <a:solidFill>
            <a:schemeClr val="tx1"/>
          </a:solidFill>
          <a:latin typeface="Arial" pitchFamily="34" charset="0"/>
          <a:ea typeface="ＭＳ Ｐゴシック" charset="-128"/>
          <a:cs typeface="MS PGothic" pitchFamily="34" charset="-128"/>
        </a:defRPr>
      </a:lvl5pPr>
      <a:lvl6pPr marL="569710" algn="ctr" rtl="0" fontAlgn="base">
        <a:spcBef>
          <a:spcPct val="0"/>
        </a:spcBef>
        <a:spcAft>
          <a:spcPct val="0"/>
        </a:spcAft>
        <a:defRPr sz="4000">
          <a:solidFill>
            <a:schemeClr val="bg1"/>
          </a:solidFill>
          <a:latin typeface="Arial Black" pitchFamily="34" charset="0"/>
        </a:defRPr>
      </a:lvl6pPr>
      <a:lvl7pPr marL="1139423" algn="ctr" rtl="0" fontAlgn="base">
        <a:spcBef>
          <a:spcPct val="0"/>
        </a:spcBef>
        <a:spcAft>
          <a:spcPct val="0"/>
        </a:spcAft>
        <a:defRPr sz="4000">
          <a:solidFill>
            <a:schemeClr val="bg1"/>
          </a:solidFill>
          <a:latin typeface="Arial Black" pitchFamily="34" charset="0"/>
        </a:defRPr>
      </a:lvl7pPr>
      <a:lvl8pPr marL="1709119" algn="ctr" rtl="0" fontAlgn="base">
        <a:spcBef>
          <a:spcPct val="0"/>
        </a:spcBef>
        <a:spcAft>
          <a:spcPct val="0"/>
        </a:spcAft>
        <a:defRPr sz="4000">
          <a:solidFill>
            <a:schemeClr val="bg1"/>
          </a:solidFill>
          <a:latin typeface="Arial Black" pitchFamily="34" charset="0"/>
        </a:defRPr>
      </a:lvl8pPr>
      <a:lvl9pPr marL="2278838" algn="ctr" rtl="0" fontAlgn="base">
        <a:spcBef>
          <a:spcPct val="0"/>
        </a:spcBef>
        <a:spcAft>
          <a:spcPct val="0"/>
        </a:spcAft>
        <a:defRPr sz="4000">
          <a:solidFill>
            <a:schemeClr val="bg1"/>
          </a:solidFill>
          <a:latin typeface="Arial Black" pitchFamily="34" charset="0"/>
        </a:defRPr>
      </a:lvl9pPr>
    </p:titleStyle>
    <p:bodyStyle>
      <a:lvl1pPr marL="342900" indent="-342900" algn="l" rtl="0" eaLnBrk="0" fontAlgn="base" hangingPunct="0">
        <a:lnSpc>
          <a:spcPct val="90000"/>
        </a:lnSpc>
        <a:spcBef>
          <a:spcPct val="50000"/>
        </a:spcBef>
        <a:spcAft>
          <a:spcPct val="0"/>
        </a:spcAft>
        <a:buClr>
          <a:schemeClr val="bg1"/>
        </a:buClr>
        <a:buFont typeface="Arial" pitchFamily="34" charset="0"/>
        <a:defRPr sz="2400">
          <a:solidFill>
            <a:schemeClr val="tx1"/>
          </a:solidFill>
          <a:latin typeface="+mj-lt"/>
          <a:ea typeface="ＭＳ Ｐゴシック" charset="-128"/>
          <a:cs typeface="MS PGothic" pitchFamily="34" charset="-128"/>
        </a:defRPr>
      </a:lvl1pPr>
      <a:lvl2pPr marL="222250" indent="-222250" algn="l" rtl="0" eaLnBrk="0" fontAlgn="base" hangingPunct="0">
        <a:lnSpc>
          <a:spcPct val="90000"/>
        </a:lnSpc>
        <a:spcBef>
          <a:spcPct val="50000"/>
        </a:spcBef>
        <a:spcAft>
          <a:spcPct val="0"/>
        </a:spcAft>
        <a:buChar char="–"/>
        <a:defRPr sz="2400">
          <a:solidFill>
            <a:schemeClr val="tx1"/>
          </a:solidFill>
          <a:latin typeface="+mj-lt"/>
          <a:ea typeface="ＭＳ Ｐゴシック" charset="-128"/>
          <a:cs typeface="MS PGothic" pitchFamily="34" charset="-128"/>
        </a:defRPr>
      </a:lvl2pPr>
      <a:lvl3pPr marL="222250" indent="-222250" algn="l" rtl="0" eaLnBrk="0" fontAlgn="base" hangingPunct="0">
        <a:lnSpc>
          <a:spcPct val="90000"/>
        </a:lnSpc>
        <a:spcBef>
          <a:spcPct val="50000"/>
        </a:spcBef>
        <a:spcAft>
          <a:spcPct val="0"/>
        </a:spcAft>
        <a:buChar char="•"/>
        <a:defRPr sz="2400">
          <a:solidFill>
            <a:schemeClr val="tx1"/>
          </a:solidFill>
          <a:latin typeface="+mj-lt"/>
          <a:ea typeface="ＭＳ Ｐゴシック" charset="-128"/>
          <a:cs typeface="MS PGothic" pitchFamily="34" charset="-128"/>
        </a:defRPr>
      </a:lvl3pPr>
      <a:lvl4pPr marL="222250" indent="-222250" algn="l" rtl="0" eaLnBrk="0" fontAlgn="base" hangingPunct="0">
        <a:lnSpc>
          <a:spcPct val="90000"/>
        </a:lnSpc>
        <a:spcBef>
          <a:spcPct val="50000"/>
        </a:spcBef>
        <a:spcAft>
          <a:spcPct val="0"/>
        </a:spcAft>
        <a:buChar char="–"/>
        <a:defRPr sz="2400">
          <a:solidFill>
            <a:schemeClr val="tx1"/>
          </a:solidFill>
          <a:latin typeface="+mj-lt"/>
          <a:ea typeface="ＭＳ Ｐゴシック" charset="-128"/>
          <a:cs typeface="MS PGothic" pitchFamily="34" charset="-128"/>
        </a:defRPr>
      </a:lvl4pPr>
      <a:lvl5pPr marL="222250" indent="-222250" algn="l" rtl="0" eaLnBrk="0" fontAlgn="base" hangingPunct="0">
        <a:lnSpc>
          <a:spcPct val="90000"/>
        </a:lnSpc>
        <a:spcBef>
          <a:spcPct val="50000"/>
        </a:spcBef>
        <a:spcAft>
          <a:spcPct val="0"/>
        </a:spcAft>
        <a:buChar char="»"/>
        <a:defRPr sz="2400">
          <a:solidFill>
            <a:schemeClr val="tx1"/>
          </a:solidFill>
          <a:latin typeface="+mj-lt"/>
          <a:ea typeface="ＭＳ Ｐゴシック" charset="-128"/>
          <a:cs typeface="MS PGothic" pitchFamily="34" charset="-128"/>
        </a:defRPr>
      </a:lvl5pPr>
      <a:lvl6pPr marL="3133396" indent="-284854" algn="l" rtl="0" fontAlgn="base">
        <a:lnSpc>
          <a:spcPct val="90000"/>
        </a:lnSpc>
        <a:spcBef>
          <a:spcPct val="50000"/>
        </a:spcBef>
        <a:spcAft>
          <a:spcPct val="0"/>
        </a:spcAft>
        <a:buChar char="»"/>
        <a:defRPr b="1">
          <a:solidFill>
            <a:schemeClr val="bg1"/>
          </a:solidFill>
          <a:latin typeface="+mn-lt"/>
        </a:defRPr>
      </a:lvl6pPr>
      <a:lvl7pPr marL="3703113" indent="-284854" algn="l" rtl="0" fontAlgn="base">
        <a:lnSpc>
          <a:spcPct val="90000"/>
        </a:lnSpc>
        <a:spcBef>
          <a:spcPct val="50000"/>
        </a:spcBef>
        <a:spcAft>
          <a:spcPct val="0"/>
        </a:spcAft>
        <a:buChar char="»"/>
        <a:defRPr b="1">
          <a:solidFill>
            <a:schemeClr val="bg1"/>
          </a:solidFill>
          <a:latin typeface="+mn-lt"/>
        </a:defRPr>
      </a:lvl7pPr>
      <a:lvl8pPr marL="4272825" indent="-284854" algn="l" rtl="0" fontAlgn="base">
        <a:lnSpc>
          <a:spcPct val="90000"/>
        </a:lnSpc>
        <a:spcBef>
          <a:spcPct val="50000"/>
        </a:spcBef>
        <a:spcAft>
          <a:spcPct val="0"/>
        </a:spcAft>
        <a:buChar char="»"/>
        <a:defRPr b="1">
          <a:solidFill>
            <a:schemeClr val="bg1"/>
          </a:solidFill>
          <a:latin typeface="+mn-lt"/>
        </a:defRPr>
      </a:lvl8pPr>
      <a:lvl9pPr marL="4842531" indent="-284854" algn="l" rtl="0" fontAlgn="base">
        <a:lnSpc>
          <a:spcPct val="90000"/>
        </a:lnSpc>
        <a:spcBef>
          <a:spcPct val="50000"/>
        </a:spcBef>
        <a:spcAft>
          <a:spcPct val="0"/>
        </a:spcAft>
        <a:buChar char="»"/>
        <a:defRPr b="1">
          <a:solidFill>
            <a:schemeClr val="bg1"/>
          </a:solidFill>
          <a:latin typeface="+mn-lt"/>
        </a:defRPr>
      </a:lvl9pPr>
    </p:bodyStyle>
    <p:otherStyle>
      <a:defPPr>
        <a:defRPr lang="en-US"/>
      </a:defPPr>
      <a:lvl1pPr marL="0" algn="l" defTabSz="1139423" rtl="0" eaLnBrk="1" latinLnBrk="0" hangingPunct="1">
        <a:defRPr sz="2200" kern="1200">
          <a:solidFill>
            <a:schemeClr val="tx1"/>
          </a:solidFill>
          <a:latin typeface="+mn-lt"/>
          <a:ea typeface="+mn-ea"/>
          <a:cs typeface="+mn-cs"/>
        </a:defRPr>
      </a:lvl1pPr>
      <a:lvl2pPr marL="569710" algn="l" defTabSz="1139423" rtl="0" eaLnBrk="1" latinLnBrk="0" hangingPunct="1">
        <a:defRPr sz="2200" kern="1200">
          <a:solidFill>
            <a:schemeClr val="tx1"/>
          </a:solidFill>
          <a:latin typeface="+mn-lt"/>
          <a:ea typeface="+mn-ea"/>
          <a:cs typeface="+mn-cs"/>
        </a:defRPr>
      </a:lvl2pPr>
      <a:lvl3pPr marL="1139423" algn="l" defTabSz="1139423" rtl="0" eaLnBrk="1" latinLnBrk="0" hangingPunct="1">
        <a:defRPr sz="2200" kern="1200">
          <a:solidFill>
            <a:schemeClr val="tx1"/>
          </a:solidFill>
          <a:latin typeface="+mn-lt"/>
          <a:ea typeface="+mn-ea"/>
          <a:cs typeface="+mn-cs"/>
        </a:defRPr>
      </a:lvl3pPr>
      <a:lvl4pPr marL="1709119" algn="l" defTabSz="1139423" rtl="0" eaLnBrk="1" latinLnBrk="0" hangingPunct="1">
        <a:defRPr sz="2200" kern="1200">
          <a:solidFill>
            <a:schemeClr val="tx1"/>
          </a:solidFill>
          <a:latin typeface="+mn-lt"/>
          <a:ea typeface="+mn-ea"/>
          <a:cs typeface="+mn-cs"/>
        </a:defRPr>
      </a:lvl4pPr>
      <a:lvl5pPr marL="2278838" algn="l" defTabSz="1139423" rtl="0" eaLnBrk="1" latinLnBrk="0" hangingPunct="1">
        <a:defRPr sz="2200" kern="1200">
          <a:solidFill>
            <a:schemeClr val="tx1"/>
          </a:solidFill>
          <a:latin typeface="+mn-lt"/>
          <a:ea typeface="+mn-ea"/>
          <a:cs typeface="+mn-cs"/>
        </a:defRPr>
      </a:lvl5pPr>
      <a:lvl6pPr marL="2848549" algn="l" defTabSz="1139423" rtl="0" eaLnBrk="1" latinLnBrk="0" hangingPunct="1">
        <a:defRPr sz="2200" kern="1200">
          <a:solidFill>
            <a:schemeClr val="tx1"/>
          </a:solidFill>
          <a:latin typeface="+mn-lt"/>
          <a:ea typeface="+mn-ea"/>
          <a:cs typeface="+mn-cs"/>
        </a:defRPr>
      </a:lvl6pPr>
      <a:lvl7pPr marL="3418258" algn="l" defTabSz="1139423" rtl="0" eaLnBrk="1" latinLnBrk="0" hangingPunct="1">
        <a:defRPr sz="2200" kern="1200">
          <a:solidFill>
            <a:schemeClr val="tx1"/>
          </a:solidFill>
          <a:latin typeface="+mn-lt"/>
          <a:ea typeface="+mn-ea"/>
          <a:cs typeface="+mn-cs"/>
        </a:defRPr>
      </a:lvl7pPr>
      <a:lvl8pPr marL="3987972" algn="l" defTabSz="1139423" rtl="0" eaLnBrk="1" latinLnBrk="0" hangingPunct="1">
        <a:defRPr sz="2200" kern="1200">
          <a:solidFill>
            <a:schemeClr val="tx1"/>
          </a:solidFill>
          <a:latin typeface="+mn-lt"/>
          <a:ea typeface="+mn-ea"/>
          <a:cs typeface="+mn-cs"/>
        </a:defRPr>
      </a:lvl8pPr>
      <a:lvl9pPr marL="4557676" algn="l" defTabSz="1139423"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0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51.xml"/><Relationship Id="rId4" Type="http://schemas.openxmlformats.org/officeDocument/2006/relationships/image" Target="../media/image39.jpeg"/></Relationships>
</file>

<file path=ppt/slides/_rels/slide10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1.xml"/><Relationship Id="rId1" Type="http://schemas.openxmlformats.org/officeDocument/2006/relationships/slideLayout" Target="../slideLayouts/slideLayout51.xml"/><Relationship Id="rId5" Type="http://schemas.openxmlformats.org/officeDocument/2006/relationships/image" Target="../media/image39.jpeg"/><Relationship Id="rId4" Type="http://schemas.openxmlformats.org/officeDocument/2006/relationships/image" Target="../media/image40.png"/></Relationships>
</file>

<file path=ppt/slides/_rels/slide10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51.xml"/><Relationship Id="rId4" Type="http://schemas.openxmlformats.org/officeDocument/2006/relationships/image" Target="../media/image39.jpeg"/></Relationships>
</file>

<file path=ppt/slides/_rels/slide10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3.xml"/><Relationship Id="rId1" Type="http://schemas.openxmlformats.org/officeDocument/2006/relationships/slideLayout" Target="../slideLayouts/slideLayout51.xml"/><Relationship Id="rId4" Type="http://schemas.openxmlformats.org/officeDocument/2006/relationships/image" Target="../media/image39.jpeg"/></Relationships>
</file>

<file path=ppt/slides/_rels/slide10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4.xml"/><Relationship Id="rId1" Type="http://schemas.openxmlformats.org/officeDocument/2006/relationships/slideLayout" Target="../slideLayouts/slideLayout51.xml"/><Relationship Id="rId4" Type="http://schemas.openxmlformats.org/officeDocument/2006/relationships/image" Target="../media/image39.jpeg"/></Relationships>
</file>

<file path=ppt/slides/_rels/slide10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5.xml"/><Relationship Id="rId1" Type="http://schemas.openxmlformats.org/officeDocument/2006/relationships/slideLayout" Target="../slideLayouts/slideLayout51.xml"/><Relationship Id="rId5" Type="http://schemas.openxmlformats.org/officeDocument/2006/relationships/image" Target="../media/image41.png"/><Relationship Id="rId4" Type="http://schemas.openxmlformats.org/officeDocument/2006/relationships/image" Target="../media/image39.jpeg"/></Relationships>
</file>

<file path=ppt/slides/_rels/slide10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6.xml"/><Relationship Id="rId1" Type="http://schemas.openxmlformats.org/officeDocument/2006/relationships/slideLayout" Target="../slideLayouts/slideLayout51.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39.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0.emf"/><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hyperlink" Target="http://www.puremichiganb2b.com/" TargetMode="External"/><Relationship Id="rId2" Type="http://schemas.openxmlformats.org/officeDocument/2006/relationships/hyperlink" Target="http://www.fuzehub.com/" TargetMode="Externa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9.xml"/></Relationships>
</file>

<file path=ppt/slides/_rels/slide8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9.xml"/></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9.xml"/><Relationship Id="rId4" Type="http://schemas.openxmlformats.org/officeDocument/2006/relationships/image" Target="../media/image30.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3.xml"/><Relationship Id="rId6" Type="http://schemas.openxmlformats.org/officeDocument/2006/relationships/image" Target="../media/image36.emf"/><Relationship Id="rId5" Type="http://schemas.openxmlformats.org/officeDocument/2006/relationships/image" Target="../media/image35.jp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3.xml"/></Relationships>
</file>

<file path=ppt/slides/_rels/slide9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50.xml"/></Relationships>
</file>

<file path=ppt/slides/_rels/slide9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9.xml"/><Relationship Id="rId1" Type="http://schemas.openxmlformats.org/officeDocument/2006/relationships/slideLayout" Target="../slideLayouts/slideLayout51.xml"/><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8"/>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5400" b="1" dirty="0" smtClean="0">
                <a:latin typeface="Arial Narrow" pitchFamily="34" charset="0"/>
              </a:rPr>
              <a:t>NIST MEP Advisory Board</a:t>
            </a:r>
            <a:r>
              <a:rPr lang="en-US" b="1" dirty="0" smtClean="0">
                <a:latin typeface="Arial Narrow" pitchFamily="34" charset="0"/>
              </a:rPr>
              <a:t/>
            </a:r>
            <a:br>
              <a:rPr lang="en-US" b="1" dirty="0" smtClean="0">
                <a:latin typeface="Arial Narrow" pitchFamily="34" charset="0"/>
              </a:rPr>
            </a:br>
            <a:endParaRPr lang="en-US" dirty="0" smtClean="0">
              <a:latin typeface="Arial Narrow" pitchFamily="34" charset="0"/>
            </a:endParaRPr>
          </a:p>
        </p:txBody>
      </p:sp>
      <p:sp>
        <p:nvSpPr>
          <p:cNvPr id="30" name="Subtitle 29"/>
          <p:cNvSpPr>
            <a:spLocks noGrp="1"/>
          </p:cNvSpPr>
          <p:nvPr>
            <p:ph type="subTitle" idx="1"/>
          </p:nvPr>
        </p:nvSpPr>
        <p:spPr/>
        <p:txBody>
          <a:bodyPr/>
          <a:lstStyle/>
          <a:p>
            <a:pPr eaLnBrk="1" fontAlgn="auto" hangingPunct="1">
              <a:spcAft>
                <a:spcPts val="0"/>
              </a:spcAft>
              <a:buFont typeface="Arial"/>
              <a:buNone/>
              <a:defRPr/>
            </a:pPr>
            <a:r>
              <a:rPr lang="en-US" dirty="0" smtClean="0">
                <a:latin typeface="Arial Narrow" pitchFamily="34" charset="0"/>
              </a:rPr>
              <a:t>May 2014</a:t>
            </a:r>
            <a:endParaRPr lang="en-US" dirty="0">
              <a:latin typeface="Arial Narrow" pitchFamily="34" charset="0"/>
            </a:endParaRPr>
          </a:p>
        </p:txBody>
      </p:sp>
      <p:pic>
        <p:nvPicPr>
          <p:cNvPr id="2" name="Picture 1" descr="nistident_flright_ve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774" y="5867400"/>
            <a:ext cx="1526325" cy="673100"/>
          </a:xfrm>
          <a:prstGeom prst="rect">
            <a:avLst/>
          </a:prstGeom>
        </p:spPr>
      </p:pic>
    </p:spTree>
    <p:extLst>
      <p:ext uri="{BB962C8B-B14F-4D97-AF65-F5344CB8AC3E}">
        <p14:creationId xmlns:p14="http://schemas.microsoft.com/office/powerpoint/2010/main" val="338948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Calibri" pitchFamily="34" charset="0"/>
              </a:rPr>
              <a:t>About the Process :</a:t>
            </a:r>
            <a:br>
              <a:rPr lang="en-US" sz="3200" dirty="0" smtClean="0">
                <a:latin typeface="Calibri" pitchFamily="34" charset="0"/>
              </a:rPr>
            </a:br>
            <a:r>
              <a:rPr lang="en-US" sz="2800" dirty="0" smtClean="0">
                <a:latin typeface="Calibri" pitchFamily="34" charset="0"/>
              </a:rPr>
              <a:t>National Academy of Sciences Recommendations</a:t>
            </a:r>
            <a:endParaRPr lang="en-US" sz="2800" dirty="0">
              <a:latin typeface="Calibri" pitchFamily="34" charset="0"/>
            </a:endParaRPr>
          </a:p>
        </p:txBody>
      </p:sp>
      <p:sp>
        <p:nvSpPr>
          <p:cNvPr id="3" name="Content Placeholder 2"/>
          <p:cNvSpPr>
            <a:spLocks noGrp="1"/>
          </p:cNvSpPr>
          <p:nvPr>
            <p:ph idx="1"/>
          </p:nvPr>
        </p:nvSpPr>
        <p:spPr/>
        <p:txBody>
          <a:bodyPr>
            <a:normAutofit fontScale="25000" lnSpcReduction="20000"/>
          </a:bodyPr>
          <a:lstStyle/>
          <a:p>
            <a:pPr marL="114300" indent="0">
              <a:buNone/>
            </a:pPr>
            <a:endParaRPr lang="en-US" sz="2600" dirty="0" smtClean="0">
              <a:latin typeface="Calibri" pitchFamily="34" charset="0"/>
            </a:endParaRPr>
          </a:p>
          <a:p>
            <a:pPr marL="114300" indent="0">
              <a:buNone/>
            </a:pPr>
            <a:endParaRPr lang="en-US" sz="7400" dirty="0" smtClean="0">
              <a:latin typeface="Calibri" pitchFamily="34" charset="0"/>
            </a:endParaRPr>
          </a:p>
          <a:p>
            <a:pPr marL="114300" indent="0">
              <a:buNone/>
            </a:pPr>
            <a:r>
              <a:rPr lang="en-US" sz="7400" dirty="0" smtClean="0">
                <a:latin typeface="Calibri" pitchFamily="34" charset="0"/>
              </a:rPr>
              <a:t>Recommendations to NIST Management</a:t>
            </a:r>
          </a:p>
          <a:p>
            <a:pPr marL="114300" indent="0">
              <a:buNone/>
            </a:pPr>
            <a:endParaRPr lang="en-US" sz="7400" u="sng" dirty="0" smtClean="0">
              <a:latin typeface="Calibri" pitchFamily="34" charset="0"/>
            </a:endParaRPr>
          </a:p>
          <a:p>
            <a:pPr marL="971550" lvl="1" indent="-457200"/>
            <a:r>
              <a:rPr lang="en-US" sz="7400" dirty="0" smtClean="0">
                <a:latin typeface="Calibri" pitchFamily="34" charset="0"/>
              </a:rPr>
              <a:t>Focus on driving overall improvement of MEP centers rather than focusing on outcomes of individual projects</a:t>
            </a:r>
          </a:p>
          <a:p>
            <a:pPr marL="971550" lvl="1" indent="-457200"/>
            <a:r>
              <a:rPr lang="en-US" sz="7400" dirty="0" smtClean="0">
                <a:latin typeface="Calibri" pitchFamily="34" charset="0"/>
              </a:rPr>
              <a:t>Use resources to leverage maximum beneficial outcomes for U.S. manufacturing sector rather than focusing on reaching maximum numbers of manufacturers</a:t>
            </a:r>
          </a:p>
          <a:p>
            <a:pPr marL="971550" lvl="1" indent="-457200"/>
            <a:r>
              <a:rPr lang="en-US" sz="7400" dirty="0" smtClean="0">
                <a:latin typeface="Calibri" pitchFamily="34" charset="0"/>
              </a:rPr>
              <a:t>Continue to encourage lean manufacturing</a:t>
            </a:r>
          </a:p>
          <a:p>
            <a:pPr marL="971550" lvl="1" indent="-457200"/>
            <a:r>
              <a:rPr lang="en-US" sz="7400" dirty="0" smtClean="0">
                <a:latin typeface="Calibri" pitchFamily="34" charset="0"/>
              </a:rPr>
              <a:t>Continue efforts to enhance growth and innovation strategies while addressing the challenges inherent in this transition</a:t>
            </a:r>
          </a:p>
          <a:p>
            <a:pPr marL="971550" lvl="1" indent="-457200"/>
            <a:r>
              <a:rPr lang="en-US" sz="7400" dirty="0" smtClean="0">
                <a:latin typeface="Calibri" pitchFamily="34" charset="0"/>
              </a:rPr>
              <a:t>Improve the collection and analysis of performance data</a:t>
            </a:r>
          </a:p>
          <a:p>
            <a:pPr marL="971550" lvl="1" indent="-457200"/>
            <a:r>
              <a:rPr lang="en-US" sz="7400" dirty="0" smtClean="0">
                <a:latin typeface="Calibri" pitchFamily="34" charset="0"/>
              </a:rPr>
              <a:t>Be more flexible in the management of funding to MEP centers</a:t>
            </a:r>
          </a:p>
          <a:p>
            <a:pPr marL="971550" lvl="1" indent="-457200"/>
            <a:endParaRPr lang="en-US" sz="7400" dirty="0" smtClean="0">
              <a:latin typeface="Calibri" pitchFamily="34" charset="0"/>
            </a:endParaRPr>
          </a:p>
          <a:p>
            <a:pPr marL="114300" indent="0">
              <a:buNone/>
            </a:pPr>
            <a:endParaRPr lang="en-US" sz="7800" dirty="0" smtClean="0">
              <a:latin typeface="Calibri" pitchFamily="34" charset="0"/>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6" name="Slide Number Placeholder 5"/>
          <p:cNvSpPr>
            <a:spLocks noGrp="1"/>
          </p:cNvSpPr>
          <p:nvPr>
            <p:ph type="sldNum" sz="quarter" idx="4"/>
          </p:nvPr>
        </p:nvSpPr>
        <p:spPr>
          <a:prstGeom prst="rect">
            <a:avLst/>
          </a:prstGeom>
        </p:spPr>
        <p:txBody>
          <a:bodyPr/>
          <a:lstStyle/>
          <a:p>
            <a:fld id="{7C690F11-132E-E54B-AD6C-C5C68F5B319F}"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034641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9144000" cy="990600"/>
          </a:xfrm>
        </p:spPr>
        <p:txBody>
          <a:bodyPr>
            <a:normAutofit fontScale="90000"/>
          </a:bodyPr>
          <a:lstStyle/>
          <a:p>
            <a:pPr algn="ctr"/>
            <a:r>
              <a:rPr lang="en-US" sz="3600" dirty="0" smtClean="0"/>
              <a:t/>
            </a:r>
            <a:br>
              <a:rPr lang="en-US" sz="3600" dirty="0" smtClean="0"/>
            </a:br>
            <a:r>
              <a:rPr lang="en-US" sz="3600" b="1" dirty="0" smtClean="0"/>
              <a:t>NYMEP</a:t>
            </a:r>
            <a:r>
              <a:rPr lang="en-US" dirty="0" smtClean="0"/>
              <a:t> / NYSTAR</a:t>
            </a:r>
            <a:endParaRPr lang="en-US" dirty="0"/>
          </a:p>
        </p:txBody>
      </p:sp>
      <p:sp>
        <p:nvSpPr>
          <p:cNvPr id="3" name="Content Placeholder 2"/>
          <p:cNvSpPr>
            <a:spLocks noGrp="1"/>
          </p:cNvSpPr>
          <p:nvPr>
            <p:ph idx="1"/>
          </p:nvPr>
        </p:nvSpPr>
        <p:spPr>
          <a:xfrm>
            <a:off x="457200" y="990600"/>
            <a:ext cx="8534400" cy="4780005"/>
          </a:xfrm>
        </p:spPr>
        <p:txBody>
          <a:bodyPr>
            <a:normAutofit/>
          </a:bodyPr>
          <a:lstStyle/>
          <a:p>
            <a:pPr marL="0" indent="0">
              <a:buNone/>
            </a:pPr>
            <a:endParaRPr lang="en-US" sz="5900" dirty="0" smtClean="0"/>
          </a:p>
          <a:p>
            <a:pPr marL="0" indent="0">
              <a:buNone/>
            </a:pPr>
            <a:endParaRPr lang="en-US" sz="5900" dirty="0"/>
          </a:p>
        </p:txBody>
      </p:sp>
      <p:pic>
        <p:nvPicPr>
          <p:cNvPr id="4" name="Picture 6" descr="NYSTAR2C300.eps"/>
          <p:cNvPicPr>
            <a:picLocks noChangeAspect="1"/>
          </p:cNvPicPr>
          <p:nvPr/>
        </p:nvPicPr>
        <p:blipFill>
          <a:blip r:embed="rId3" cstate="print"/>
          <a:srcRect b="32342"/>
          <a:stretch>
            <a:fillRect/>
          </a:stretch>
        </p:blipFill>
        <p:spPr bwMode="auto">
          <a:xfrm>
            <a:off x="6110984" y="5536297"/>
            <a:ext cx="2777143" cy="1163563"/>
          </a:xfrm>
          <a:prstGeom prst="rect">
            <a:avLst/>
          </a:prstGeom>
          <a:noFill/>
          <a:ln w="9525">
            <a:noFill/>
            <a:miter lim="800000"/>
            <a:headEnd/>
            <a:tailEnd/>
          </a:ln>
        </p:spPr>
      </p:pic>
      <p:pic>
        <p:nvPicPr>
          <p:cNvPr id="5" name="Picture 4" descr="ESD.JPG"/>
          <p:cNvPicPr>
            <a:picLocks noChangeAspect="1"/>
          </p:cNvPicPr>
          <p:nvPr/>
        </p:nvPicPr>
        <p:blipFill>
          <a:blip r:embed="rId4" cstate="print"/>
          <a:stretch>
            <a:fillRect/>
          </a:stretch>
        </p:blipFill>
        <p:spPr>
          <a:xfrm>
            <a:off x="284399" y="5858798"/>
            <a:ext cx="2751590" cy="655141"/>
          </a:xfrm>
          <a:prstGeom prst="rect">
            <a:avLst/>
          </a:prstGeom>
        </p:spPr>
      </p:pic>
      <p:sp>
        <p:nvSpPr>
          <p:cNvPr id="13" name="Content Placeholder 2"/>
          <p:cNvSpPr txBox="1">
            <a:spLocks/>
          </p:cNvSpPr>
          <p:nvPr/>
        </p:nvSpPr>
        <p:spPr bwMode="auto">
          <a:xfrm>
            <a:off x="609600" y="1143000"/>
            <a:ext cx="8534400" cy="4780005"/>
          </a:xfrm>
          <a:prstGeom prst="rect">
            <a:avLst/>
          </a:prstGeom>
          <a:noFill/>
          <a:ln w="9525">
            <a:noFill/>
            <a:miter lim="800000"/>
            <a:headEnd/>
            <a:tailEnd/>
          </a:ln>
        </p:spPr>
        <p:txBody>
          <a:bodyPr vert="horz" wrap="square" lIns="113944" tIns="56984" rIns="113944" bIns="56984" numCol="1" anchor="t" anchorCtr="0" compatLnSpc="1">
            <a:prstTxWarp prst="textNoShape">
              <a:avLst/>
            </a:prstTxWarp>
            <a:normAutofit fontScale="70000" lnSpcReduction="20000"/>
          </a:bodyPr>
          <a:lstStyle/>
          <a:p>
            <a:pPr marL="342900" indent="-342900" defTabSz="914400" eaLnBrk="0" fontAlgn="base" hangingPunct="0">
              <a:lnSpc>
                <a:spcPct val="120000"/>
              </a:lnSpc>
              <a:spcBef>
                <a:spcPct val="50000"/>
              </a:spcBef>
              <a:spcAft>
                <a:spcPct val="0"/>
              </a:spcAft>
              <a:buClr>
                <a:srgbClr val="FFFFFF"/>
              </a:buClr>
              <a:buFont typeface="Arial" pitchFamily="34" charset="0"/>
              <a:buNone/>
              <a:defRPr/>
            </a:pPr>
            <a:r>
              <a:rPr lang="en-US" sz="3300" b="1" kern="0" dirty="0" smtClean="0">
                <a:solidFill>
                  <a:srgbClr val="000000"/>
                </a:solidFill>
                <a:ea typeface="ＭＳ Ｐゴシック" charset="-128"/>
                <a:cs typeface="MS PGothic" pitchFamily="34" charset="-128"/>
              </a:rPr>
              <a:t>State Agency</a:t>
            </a:r>
          </a:p>
          <a:p>
            <a:pPr marL="222250" lvl="1" indent="-222250" defTabSz="914400" eaLnBrk="0" fontAlgn="base" hangingPunct="0">
              <a:lnSpc>
                <a:spcPct val="120000"/>
              </a:lnSpc>
              <a:spcBef>
                <a:spcPct val="50000"/>
              </a:spcBef>
              <a:spcAft>
                <a:spcPct val="0"/>
              </a:spcAft>
              <a:buFontTx/>
              <a:buChar char="–"/>
              <a:defRPr/>
            </a:pPr>
            <a:r>
              <a:rPr lang="en-US" sz="3300" kern="0" dirty="0" smtClean="0">
                <a:solidFill>
                  <a:srgbClr val="000000"/>
                </a:solidFill>
                <a:ea typeface="ＭＳ Ｐゴシック" charset="-128"/>
                <a:cs typeface="MS PGothic" pitchFamily="34" charset="-128"/>
              </a:rPr>
              <a:t>NYSTAR Programs</a:t>
            </a:r>
          </a:p>
          <a:p>
            <a:pPr marL="790575" lvl="2" indent="-222250" defTabSz="914400" eaLnBrk="0" fontAlgn="base" hangingPunct="0">
              <a:lnSpc>
                <a:spcPct val="120000"/>
              </a:lnSpc>
              <a:spcBef>
                <a:spcPct val="50000"/>
              </a:spcBef>
              <a:spcAft>
                <a:spcPct val="0"/>
              </a:spcAft>
              <a:buFont typeface="Courier New" pitchFamily="49" charset="0"/>
              <a:buChar char="o"/>
            </a:pPr>
            <a:r>
              <a:rPr lang="en-US" sz="3300" kern="0" dirty="0" smtClean="0">
                <a:solidFill>
                  <a:srgbClr val="000000"/>
                </a:solidFill>
                <a:ea typeface="ＭＳ Ｐゴシック" charset="-128"/>
                <a:cs typeface="MS PGothic" pitchFamily="34" charset="-128"/>
              </a:rPr>
              <a:t>Centers of Advanced Technology (CATs)</a:t>
            </a:r>
          </a:p>
          <a:p>
            <a:pPr marL="790575" lvl="2" indent="-222250" defTabSz="914400" eaLnBrk="0" fontAlgn="base" hangingPunct="0">
              <a:lnSpc>
                <a:spcPct val="120000"/>
              </a:lnSpc>
              <a:spcBef>
                <a:spcPct val="50000"/>
              </a:spcBef>
              <a:spcAft>
                <a:spcPct val="0"/>
              </a:spcAft>
              <a:buFont typeface="Courier New" pitchFamily="49" charset="0"/>
              <a:buChar char="o"/>
            </a:pPr>
            <a:r>
              <a:rPr lang="en-US" sz="3400" kern="0" dirty="0" smtClean="0">
                <a:solidFill>
                  <a:srgbClr val="000000"/>
                </a:solidFill>
                <a:ea typeface="ＭＳ Ｐゴシック" charset="-128"/>
                <a:cs typeface="MS PGothic" pitchFamily="34" charset="-128"/>
              </a:rPr>
              <a:t>Centers</a:t>
            </a:r>
            <a:r>
              <a:rPr lang="en-US" sz="3300" kern="0" dirty="0" smtClean="0">
                <a:solidFill>
                  <a:srgbClr val="000000"/>
                </a:solidFill>
                <a:ea typeface="ＭＳ Ｐゴシック" charset="-128"/>
                <a:cs typeface="MS PGothic" pitchFamily="34" charset="-128"/>
              </a:rPr>
              <a:t> of Excellence</a:t>
            </a:r>
          </a:p>
          <a:p>
            <a:pPr marL="790575" lvl="2" indent="-222250" defTabSz="914400" eaLnBrk="0" fontAlgn="base" hangingPunct="0">
              <a:lnSpc>
                <a:spcPct val="120000"/>
              </a:lnSpc>
              <a:spcBef>
                <a:spcPct val="50000"/>
              </a:spcBef>
              <a:spcAft>
                <a:spcPct val="0"/>
              </a:spcAft>
              <a:buFont typeface="Courier New" pitchFamily="49" charset="0"/>
              <a:buChar char="o"/>
            </a:pPr>
            <a:r>
              <a:rPr lang="en-US" sz="3300" kern="0" dirty="0" smtClean="0">
                <a:solidFill>
                  <a:srgbClr val="000000"/>
                </a:solidFill>
                <a:ea typeface="ＭＳ Ｐゴシック" charset="-128"/>
                <a:cs typeface="MS PGothic" pitchFamily="34" charset="-128"/>
              </a:rPr>
              <a:t>Hot Spots &amp; Incubators</a:t>
            </a:r>
          </a:p>
          <a:p>
            <a:pPr marL="790575" lvl="2" indent="-222250" defTabSz="914400" eaLnBrk="0" fontAlgn="base" hangingPunct="0">
              <a:lnSpc>
                <a:spcPct val="120000"/>
              </a:lnSpc>
              <a:spcBef>
                <a:spcPct val="50000"/>
              </a:spcBef>
              <a:spcAft>
                <a:spcPct val="0"/>
              </a:spcAft>
              <a:buFont typeface="Courier New" pitchFamily="49" charset="0"/>
              <a:buChar char="o"/>
            </a:pPr>
            <a:r>
              <a:rPr lang="en-US" sz="3300" kern="0" dirty="0" smtClean="0">
                <a:solidFill>
                  <a:srgbClr val="000000"/>
                </a:solidFill>
                <a:ea typeface="ＭＳ Ｐゴシック" charset="-128"/>
                <a:cs typeface="MS PGothic" pitchFamily="34" charset="-128"/>
              </a:rPr>
              <a:t>High Performance  Computing</a:t>
            </a:r>
          </a:p>
          <a:p>
            <a:pPr marL="790575" lvl="2" indent="-222250" defTabSz="914400" eaLnBrk="0" fontAlgn="base" hangingPunct="0">
              <a:lnSpc>
                <a:spcPct val="120000"/>
              </a:lnSpc>
              <a:spcBef>
                <a:spcPct val="50000"/>
              </a:spcBef>
              <a:spcAft>
                <a:spcPct val="0"/>
              </a:spcAft>
              <a:buFont typeface="Courier New" pitchFamily="49" charset="0"/>
              <a:buChar char="o"/>
            </a:pPr>
            <a:r>
              <a:rPr lang="en-US" sz="3300" kern="0" dirty="0" smtClean="0">
                <a:solidFill>
                  <a:srgbClr val="000000"/>
                </a:solidFill>
                <a:ea typeface="ＭＳ Ｐゴシック" charset="-128"/>
                <a:cs typeface="MS PGothic" pitchFamily="34" charset="-128"/>
              </a:rPr>
              <a:t>New/renewed Gaming Hubs, Facility Development, &amp; Technology Transfer</a:t>
            </a:r>
          </a:p>
          <a:p>
            <a:pPr marL="222250" lvl="1" indent="-222250" defTabSz="914400" eaLnBrk="0" fontAlgn="base" hangingPunct="0">
              <a:lnSpc>
                <a:spcPct val="120000"/>
              </a:lnSpc>
              <a:spcBef>
                <a:spcPct val="50000"/>
              </a:spcBef>
              <a:spcAft>
                <a:spcPct val="0"/>
              </a:spcAft>
              <a:buFontTx/>
              <a:buChar char="–"/>
              <a:defRPr/>
            </a:pPr>
            <a:r>
              <a:rPr lang="en-US" sz="3300" kern="0" dirty="0" smtClean="0">
                <a:solidFill>
                  <a:srgbClr val="000000"/>
                </a:solidFill>
                <a:ea typeface="ＭＳ Ｐゴシック" charset="-128"/>
                <a:cs typeface="MS PGothic" pitchFamily="34" charset="-128"/>
              </a:rPr>
              <a:t>NYSTAR Advisory Committee (Coming Soon)</a:t>
            </a:r>
          </a:p>
          <a:p>
            <a:pPr marL="222250" lvl="1" indent="-222250" defTabSz="914400" eaLnBrk="0" fontAlgn="base" hangingPunct="0">
              <a:lnSpc>
                <a:spcPct val="120000"/>
              </a:lnSpc>
              <a:spcBef>
                <a:spcPct val="50000"/>
              </a:spcBef>
              <a:spcAft>
                <a:spcPct val="0"/>
              </a:spcAft>
              <a:defRPr/>
            </a:pPr>
            <a:endParaRPr lang="en-US" sz="3300" kern="0" dirty="0" smtClean="0">
              <a:solidFill>
                <a:srgbClr val="000000"/>
              </a:solidFill>
              <a:ea typeface="ＭＳ Ｐゴシック" charset="-128"/>
              <a:cs typeface="MS PGothic" pitchFamily="34" charset="-128"/>
            </a:endParaRPr>
          </a:p>
          <a:p>
            <a:pPr marL="222250" lvl="1" indent="-222250" defTabSz="914400" eaLnBrk="0" fontAlgn="base" hangingPunct="0">
              <a:lnSpc>
                <a:spcPct val="120000"/>
              </a:lnSpc>
              <a:spcBef>
                <a:spcPct val="50000"/>
              </a:spcBef>
              <a:spcAft>
                <a:spcPct val="0"/>
              </a:spcAft>
              <a:buFontTx/>
              <a:buChar char="–"/>
              <a:defRPr/>
            </a:pPr>
            <a:endParaRPr lang="en-US" sz="8200" kern="0" dirty="0" smtClean="0">
              <a:solidFill>
                <a:srgbClr val="000000"/>
              </a:solidFill>
              <a:ea typeface="ＭＳ Ｐゴシック" charset="-128"/>
              <a:cs typeface="MS PGothic" pitchFamily="34" charset="-128"/>
            </a:endParaRPr>
          </a:p>
        </p:txBody>
      </p:sp>
    </p:spTree>
    <p:extLst>
      <p:ext uri="{BB962C8B-B14F-4D97-AF65-F5344CB8AC3E}">
        <p14:creationId xmlns:p14="http://schemas.microsoft.com/office/powerpoint/2010/main" val="27355420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9144000" cy="990600"/>
          </a:xfrm>
        </p:spPr>
        <p:txBody>
          <a:bodyPr>
            <a:normAutofit fontScale="90000"/>
          </a:bodyPr>
          <a:lstStyle/>
          <a:p>
            <a:pPr algn="ctr"/>
            <a:r>
              <a:rPr lang="en-US" sz="3600" dirty="0" smtClean="0"/>
              <a:t/>
            </a:r>
            <a:br>
              <a:rPr lang="en-US" sz="3600" dirty="0" smtClean="0"/>
            </a:br>
            <a:r>
              <a:rPr lang="en-US" sz="3600" dirty="0" smtClean="0"/>
              <a:t>A Look at New York State</a:t>
            </a:r>
            <a:r>
              <a:rPr lang="en-US" dirty="0"/>
              <a:t/>
            </a:r>
            <a:br>
              <a:rPr lang="en-US" dirty="0"/>
            </a:br>
            <a:endParaRPr lang="en-US" dirty="0"/>
          </a:p>
        </p:txBody>
      </p:sp>
      <p:pic>
        <p:nvPicPr>
          <p:cNvPr id="4" name="Picture 6" descr="NYSTAR2C300.eps"/>
          <p:cNvPicPr>
            <a:picLocks noChangeAspect="1"/>
          </p:cNvPicPr>
          <p:nvPr/>
        </p:nvPicPr>
        <p:blipFill>
          <a:blip r:embed="rId3" cstate="print"/>
          <a:srcRect b="32342"/>
          <a:stretch>
            <a:fillRect/>
          </a:stretch>
        </p:blipFill>
        <p:spPr bwMode="auto">
          <a:xfrm>
            <a:off x="6110984" y="5536297"/>
            <a:ext cx="2777143" cy="1163563"/>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94588" y="2181530"/>
            <a:ext cx="4848225" cy="3714750"/>
          </a:xfrm>
          <a:prstGeom prst="rect">
            <a:avLst/>
          </a:prstGeom>
          <a:noFill/>
          <a:ln w="9525">
            <a:noFill/>
            <a:miter lim="800000"/>
            <a:headEnd/>
            <a:tailEnd/>
          </a:ln>
        </p:spPr>
      </p:pic>
      <p:pic>
        <p:nvPicPr>
          <p:cNvPr id="5" name="Picture 4" descr="ESD.JPG"/>
          <p:cNvPicPr>
            <a:picLocks noChangeAspect="1"/>
          </p:cNvPicPr>
          <p:nvPr/>
        </p:nvPicPr>
        <p:blipFill>
          <a:blip r:embed="rId5" cstate="print"/>
          <a:stretch>
            <a:fillRect/>
          </a:stretch>
        </p:blipFill>
        <p:spPr>
          <a:xfrm>
            <a:off x="284399" y="5858798"/>
            <a:ext cx="2751590" cy="655141"/>
          </a:xfrm>
          <a:prstGeom prst="rect">
            <a:avLst/>
          </a:prstGeom>
        </p:spPr>
      </p:pic>
      <p:graphicFrame>
        <p:nvGraphicFramePr>
          <p:cNvPr id="9" name="Content Placeholder 7"/>
          <p:cNvGraphicFramePr>
            <a:graphicFrameLocks noGrp="1"/>
          </p:cNvGraphicFramePr>
          <p:nvPr>
            <p:ph idx="1"/>
          </p:nvPr>
        </p:nvGraphicFramePr>
        <p:xfrm>
          <a:off x="4079110" y="819812"/>
          <a:ext cx="4700143" cy="4378325"/>
        </p:xfrm>
        <a:graphic>
          <a:graphicData uri="http://schemas.openxmlformats.org/drawingml/2006/table">
            <a:tbl>
              <a:tblPr firstRow="1" bandRow="1">
                <a:tableStyleId>{5C22544A-7EE6-4342-B048-85BDC9FD1C3A}</a:tableStyleId>
              </a:tblPr>
              <a:tblGrid>
                <a:gridCol w="1725168"/>
                <a:gridCol w="1073150"/>
                <a:gridCol w="1901825"/>
              </a:tblGrid>
              <a:tr h="147945">
                <a:tc>
                  <a:txBody>
                    <a:bodyPr/>
                    <a:lstStyle/>
                    <a:p>
                      <a:pPr algn="ctr" fontAlgn="ctr"/>
                      <a:r>
                        <a:rPr lang="en-US" sz="1900" b="1" i="0" u="none" strike="noStrike" dirty="0">
                          <a:solidFill>
                            <a:schemeClr val="bg1"/>
                          </a:solidFill>
                          <a:latin typeface="Arial"/>
                        </a:rPr>
                        <a:t>Region</a:t>
                      </a:r>
                    </a:p>
                  </a:txBody>
                  <a:tcPr marL="9525" marR="9525" marT="9525" marB="0" anchor="ctr"/>
                </a:tc>
                <a:tc>
                  <a:txBody>
                    <a:bodyPr/>
                    <a:lstStyle/>
                    <a:p>
                      <a:pPr algn="ctr" fontAlgn="ctr"/>
                      <a:r>
                        <a:rPr lang="en-US" sz="1900" b="1" i="0" u="none" strike="noStrike" dirty="0">
                          <a:solidFill>
                            <a:schemeClr val="bg1"/>
                          </a:solidFill>
                          <a:latin typeface="Arial"/>
                        </a:rPr>
                        <a:t>Sq. Miles</a:t>
                      </a:r>
                    </a:p>
                  </a:txBody>
                  <a:tcPr marL="9525" marR="9525" marT="9525" marB="0" anchor="ctr"/>
                </a:tc>
                <a:tc>
                  <a:txBody>
                    <a:bodyPr/>
                    <a:lstStyle/>
                    <a:p>
                      <a:pPr algn="ctr" fontAlgn="ctr"/>
                      <a:r>
                        <a:rPr lang="en-US" sz="1900" b="1" i="0" u="none" strike="noStrike" dirty="0" smtClean="0">
                          <a:solidFill>
                            <a:schemeClr val="bg1"/>
                          </a:solidFill>
                          <a:latin typeface="Arial"/>
                        </a:rPr>
                        <a:t>Under 500</a:t>
                      </a:r>
                      <a:endParaRPr lang="en-US" sz="1900" b="1" i="0" u="none" strike="noStrike" dirty="0">
                        <a:solidFill>
                          <a:schemeClr val="bg1"/>
                        </a:solidFill>
                        <a:latin typeface="Arial"/>
                      </a:endParaRPr>
                    </a:p>
                  </a:txBody>
                  <a:tcPr marL="9525" marR="9525" marT="9525" marB="0" anchor="ctr"/>
                </a:tc>
              </a:tr>
              <a:tr h="370840">
                <a:tc>
                  <a:txBody>
                    <a:bodyPr/>
                    <a:lstStyle/>
                    <a:p>
                      <a:pPr algn="l" fontAlgn="b"/>
                      <a:r>
                        <a:rPr lang="en-US" sz="1900" b="0" i="0" u="none" strike="noStrike" dirty="0">
                          <a:solidFill>
                            <a:srgbClr val="000000"/>
                          </a:solidFill>
                          <a:latin typeface="Arial"/>
                        </a:rPr>
                        <a:t>Capital</a:t>
                      </a:r>
                    </a:p>
                  </a:txBody>
                  <a:tcPr marL="9525" marR="9525" marT="9525" marB="0" anchor="b"/>
                </a:tc>
                <a:tc>
                  <a:txBody>
                    <a:bodyPr/>
                    <a:lstStyle/>
                    <a:p>
                      <a:pPr algn="r" fontAlgn="b"/>
                      <a:r>
                        <a:rPr lang="en-US" sz="1900" b="0" i="0" u="none" strike="noStrike" dirty="0" smtClean="0">
                          <a:solidFill>
                            <a:srgbClr val="000000"/>
                          </a:solidFill>
                          <a:latin typeface="Calibri"/>
                        </a:rPr>
                        <a:t>5,184</a:t>
                      </a:r>
                      <a:endParaRPr lang="en-US" sz="1900" b="0" i="0" u="none" strike="noStrike" dirty="0">
                        <a:solidFill>
                          <a:srgbClr val="000000"/>
                        </a:solidFill>
                        <a:latin typeface="Calibri"/>
                      </a:endParaRPr>
                    </a:p>
                  </a:txBody>
                  <a:tcPr marL="9525" marR="9525" marT="9525" marB="0" anchor="b"/>
                </a:tc>
                <a:tc>
                  <a:txBody>
                    <a:bodyPr/>
                    <a:lstStyle/>
                    <a:p>
                      <a:pPr algn="r" fontAlgn="b"/>
                      <a:r>
                        <a:rPr lang="en-US" sz="1900" b="0" i="0" u="none" strike="noStrike" dirty="0">
                          <a:solidFill>
                            <a:srgbClr val="000000"/>
                          </a:solidFill>
                          <a:latin typeface="Calibri"/>
                        </a:rPr>
                        <a:t>861</a:t>
                      </a:r>
                    </a:p>
                  </a:txBody>
                  <a:tcPr marL="9525" marR="9525" marT="9525" marB="0" anchor="b"/>
                </a:tc>
              </a:tr>
              <a:tr h="370840">
                <a:tc>
                  <a:txBody>
                    <a:bodyPr/>
                    <a:lstStyle/>
                    <a:p>
                      <a:pPr algn="l" fontAlgn="b"/>
                      <a:r>
                        <a:rPr lang="en-US" sz="1900" b="0" i="0" u="none" strike="noStrike" dirty="0">
                          <a:solidFill>
                            <a:srgbClr val="000000"/>
                          </a:solidFill>
                          <a:latin typeface="Arial"/>
                        </a:rPr>
                        <a:t>Central</a:t>
                      </a:r>
                    </a:p>
                  </a:txBody>
                  <a:tcPr marL="9525" marR="9525" marT="9525" marB="0" anchor="b"/>
                </a:tc>
                <a:tc>
                  <a:txBody>
                    <a:bodyPr/>
                    <a:lstStyle/>
                    <a:p>
                      <a:pPr algn="r" fontAlgn="b"/>
                      <a:r>
                        <a:rPr lang="en-US" sz="1900" b="0" i="0" u="none" strike="noStrike" dirty="0" smtClean="0">
                          <a:solidFill>
                            <a:srgbClr val="000000"/>
                          </a:solidFill>
                          <a:latin typeface="Calibri"/>
                        </a:rPr>
                        <a:t>3,582</a:t>
                      </a:r>
                      <a:endParaRPr lang="en-US" sz="1900" b="0" i="0" u="none" strike="noStrike" dirty="0">
                        <a:solidFill>
                          <a:srgbClr val="000000"/>
                        </a:solidFill>
                        <a:latin typeface="Calibri"/>
                      </a:endParaRPr>
                    </a:p>
                  </a:txBody>
                  <a:tcPr marL="9525" marR="9525" marT="9525" marB="0" anchor="b"/>
                </a:tc>
                <a:tc>
                  <a:txBody>
                    <a:bodyPr/>
                    <a:lstStyle/>
                    <a:p>
                      <a:pPr algn="r" fontAlgn="b"/>
                      <a:r>
                        <a:rPr lang="en-US" sz="1900" b="0" i="0" u="none" strike="noStrike" dirty="0">
                          <a:solidFill>
                            <a:srgbClr val="000000"/>
                          </a:solidFill>
                          <a:latin typeface="Calibri"/>
                        </a:rPr>
                        <a:t>                           741 </a:t>
                      </a:r>
                    </a:p>
                  </a:txBody>
                  <a:tcPr marL="9525" marR="9525" marT="9525" marB="0" anchor="b"/>
                </a:tc>
              </a:tr>
              <a:tr h="370840">
                <a:tc>
                  <a:txBody>
                    <a:bodyPr/>
                    <a:lstStyle/>
                    <a:p>
                      <a:pPr algn="l" fontAlgn="b"/>
                      <a:r>
                        <a:rPr lang="en-US" sz="1900" b="0" i="0" u="none" strike="noStrike" dirty="0">
                          <a:solidFill>
                            <a:srgbClr val="000000"/>
                          </a:solidFill>
                          <a:latin typeface="Arial"/>
                        </a:rPr>
                        <a:t>Finger Lakes</a:t>
                      </a:r>
                    </a:p>
                  </a:txBody>
                  <a:tcPr marL="9525" marR="9525" marT="9525" marB="0" anchor="b"/>
                </a:tc>
                <a:tc>
                  <a:txBody>
                    <a:bodyPr/>
                    <a:lstStyle/>
                    <a:p>
                      <a:pPr algn="r" fontAlgn="b"/>
                      <a:r>
                        <a:rPr lang="en-US" sz="1900" b="0" i="0" u="none" strike="noStrike" dirty="0" smtClean="0">
                          <a:solidFill>
                            <a:srgbClr val="000000"/>
                          </a:solidFill>
                          <a:latin typeface="Calibri"/>
                        </a:rPr>
                        <a:t>4,682</a:t>
                      </a:r>
                      <a:endParaRPr lang="en-US" sz="1900" b="0" i="0" u="none" strike="noStrike" dirty="0">
                        <a:solidFill>
                          <a:srgbClr val="000000"/>
                        </a:solidFill>
                        <a:latin typeface="Calibri"/>
                      </a:endParaRPr>
                    </a:p>
                  </a:txBody>
                  <a:tcPr marL="9525" marR="9525" marT="9525" marB="0" anchor="b"/>
                </a:tc>
                <a:tc>
                  <a:txBody>
                    <a:bodyPr/>
                    <a:lstStyle/>
                    <a:p>
                      <a:pPr algn="r" fontAlgn="b"/>
                      <a:r>
                        <a:rPr lang="en-US" sz="1900" b="0" i="0" u="none" strike="noStrike" dirty="0">
                          <a:solidFill>
                            <a:srgbClr val="000000"/>
                          </a:solidFill>
                          <a:latin typeface="Calibri"/>
                        </a:rPr>
                        <a:t>                        1,535 </a:t>
                      </a:r>
                    </a:p>
                  </a:txBody>
                  <a:tcPr marL="9525" marR="9525" marT="9525" marB="0" anchor="b"/>
                </a:tc>
              </a:tr>
              <a:tr h="370840">
                <a:tc>
                  <a:txBody>
                    <a:bodyPr/>
                    <a:lstStyle/>
                    <a:p>
                      <a:pPr algn="l" fontAlgn="b"/>
                      <a:r>
                        <a:rPr lang="en-US" sz="1900" b="0" i="0" u="none" strike="noStrike" dirty="0">
                          <a:solidFill>
                            <a:srgbClr val="000000"/>
                          </a:solidFill>
                          <a:latin typeface="Arial"/>
                        </a:rPr>
                        <a:t>Hudson Valley</a:t>
                      </a:r>
                    </a:p>
                  </a:txBody>
                  <a:tcPr marL="9525" marR="9525" marT="9525" marB="0" anchor="b"/>
                </a:tc>
                <a:tc>
                  <a:txBody>
                    <a:bodyPr/>
                    <a:lstStyle/>
                    <a:p>
                      <a:pPr algn="r" fontAlgn="b"/>
                      <a:r>
                        <a:rPr lang="en-US" sz="1900" b="0" i="0" u="none" strike="noStrike" dirty="0" smtClean="0">
                          <a:solidFill>
                            <a:srgbClr val="000000"/>
                          </a:solidFill>
                          <a:latin typeface="Calibri"/>
                        </a:rPr>
                        <a:t>4,552</a:t>
                      </a:r>
                      <a:endParaRPr lang="en-US" sz="1900" b="0" i="0" u="none" strike="noStrike" dirty="0">
                        <a:solidFill>
                          <a:srgbClr val="000000"/>
                        </a:solidFill>
                        <a:latin typeface="Calibri"/>
                      </a:endParaRPr>
                    </a:p>
                  </a:txBody>
                  <a:tcPr marL="9525" marR="9525" marT="9525" marB="0" anchor="b"/>
                </a:tc>
                <a:tc>
                  <a:txBody>
                    <a:bodyPr/>
                    <a:lstStyle/>
                    <a:p>
                      <a:pPr algn="r" fontAlgn="b"/>
                      <a:r>
                        <a:rPr lang="en-US" sz="1900" b="0" i="0" u="none" strike="noStrike" dirty="0">
                          <a:solidFill>
                            <a:srgbClr val="000000"/>
                          </a:solidFill>
                          <a:latin typeface="Calibri"/>
                        </a:rPr>
                        <a:t>                        1,731 </a:t>
                      </a:r>
                    </a:p>
                  </a:txBody>
                  <a:tcPr marL="9525" marR="9525" marT="9525" marB="0" anchor="b"/>
                </a:tc>
              </a:tr>
              <a:tr h="370840">
                <a:tc>
                  <a:txBody>
                    <a:bodyPr/>
                    <a:lstStyle/>
                    <a:p>
                      <a:pPr algn="l" fontAlgn="b"/>
                      <a:r>
                        <a:rPr lang="en-US" sz="1900" b="0" i="0" u="none" strike="noStrike" dirty="0">
                          <a:solidFill>
                            <a:srgbClr val="000000"/>
                          </a:solidFill>
                          <a:latin typeface="Arial"/>
                        </a:rPr>
                        <a:t>Mohawk Valley</a:t>
                      </a:r>
                    </a:p>
                  </a:txBody>
                  <a:tcPr marL="9525" marR="9525" marT="9525" marB="0" anchor="b"/>
                </a:tc>
                <a:tc>
                  <a:txBody>
                    <a:bodyPr/>
                    <a:lstStyle/>
                    <a:p>
                      <a:pPr algn="r" fontAlgn="b"/>
                      <a:r>
                        <a:rPr lang="en-US" sz="1900" b="0" i="0" u="none" strike="noStrike" dirty="0" smtClean="0">
                          <a:solidFill>
                            <a:srgbClr val="000000"/>
                          </a:solidFill>
                          <a:latin typeface="Calibri"/>
                        </a:rPr>
                        <a:t>5,150</a:t>
                      </a:r>
                      <a:endParaRPr lang="en-US" sz="1900" b="0" i="0" u="none" strike="noStrike" dirty="0">
                        <a:solidFill>
                          <a:srgbClr val="000000"/>
                        </a:solidFill>
                        <a:latin typeface="Calibri"/>
                      </a:endParaRPr>
                    </a:p>
                  </a:txBody>
                  <a:tcPr marL="9525" marR="9525" marT="9525" marB="0" anchor="b"/>
                </a:tc>
                <a:tc>
                  <a:txBody>
                    <a:bodyPr/>
                    <a:lstStyle/>
                    <a:p>
                      <a:pPr algn="r" fontAlgn="b"/>
                      <a:r>
                        <a:rPr lang="en-US" sz="1900" b="0" i="0" u="none" strike="noStrike" dirty="0">
                          <a:solidFill>
                            <a:srgbClr val="000000"/>
                          </a:solidFill>
                          <a:latin typeface="Calibri"/>
                        </a:rPr>
                        <a:t>                           518 </a:t>
                      </a:r>
                    </a:p>
                  </a:txBody>
                  <a:tcPr marL="9525" marR="9525" marT="9525" marB="0" anchor="b"/>
                </a:tc>
              </a:tr>
              <a:tr h="370840">
                <a:tc>
                  <a:txBody>
                    <a:bodyPr/>
                    <a:lstStyle/>
                    <a:p>
                      <a:pPr algn="l" fontAlgn="b"/>
                      <a:r>
                        <a:rPr lang="en-US" sz="1900" b="0" i="0" u="none" strike="noStrike" dirty="0">
                          <a:solidFill>
                            <a:srgbClr val="000000"/>
                          </a:solidFill>
                          <a:latin typeface="Arial"/>
                        </a:rPr>
                        <a:t>North Country</a:t>
                      </a:r>
                    </a:p>
                  </a:txBody>
                  <a:tcPr marL="9525" marR="9525" marT="9525" marB="0" anchor="b"/>
                </a:tc>
                <a:tc>
                  <a:txBody>
                    <a:bodyPr/>
                    <a:lstStyle/>
                    <a:p>
                      <a:pPr algn="r" fontAlgn="b"/>
                      <a:r>
                        <a:rPr lang="en-US" sz="1900" b="0" i="0" u="none" strike="noStrike" dirty="0" smtClean="0">
                          <a:solidFill>
                            <a:srgbClr val="000000"/>
                          </a:solidFill>
                          <a:latin typeface="Calibri"/>
                        </a:rPr>
                        <a:t>11,421</a:t>
                      </a:r>
                      <a:endParaRPr lang="en-US" sz="1900" b="0" i="0" u="none" strike="noStrike" dirty="0">
                        <a:solidFill>
                          <a:srgbClr val="000000"/>
                        </a:solidFill>
                        <a:latin typeface="Calibri"/>
                      </a:endParaRPr>
                    </a:p>
                  </a:txBody>
                  <a:tcPr marL="9525" marR="9525" marT="9525" marB="0" anchor="b"/>
                </a:tc>
                <a:tc>
                  <a:txBody>
                    <a:bodyPr/>
                    <a:lstStyle/>
                    <a:p>
                      <a:pPr algn="r" fontAlgn="b"/>
                      <a:r>
                        <a:rPr lang="en-US" sz="1900" b="0" i="0" u="none" strike="noStrike" dirty="0">
                          <a:solidFill>
                            <a:srgbClr val="000000"/>
                          </a:solidFill>
                          <a:latin typeface="Calibri"/>
                        </a:rPr>
                        <a:t>                           330 </a:t>
                      </a:r>
                    </a:p>
                  </a:txBody>
                  <a:tcPr marL="9525" marR="9525" marT="9525" marB="0" anchor="b"/>
                </a:tc>
              </a:tr>
              <a:tr h="370840">
                <a:tc>
                  <a:txBody>
                    <a:bodyPr/>
                    <a:lstStyle/>
                    <a:p>
                      <a:pPr algn="l" fontAlgn="b"/>
                      <a:r>
                        <a:rPr lang="en-US" sz="1900" b="0" i="0" u="none" strike="noStrike" dirty="0">
                          <a:solidFill>
                            <a:srgbClr val="000000"/>
                          </a:solidFill>
                          <a:latin typeface="Arial"/>
                        </a:rPr>
                        <a:t>Southern Tier</a:t>
                      </a:r>
                    </a:p>
                  </a:txBody>
                  <a:tcPr marL="9525" marR="9525" marT="9525" marB="0" anchor="b"/>
                </a:tc>
                <a:tc>
                  <a:txBody>
                    <a:bodyPr/>
                    <a:lstStyle/>
                    <a:p>
                      <a:pPr algn="r" fontAlgn="b"/>
                      <a:r>
                        <a:rPr lang="en-US" sz="1900" b="0" i="0" u="none" strike="noStrike" dirty="0" smtClean="0">
                          <a:solidFill>
                            <a:srgbClr val="000000"/>
                          </a:solidFill>
                          <a:latin typeface="Calibri"/>
                        </a:rPr>
                        <a:t>6,172</a:t>
                      </a:r>
                      <a:endParaRPr lang="en-US" sz="1900" b="0" i="0" u="none" strike="noStrike" dirty="0">
                        <a:solidFill>
                          <a:srgbClr val="000000"/>
                        </a:solidFill>
                        <a:latin typeface="Calibri"/>
                      </a:endParaRPr>
                    </a:p>
                  </a:txBody>
                  <a:tcPr marL="9525" marR="9525" marT="9525" marB="0" anchor="b"/>
                </a:tc>
                <a:tc>
                  <a:txBody>
                    <a:bodyPr/>
                    <a:lstStyle/>
                    <a:p>
                      <a:pPr algn="r" fontAlgn="b"/>
                      <a:r>
                        <a:rPr lang="en-US" sz="1900" b="0" i="0" u="none" strike="noStrike" dirty="0">
                          <a:solidFill>
                            <a:srgbClr val="000000"/>
                          </a:solidFill>
                          <a:latin typeface="Calibri"/>
                        </a:rPr>
                        <a:t>                           608 </a:t>
                      </a:r>
                    </a:p>
                  </a:txBody>
                  <a:tcPr marL="9525" marR="9525" marT="9525" marB="0" anchor="b"/>
                </a:tc>
              </a:tr>
              <a:tr h="370840">
                <a:tc>
                  <a:txBody>
                    <a:bodyPr/>
                    <a:lstStyle/>
                    <a:p>
                      <a:pPr algn="l" fontAlgn="b"/>
                      <a:r>
                        <a:rPr lang="en-US" sz="1900" b="0" i="0" u="none" strike="noStrike" dirty="0">
                          <a:solidFill>
                            <a:srgbClr val="000000"/>
                          </a:solidFill>
                          <a:latin typeface="Arial"/>
                        </a:rPr>
                        <a:t>Western </a:t>
                      </a:r>
                      <a:r>
                        <a:rPr lang="en-US" sz="1900" b="0" i="0" u="none" strike="noStrike" dirty="0" smtClean="0">
                          <a:solidFill>
                            <a:srgbClr val="000000"/>
                          </a:solidFill>
                          <a:latin typeface="Arial"/>
                        </a:rPr>
                        <a:t>NY</a:t>
                      </a:r>
                      <a:endParaRPr lang="en-US" sz="1900" b="0" i="0" u="none" strike="noStrike" dirty="0">
                        <a:solidFill>
                          <a:srgbClr val="000000"/>
                        </a:solidFill>
                        <a:latin typeface="Arial"/>
                      </a:endParaRPr>
                    </a:p>
                  </a:txBody>
                  <a:tcPr marL="9525" marR="9525" marT="9525" marB="0" anchor="b"/>
                </a:tc>
                <a:tc>
                  <a:txBody>
                    <a:bodyPr/>
                    <a:lstStyle/>
                    <a:p>
                      <a:pPr algn="r" fontAlgn="b"/>
                      <a:r>
                        <a:rPr lang="en-US" sz="1900" b="0" i="0" u="none" strike="noStrike" dirty="0" smtClean="0">
                          <a:solidFill>
                            <a:srgbClr val="000000"/>
                          </a:solidFill>
                          <a:latin typeface="Calibri"/>
                        </a:rPr>
                        <a:t>4,969</a:t>
                      </a:r>
                      <a:endParaRPr lang="en-US" sz="1900" b="0" i="0" u="none" strike="noStrike" dirty="0">
                        <a:solidFill>
                          <a:srgbClr val="000000"/>
                        </a:solidFill>
                        <a:latin typeface="Calibri"/>
                      </a:endParaRPr>
                    </a:p>
                  </a:txBody>
                  <a:tcPr marL="9525" marR="9525" marT="9525" marB="0" anchor="b"/>
                </a:tc>
                <a:tc>
                  <a:txBody>
                    <a:bodyPr/>
                    <a:lstStyle/>
                    <a:p>
                      <a:pPr algn="r" fontAlgn="b"/>
                      <a:r>
                        <a:rPr lang="en-US" sz="1900" b="0" i="0" u="none" strike="noStrike" dirty="0">
                          <a:solidFill>
                            <a:srgbClr val="000000"/>
                          </a:solidFill>
                          <a:latin typeface="Calibri"/>
                        </a:rPr>
                        <a:t>                        1,658 </a:t>
                      </a:r>
                    </a:p>
                  </a:txBody>
                  <a:tcPr marL="9525" marR="9525" marT="9525" marB="0" anchor="b"/>
                </a:tc>
              </a:tr>
              <a:tr h="370840">
                <a:tc>
                  <a:txBody>
                    <a:bodyPr/>
                    <a:lstStyle/>
                    <a:p>
                      <a:pPr algn="l" fontAlgn="b"/>
                      <a:r>
                        <a:rPr lang="en-US" sz="1900" b="0" i="0" u="none" strike="noStrike" dirty="0">
                          <a:solidFill>
                            <a:srgbClr val="000000"/>
                          </a:solidFill>
                          <a:latin typeface="Arial"/>
                        </a:rPr>
                        <a:t>Long Island</a:t>
                      </a:r>
                    </a:p>
                  </a:txBody>
                  <a:tcPr marL="9525" marR="9525" marT="9525" marB="0" anchor="b"/>
                </a:tc>
                <a:tc>
                  <a:txBody>
                    <a:bodyPr/>
                    <a:lstStyle/>
                    <a:p>
                      <a:pPr algn="r" fontAlgn="b"/>
                      <a:r>
                        <a:rPr lang="en-US" sz="1900" b="0" i="0" u="none" strike="noStrike" dirty="0" smtClean="0">
                          <a:solidFill>
                            <a:srgbClr val="000000"/>
                          </a:solidFill>
                          <a:latin typeface="Calibri"/>
                        </a:rPr>
                        <a:t>1199</a:t>
                      </a:r>
                      <a:endParaRPr lang="en-US" sz="1900" b="0" i="0" u="none" strike="noStrike" dirty="0">
                        <a:solidFill>
                          <a:srgbClr val="000000"/>
                        </a:solidFill>
                        <a:latin typeface="Calibri"/>
                      </a:endParaRPr>
                    </a:p>
                  </a:txBody>
                  <a:tcPr marL="9525" marR="9525" marT="9525" marB="0" anchor="b"/>
                </a:tc>
                <a:tc>
                  <a:txBody>
                    <a:bodyPr/>
                    <a:lstStyle/>
                    <a:p>
                      <a:pPr algn="r" fontAlgn="b"/>
                      <a:r>
                        <a:rPr lang="en-US" sz="1900" b="0" i="0" u="none" strike="noStrike" dirty="0">
                          <a:solidFill>
                            <a:srgbClr val="000000"/>
                          </a:solidFill>
                          <a:latin typeface="Calibri"/>
                        </a:rPr>
                        <a:t>                        3,214 </a:t>
                      </a:r>
                    </a:p>
                  </a:txBody>
                  <a:tcPr marL="9525" marR="9525" marT="9525" marB="0" anchor="b"/>
                </a:tc>
              </a:tr>
              <a:tr h="370840">
                <a:tc>
                  <a:txBody>
                    <a:bodyPr/>
                    <a:lstStyle/>
                    <a:p>
                      <a:pPr algn="l" fontAlgn="b"/>
                      <a:r>
                        <a:rPr lang="en-US" sz="1900" b="0" i="0" u="none" strike="noStrike" dirty="0">
                          <a:solidFill>
                            <a:srgbClr val="000000"/>
                          </a:solidFill>
                          <a:latin typeface="Arial"/>
                        </a:rPr>
                        <a:t>New York City</a:t>
                      </a:r>
                    </a:p>
                  </a:txBody>
                  <a:tcPr marL="9525" marR="9525" marT="9525" marB="0" anchor="b"/>
                </a:tc>
                <a:tc>
                  <a:txBody>
                    <a:bodyPr/>
                    <a:lstStyle/>
                    <a:p>
                      <a:pPr algn="r" fontAlgn="b"/>
                      <a:r>
                        <a:rPr lang="en-US" sz="1900" b="0" i="0" u="none" strike="noStrike" dirty="0" smtClean="0">
                          <a:solidFill>
                            <a:srgbClr val="000000"/>
                          </a:solidFill>
                          <a:latin typeface="Calibri"/>
                        </a:rPr>
                        <a:t>303</a:t>
                      </a:r>
                      <a:endParaRPr lang="en-US" sz="1900" b="0" i="0" u="none" strike="noStrike" dirty="0">
                        <a:solidFill>
                          <a:srgbClr val="000000"/>
                        </a:solidFill>
                        <a:latin typeface="Calibri"/>
                      </a:endParaRPr>
                    </a:p>
                  </a:txBody>
                  <a:tcPr marL="9525" marR="9525" marT="9525" marB="0" anchor="b"/>
                </a:tc>
                <a:tc>
                  <a:txBody>
                    <a:bodyPr/>
                    <a:lstStyle/>
                    <a:p>
                      <a:pPr algn="r" fontAlgn="b"/>
                      <a:r>
                        <a:rPr lang="en-US" sz="1900" b="0" i="0" u="none" strike="noStrike" dirty="0">
                          <a:solidFill>
                            <a:srgbClr val="000000"/>
                          </a:solidFill>
                          <a:latin typeface="Calibri"/>
                        </a:rPr>
                        <a:t>                        5,952 </a:t>
                      </a:r>
                    </a:p>
                  </a:txBody>
                  <a:tcPr marL="9525" marR="9525" marT="9525" marB="0" anchor="b"/>
                </a:tc>
              </a:tr>
              <a:tr h="370840">
                <a:tc>
                  <a:txBody>
                    <a:bodyPr/>
                    <a:lstStyle/>
                    <a:p>
                      <a:pPr algn="l" fontAlgn="b"/>
                      <a:r>
                        <a:rPr lang="en-US" sz="1900" b="1" i="0" u="none" strike="noStrike" dirty="0" smtClean="0">
                          <a:solidFill>
                            <a:srgbClr val="000000"/>
                          </a:solidFill>
                          <a:latin typeface="Arial"/>
                        </a:rPr>
                        <a:t>Statewide</a:t>
                      </a:r>
                      <a:endParaRPr lang="en-US" sz="1900" b="1" i="0" u="none" strike="noStrike" dirty="0">
                        <a:solidFill>
                          <a:srgbClr val="000000"/>
                        </a:solidFill>
                        <a:latin typeface="Arial"/>
                      </a:endParaRPr>
                    </a:p>
                  </a:txBody>
                  <a:tcPr marL="9525" marR="9525" marT="9525" marB="0" anchor="b"/>
                </a:tc>
                <a:tc>
                  <a:txBody>
                    <a:bodyPr/>
                    <a:lstStyle/>
                    <a:p>
                      <a:pPr algn="r" fontAlgn="b"/>
                      <a:r>
                        <a:rPr lang="en-US" sz="1900" b="1" i="0" u="none" strike="noStrike" dirty="0" smtClean="0">
                          <a:solidFill>
                            <a:srgbClr val="000000"/>
                          </a:solidFill>
                          <a:latin typeface="Calibri"/>
                        </a:rPr>
                        <a:t>47,214</a:t>
                      </a:r>
                      <a:endParaRPr lang="en-US" sz="1900" b="1" i="0" u="none" strike="noStrike" dirty="0">
                        <a:solidFill>
                          <a:srgbClr val="000000"/>
                        </a:solidFill>
                        <a:latin typeface="Calibri"/>
                      </a:endParaRPr>
                    </a:p>
                  </a:txBody>
                  <a:tcPr marL="9525" marR="9525" marT="9525" marB="0" anchor="b"/>
                </a:tc>
                <a:tc>
                  <a:txBody>
                    <a:bodyPr/>
                    <a:lstStyle/>
                    <a:p>
                      <a:pPr algn="r" fontAlgn="b"/>
                      <a:r>
                        <a:rPr lang="en-US" sz="1900" b="1" i="0" u="none" strike="noStrike" dirty="0">
                          <a:solidFill>
                            <a:srgbClr val="000000"/>
                          </a:solidFill>
                          <a:latin typeface="Arial"/>
                        </a:rPr>
                        <a:t>                17,148 </a:t>
                      </a:r>
                    </a:p>
                  </a:txBody>
                  <a:tcPr marL="9525" marR="9525" marT="9525" marB="0" anchor="b"/>
                </a:tc>
              </a:tr>
            </a:tbl>
          </a:graphicData>
        </a:graphic>
      </p:graphicFrame>
    </p:spTree>
    <p:extLst>
      <p:ext uri="{BB962C8B-B14F-4D97-AF65-F5344CB8AC3E}">
        <p14:creationId xmlns:p14="http://schemas.microsoft.com/office/powerpoint/2010/main" val="288664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9144000" cy="990600"/>
          </a:xfrm>
        </p:spPr>
        <p:txBody>
          <a:bodyPr>
            <a:normAutofit fontScale="90000"/>
          </a:bodyPr>
          <a:lstStyle/>
          <a:p>
            <a:pPr algn="ctr"/>
            <a:r>
              <a:rPr lang="en-US" sz="3600" dirty="0" smtClean="0"/>
              <a:t/>
            </a:r>
            <a:br>
              <a:rPr lang="en-US" sz="3600" dirty="0" smtClean="0"/>
            </a:br>
            <a:r>
              <a:rPr lang="en-US" sz="3600" b="1" dirty="0" smtClean="0"/>
              <a:t>NYMEP – Finances &amp; Staffing</a:t>
            </a:r>
            <a:r>
              <a:rPr lang="en-US" dirty="0"/>
              <a:t/>
            </a:r>
            <a:br>
              <a:rPr lang="en-US" dirty="0"/>
            </a:br>
            <a:endParaRPr lang="en-US" dirty="0"/>
          </a:p>
        </p:txBody>
      </p:sp>
      <p:pic>
        <p:nvPicPr>
          <p:cNvPr id="4" name="Picture 6" descr="NYSTAR2C300.eps"/>
          <p:cNvPicPr>
            <a:picLocks noChangeAspect="1"/>
          </p:cNvPicPr>
          <p:nvPr/>
        </p:nvPicPr>
        <p:blipFill>
          <a:blip r:embed="rId3" cstate="print"/>
          <a:srcRect b="32342"/>
          <a:stretch>
            <a:fillRect/>
          </a:stretch>
        </p:blipFill>
        <p:spPr bwMode="auto">
          <a:xfrm>
            <a:off x="6110984" y="5536297"/>
            <a:ext cx="2777143" cy="1163563"/>
          </a:xfrm>
          <a:prstGeom prst="rect">
            <a:avLst/>
          </a:prstGeom>
          <a:noFill/>
          <a:ln w="9525">
            <a:noFill/>
            <a:miter lim="800000"/>
            <a:headEnd/>
            <a:tailEnd/>
          </a:ln>
        </p:spPr>
      </p:pic>
      <p:pic>
        <p:nvPicPr>
          <p:cNvPr id="5" name="Picture 4" descr="ESD.JPG"/>
          <p:cNvPicPr>
            <a:picLocks noChangeAspect="1"/>
          </p:cNvPicPr>
          <p:nvPr/>
        </p:nvPicPr>
        <p:blipFill>
          <a:blip r:embed="rId4" cstate="print"/>
          <a:stretch>
            <a:fillRect/>
          </a:stretch>
        </p:blipFill>
        <p:spPr>
          <a:xfrm>
            <a:off x="284399" y="5858798"/>
            <a:ext cx="2751590" cy="655141"/>
          </a:xfrm>
          <a:prstGeom prst="rect">
            <a:avLst/>
          </a:prstGeom>
        </p:spPr>
      </p:pic>
      <p:sp>
        <p:nvSpPr>
          <p:cNvPr id="9" name="Content Placeholder 8"/>
          <p:cNvSpPr>
            <a:spLocks noGrp="1"/>
          </p:cNvSpPr>
          <p:nvPr>
            <p:ph idx="1"/>
          </p:nvPr>
        </p:nvSpPr>
        <p:spPr>
          <a:xfrm>
            <a:off x="5517932" y="3704902"/>
            <a:ext cx="3626068" cy="1749970"/>
          </a:xfrm>
        </p:spPr>
        <p:txBody>
          <a:bodyPr/>
          <a:lstStyle/>
          <a:p>
            <a:pPr>
              <a:spcBef>
                <a:spcPts val="0"/>
              </a:spcBef>
            </a:pPr>
            <a:r>
              <a:rPr lang="en-US" sz="1800" dirty="0" smtClean="0"/>
              <a:t>Pros- </a:t>
            </a:r>
          </a:p>
          <a:p>
            <a:pPr>
              <a:spcBef>
                <a:spcPts val="0"/>
              </a:spcBef>
            </a:pPr>
            <a:r>
              <a:rPr lang="en-US" sz="1800" dirty="0" smtClean="0"/>
              <a:t>Great local knowledge</a:t>
            </a:r>
          </a:p>
          <a:p>
            <a:pPr>
              <a:spcBef>
                <a:spcPts val="0"/>
              </a:spcBef>
            </a:pPr>
            <a:endParaRPr lang="en-US" sz="1800" dirty="0" smtClean="0"/>
          </a:p>
          <a:p>
            <a:pPr>
              <a:spcBef>
                <a:spcPts val="0"/>
              </a:spcBef>
            </a:pPr>
            <a:r>
              <a:rPr lang="en-US" sz="1800" dirty="0" smtClean="0"/>
              <a:t>Cons</a:t>
            </a:r>
          </a:p>
          <a:p>
            <a:pPr>
              <a:spcBef>
                <a:spcPts val="0"/>
              </a:spcBef>
            </a:pPr>
            <a:r>
              <a:rPr lang="en-US" sz="1800" dirty="0" smtClean="0"/>
              <a:t>High Management &amp; support</a:t>
            </a:r>
            <a:endParaRPr lang="en-US" sz="1800" dirty="0"/>
          </a:p>
        </p:txBody>
      </p:sp>
      <p:graphicFrame>
        <p:nvGraphicFramePr>
          <p:cNvPr id="10" name="Content Placeholder 5"/>
          <p:cNvGraphicFramePr>
            <a:graphicFrameLocks/>
          </p:cNvGraphicFramePr>
          <p:nvPr/>
        </p:nvGraphicFramePr>
        <p:xfrm>
          <a:off x="2585609" y="922096"/>
          <a:ext cx="6053959" cy="2303145"/>
        </p:xfrm>
        <a:graphic>
          <a:graphicData uri="http://schemas.openxmlformats.org/drawingml/2006/table">
            <a:tbl>
              <a:tblPr firstRow="1" bandRow="1">
                <a:tableStyleId>{5C22544A-7EE6-4342-B048-85BDC9FD1C3A}</a:tableStyleId>
              </a:tblPr>
              <a:tblGrid>
                <a:gridCol w="2774732"/>
                <a:gridCol w="1939159"/>
                <a:gridCol w="1340068"/>
              </a:tblGrid>
              <a:tr h="0">
                <a:tc>
                  <a:txBody>
                    <a:bodyPr/>
                    <a:lstStyle/>
                    <a:p>
                      <a:r>
                        <a:rPr lang="en-US" dirty="0" smtClean="0"/>
                        <a:t>Funding</a:t>
                      </a:r>
                      <a:r>
                        <a:rPr lang="en-US" baseline="0" dirty="0" smtClean="0"/>
                        <a:t> Sources</a:t>
                      </a:r>
                      <a:endParaRPr lang="en-US" dirty="0"/>
                    </a:p>
                  </a:txBody>
                  <a:tcPr/>
                </a:tc>
                <a:tc>
                  <a:txBody>
                    <a:bodyPr/>
                    <a:lstStyle/>
                    <a:p>
                      <a:r>
                        <a:rPr lang="en-US" dirty="0" smtClean="0"/>
                        <a:t>Amount</a:t>
                      </a:r>
                      <a:endParaRPr lang="en-US" dirty="0"/>
                    </a:p>
                  </a:txBody>
                  <a:tcPr/>
                </a:tc>
                <a:tc>
                  <a:txBody>
                    <a:bodyPr/>
                    <a:lstStyle/>
                    <a:p>
                      <a:r>
                        <a:rPr lang="en-US" dirty="0" smtClean="0"/>
                        <a:t>%</a:t>
                      </a:r>
                      <a:endParaRPr lang="en-US" dirty="0"/>
                    </a:p>
                  </a:txBody>
                  <a:tcPr/>
                </a:tc>
              </a:tr>
              <a:tr h="370840">
                <a:tc>
                  <a:txBody>
                    <a:bodyPr/>
                    <a:lstStyle/>
                    <a:p>
                      <a:pPr algn="l" fontAlgn="b"/>
                      <a:r>
                        <a:rPr lang="en-US" sz="2400" b="0" i="0" u="none" strike="noStrike" dirty="0" smtClean="0">
                          <a:solidFill>
                            <a:srgbClr val="000000"/>
                          </a:solidFill>
                          <a:latin typeface="Calibri"/>
                        </a:rPr>
                        <a:t>NIST</a:t>
                      </a:r>
                      <a:r>
                        <a:rPr lang="en-US" sz="2400" b="0" i="0" u="none" strike="noStrike" baseline="0" dirty="0" smtClean="0">
                          <a:solidFill>
                            <a:srgbClr val="000000"/>
                          </a:solidFill>
                          <a:latin typeface="Calibri"/>
                        </a:rPr>
                        <a:t> </a:t>
                      </a:r>
                      <a:r>
                        <a:rPr lang="en-US" sz="2400" b="0" i="0" u="none" strike="noStrike" dirty="0" smtClean="0">
                          <a:solidFill>
                            <a:srgbClr val="000000"/>
                          </a:solidFill>
                          <a:latin typeface="Calibri"/>
                        </a:rPr>
                        <a:t> </a:t>
                      </a:r>
                      <a:r>
                        <a:rPr lang="en-US" sz="2400" b="0" i="0" u="none" strike="noStrike" dirty="0">
                          <a:solidFill>
                            <a:srgbClr val="000000"/>
                          </a:solidFill>
                          <a:latin typeface="Calibri"/>
                        </a:rPr>
                        <a:t>MEP</a:t>
                      </a:r>
                    </a:p>
                  </a:txBody>
                  <a:tcPr marL="9525" marR="9525" marT="9525" marB="0" anchor="b"/>
                </a:tc>
                <a:tc>
                  <a:txBody>
                    <a:bodyPr/>
                    <a:lstStyle/>
                    <a:p>
                      <a:pPr algn="l" fontAlgn="b"/>
                      <a:r>
                        <a:rPr lang="en-US" sz="2400" b="0" i="0" u="none" strike="noStrike" dirty="0">
                          <a:solidFill>
                            <a:srgbClr val="000000"/>
                          </a:solidFill>
                          <a:latin typeface="Calibri"/>
                        </a:rPr>
                        <a:t> $    5,468,093 </a:t>
                      </a:r>
                    </a:p>
                  </a:txBody>
                  <a:tcPr marL="9525" marR="9525" marT="9525" marB="0" anchor="b"/>
                </a:tc>
                <a:tc>
                  <a:txBody>
                    <a:bodyPr/>
                    <a:lstStyle/>
                    <a:p>
                      <a:pPr algn="r" fontAlgn="b"/>
                      <a:r>
                        <a:rPr lang="en-US" sz="2400" b="0" i="0" u="none" strike="noStrike" dirty="0">
                          <a:solidFill>
                            <a:srgbClr val="000000"/>
                          </a:solidFill>
                          <a:latin typeface="Calibri"/>
                        </a:rPr>
                        <a:t>31%</a:t>
                      </a:r>
                    </a:p>
                  </a:txBody>
                  <a:tcPr marL="9525" marR="9525" marT="9525" marB="0" anchor="b"/>
                </a:tc>
              </a:tr>
              <a:tr h="370840">
                <a:tc>
                  <a:txBody>
                    <a:bodyPr/>
                    <a:lstStyle/>
                    <a:p>
                      <a:pPr algn="l" fontAlgn="b"/>
                      <a:r>
                        <a:rPr lang="en-US" sz="2400" b="0" i="0" u="none" strike="noStrike" dirty="0" smtClean="0">
                          <a:solidFill>
                            <a:srgbClr val="000000"/>
                          </a:solidFill>
                          <a:latin typeface="Calibri"/>
                        </a:rPr>
                        <a:t>NYS</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b="0" i="0" u="none" strike="noStrike" dirty="0">
                          <a:solidFill>
                            <a:srgbClr val="000000"/>
                          </a:solidFill>
                          <a:latin typeface="Calibri"/>
                        </a:rPr>
                        <a:t> $    3,773,000 </a:t>
                      </a:r>
                    </a:p>
                  </a:txBody>
                  <a:tcPr marL="9525" marR="9525" marT="9525" marB="0" anchor="b"/>
                </a:tc>
                <a:tc>
                  <a:txBody>
                    <a:bodyPr/>
                    <a:lstStyle/>
                    <a:p>
                      <a:pPr algn="r" fontAlgn="b"/>
                      <a:r>
                        <a:rPr lang="en-US" sz="2400" b="0" i="0" u="none" strike="noStrike" dirty="0">
                          <a:solidFill>
                            <a:srgbClr val="000000"/>
                          </a:solidFill>
                          <a:latin typeface="Calibri"/>
                        </a:rPr>
                        <a:t>21%</a:t>
                      </a:r>
                    </a:p>
                  </a:txBody>
                  <a:tcPr marL="9525" marR="9525" marT="9525" marB="0" anchor="b"/>
                </a:tc>
              </a:tr>
              <a:tr h="370840">
                <a:tc>
                  <a:txBody>
                    <a:bodyPr/>
                    <a:lstStyle/>
                    <a:p>
                      <a:pPr algn="l" fontAlgn="b"/>
                      <a:r>
                        <a:rPr lang="en-US" sz="2400" b="0" i="0" u="none" strike="noStrike" dirty="0" err="1" smtClean="0">
                          <a:solidFill>
                            <a:srgbClr val="000000"/>
                          </a:solidFill>
                          <a:latin typeface="Calibri"/>
                        </a:rPr>
                        <a:t>Prog</a:t>
                      </a:r>
                      <a:r>
                        <a:rPr lang="en-US" sz="2400" b="0" i="0" u="none" strike="noStrike" dirty="0" smtClean="0">
                          <a:solidFill>
                            <a:srgbClr val="000000"/>
                          </a:solidFill>
                          <a:latin typeface="Calibri"/>
                        </a:rPr>
                        <a:t> Income (last</a:t>
                      </a:r>
                      <a:r>
                        <a:rPr lang="en-US" sz="2400" b="0" i="0" u="none" strike="noStrike" baseline="0" dirty="0" smtClean="0">
                          <a:solidFill>
                            <a:srgbClr val="000000"/>
                          </a:solidFill>
                          <a:latin typeface="Calibri"/>
                        </a:rPr>
                        <a:t> yr)</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b="0" i="0" u="none" strike="noStrike" dirty="0">
                          <a:solidFill>
                            <a:srgbClr val="000000"/>
                          </a:solidFill>
                          <a:latin typeface="Calibri"/>
                        </a:rPr>
                        <a:t> $    7,929,536 </a:t>
                      </a:r>
                    </a:p>
                  </a:txBody>
                  <a:tcPr marL="9525" marR="9525" marT="9525" marB="0" anchor="b"/>
                </a:tc>
                <a:tc>
                  <a:txBody>
                    <a:bodyPr/>
                    <a:lstStyle/>
                    <a:p>
                      <a:pPr algn="r" fontAlgn="b"/>
                      <a:r>
                        <a:rPr lang="en-US" sz="2400" b="0" i="0" u="none" strike="noStrike" dirty="0">
                          <a:solidFill>
                            <a:srgbClr val="000000"/>
                          </a:solidFill>
                          <a:latin typeface="Calibri"/>
                        </a:rPr>
                        <a:t>45%</a:t>
                      </a:r>
                    </a:p>
                  </a:txBody>
                  <a:tcPr marL="9525" marR="9525" marT="9525" marB="0" anchor="b"/>
                </a:tc>
              </a:tr>
              <a:tr h="370840">
                <a:tc>
                  <a:txBody>
                    <a:bodyPr/>
                    <a:lstStyle/>
                    <a:p>
                      <a:pPr algn="l" fontAlgn="b"/>
                      <a:r>
                        <a:rPr lang="en-US" sz="2400" b="0" i="0" u="none" strike="noStrike" dirty="0" smtClean="0">
                          <a:solidFill>
                            <a:srgbClr val="000000"/>
                          </a:solidFill>
                          <a:latin typeface="Calibri"/>
                        </a:rPr>
                        <a:t>In-kind  (last</a:t>
                      </a:r>
                      <a:r>
                        <a:rPr lang="en-US" sz="2400" b="0" i="0" u="none" strike="noStrike" baseline="0" dirty="0" smtClean="0">
                          <a:solidFill>
                            <a:srgbClr val="000000"/>
                          </a:solidFill>
                          <a:latin typeface="Calibri"/>
                        </a:rPr>
                        <a:t> yr)</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b="0" i="0" u="none" strike="noStrike" dirty="0">
                          <a:solidFill>
                            <a:srgbClr val="000000"/>
                          </a:solidFill>
                          <a:latin typeface="Calibri"/>
                        </a:rPr>
                        <a:t> $        519,849 </a:t>
                      </a:r>
                    </a:p>
                  </a:txBody>
                  <a:tcPr marL="9525" marR="9525" marT="9525" marB="0" anchor="b"/>
                </a:tc>
                <a:tc>
                  <a:txBody>
                    <a:bodyPr/>
                    <a:lstStyle/>
                    <a:p>
                      <a:pPr algn="r" fontAlgn="b"/>
                      <a:r>
                        <a:rPr lang="en-US" sz="2400" b="0" i="0" u="none" strike="noStrike" dirty="0">
                          <a:solidFill>
                            <a:srgbClr val="000000"/>
                          </a:solidFill>
                          <a:latin typeface="Calibri"/>
                        </a:rPr>
                        <a:t>3%</a:t>
                      </a:r>
                    </a:p>
                  </a:txBody>
                  <a:tcPr marL="9525" marR="9525" marT="9525" marB="0" anchor="b"/>
                </a:tc>
              </a:tr>
              <a:tr h="370840">
                <a:tc>
                  <a:txBody>
                    <a:bodyPr/>
                    <a:lstStyle/>
                    <a:p>
                      <a:pPr algn="l" fontAlgn="b"/>
                      <a:r>
                        <a:rPr lang="en-US" sz="2400" b="1" i="0" u="none" strike="noStrike" dirty="0" smtClean="0">
                          <a:solidFill>
                            <a:srgbClr val="000000"/>
                          </a:solidFill>
                          <a:latin typeface="Arial"/>
                        </a:rPr>
                        <a:t>Total</a:t>
                      </a:r>
                      <a:endParaRPr lang="en-US" sz="2400" b="1" i="0" u="none" strike="noStrike" dirty="0">
                        <a:solidFill>
                          <a:srgbClr val="000000"/>
                        </a:solidFill>
                        <a:latin typeface="Arial"/>
                      </a:endParaRPr>
                    </a:p>
                  </a:txBody>
                  <a:tcPr marL="9525" marR="9525" marT="9525" marB="0" anchor="b"/>
                </a:tc>
                <a:tc>
                  <a:txBody>
                    <a:bodyPr/>
                    <a:lstStyle/>
                    <a:p>
                      <a:pPr algn="l" fontAlgn="b"/>
                      <a:r>
                        <a:rPr lang="en-US" sz="2400" b="1" i="0" u="none" strike="noStrike" dirty="0">
                          <a:solidFill>
                            <a:srgbClr val="000000"/>
                          </a:solidFill>
                          <a:latin typeface="Arial"/>
                        </a:rPr>
                        <a:t> $ 17,690,478 </a:t>
                      </a:r>
                    </a:p>
                  </a:txBody>
                  <a:tcPr marL="9525" marR="9525" marT="9525" marB="0" anchor="b"/>
                </a:tc>
                <a:tc>
                  <a:txBody>
                    <a:bodyPr/>
                    <a:lstStyle/>
                    <a:p>
                      <a:pPr algn="l" fontAlgn="b"/>
                      <a:endParaRPr lang="en-US" sz="2400" b="0" i="0" u="none" strike="noStrike" dirty="0">
                        <a:solidFill>
                          <a:srgbClr val="000000"/>
                        </a:solidFill>
                        <a:latin typeface="Calibri"/>
                      </a:endParaRPr>
                    </a:p>
                  </a:txBody>
                  <a:tcPr marL="9525" marR="9525" marT="9525" marB="0" anchor="b"/>
                </a:tc>
              </a:tr>
            </a:tbl>
          </a:graphicData>
        </a:graphic>
      </p:graphicFrame>
      <p:graphicFrame>
        <p:nvGraphicFramePr>
          <p:cNvPr id="11" name="Content Placeholder 5"/>
          <p:cNvGraphicFramePr>
            <a:graphicFrameLocks/>
          </p:cNvGraphicFramePr>
          <p:nvPr/>
        </p:nvGraphicFramePr>
        <p:xfrm>
          <a:off x="331119" y="3469913"/>
          <a:ext cx="4981864" cy="2150745"/>
        </p:xfrm>
        <a:graphic>
          <a:graphicData uri="http://schemas.openxmlformats.org/drawingml/2006/table">
            <a:tbl>
              <a:tblPr firstRow="1" bandRow="1">
                <a:tableStyleId>{5C22544A-7EE6-4342-B048-85BDC9FD1C3A}</a:tableStyleId>
              </a:tblPr>
              <a:tblGrid>
                <a:gridCol w="3026717"/>
                <a:gridCol w="1955147"/>
              </a:tblGrid>
              <a:tr h="393799">
                <a:tc>
                  <a:txBody>
                    <a:bodyPr/>
                    <a:lstStyle/>
                    <a:p>
                      <a:r>
                        <a:rPr lang="en-US" dirty="0" smtClean="0"/>
                        <a:t>Staffing Across NYS</a:t>
                      </a:r>
                      <a:endParaRPr lang="en-US" dirty="0"/>
                    </a:p>
                  </a:txBody>
                  <a:tcPr/>
                </a:tc>
                <a:tc>
                  <a:txBody>
                    <a:bodyPr/>
                    <a:lstStyle/>
                    <a:p>
                      <a:r>
                        <a:rPr lang="en-US" dirty="0" smtClean="0"/>
                        <a:t>FTEs</a:t>
                      </a:r>
                      <a:endParaRPr lang="en-US" dirty="0"/>
                    </a:p>
                  </a:txBody>
                  <a:tcPr/>
                </a:tc>
              </a:tr>
              <a:tr h="342230">
                <a:tc>
                  <a:txBody>
                    <a:bodyPr/>
                    <a:lstStyle/>
                    <a:p>
                      <a:pPr marL="0" algn="l" defTabSz="1139423" rtl="0" eaLnBrk="1" fontAlgn="b" latinLnBrk="0" hangingPunct="1"/>
                      <a:r>
                        <a:rPr lang="en-US" sz="2200" b="0" i="0" u="none" strike="noStrike" kern="1200" dirty="0">
                          <a:solidFill>
                            <a:schemeClr val="dk1"/>
                          </a:solidFill>
                          <a:latin typeface="Arial"/>
                          <a:ea typeface="+mn-ea"/>
                          <a:cs typeface="+mn-cs"/>
                        </a:rPr>
                        <a:t>Management Staff</a:t>
                      </a:r>
                    </a:p>
                  </a:txBody>
                  <a:tcPr marL="9525" marR="9525" marT="9525" marB="0" anchor="b"/>
                </a:tc>
                <a:tc>
                  <a:txBody>
                    <a:bodyPr/>
                    <a:lstStyle/>
                    <a:p>
                      <a:pPr algn="r" fontAlgn="b"/>
                      <a:r>
                        <a:rPr lang="en-US" sz="2200" b="0" i="0" u="none" strike="noStrike" dirty="0">
                          <a:latin typeface="Arial"/>
                        </a:rPr>
                        <a:t>12.00</a:t>
                      </a:r>
                    </a:p>
                  </a:txBody>
                  <a:tcPr marL="9525" marR="9525" marT="9525" marB="0" anchor="b"/>
                </a:tc>
              </a:tr>
              <a:tr h="342230">
                <a:tc>
                  <a:txBody>
                    <a:bodyPr/>
                    <a:lstStyle/>
                    <a:p>
                      <a:pPr marL="0" algn="l" defTabSz="1139423" rtl="0" eaLnBrk="1" fontAlgn="b" latinLnBrk="0" hangingPunct="1"/>
                      <a:r>
                        <a:rPr lang="en-US" sz="2200" b="0" i="0" u="none" strike="noStrike" kern="1200" dirty="0">
                          <a:solidFill>
                            <a:schemeClr val="dk1"/>
                          </a:solidFill>
                          <a:latin typeface="Arial"/>
                          <a:ea typeface="+mn-ea"/>
                          <a:cs typeface="+mn-cs"/>
                        </a:rPr>
                        <a:t>Technical Specialists</a:t>
                      </a:r>
                    </a:p>
                  </a:txBody>
                  <a:tcPr marL="9525" marR="9525" marT="9525" marB="0" anchor="b"/>
                </a:tc>
                <a:tc>
                  <a:txBody>
                    <a:bodyPr/>
                    <a:lstStyle/>
                    <a:p>
                      <a:pPr algn="r" fontAlgn="b"/>
                      <a:r>
                        <a:rPr lang="en-US" sz="2200" b="0" i="0" u="none" strike="noStrike" dirty="0">
                          <a:latin typeface="Arial"/>
                        </a:rPr>
                        <a:t>48.20</a:t>
                      </a:r>
                    </a:p>
                  </a:txBody>
                  <a:tcPr marL="9525" marR="9525" marT="9525" marB="0" anchor="b"/>
                </a:tc>
              </a:tr>
              <a:tr h="342230">
                <a:tc>
                  <a:txBody>
                    <a:bodyPr/>
                    <a:lstStyle/>
                    <a:p>
                      <a:pPr marL="0" algn="l" defTabSz="1139423" rtl="0" eaLnBrk="1" fontAlgn="b" latinLnBrk="0" hangingPunct="1"/>
                      <a:r>
                        <a:rPr lang="en-US" sz="2200" b="0" i="0" u="none" strike="noStrike" kern="1200" dirty="0">
                          <a:solidFill>
                            <a:schemeClr val="dk1"/>
                          </a:solidFill>
                          <a:latin typeface="Arial"/>
                          <a:ea typeface="+mn-ea"/>
                          <a:cs typeface="+mn-cs"/>
                        </a:rPr>
                        <a:t>Sales Staff</a:t>
                      </a:r>
                    </a:p>
                  </a:txBody>
                  <a:tcPr marL="9525" marR="9525" marT="9525" marB="0" anchor="b"/>
                </a:tc>
                <a:tc>
                  <a:txBody>
                    <a:bodyPr/>
                    <a:lstStyle/>
                    <a:p>
                      <a:pPr algn="r" fontAlgn="b"/>
                      <a:r>
                        <a:rPr lang="en-US" sz="2200" b="0" i="0" u="none" strike="noStrike" dirty="0">
                          <a:latin typeface="Arial"/>
                        </a:rPr>
                        <a:t>18.94</a:t>
                      </a:r>
                    </a:p>
                  </a:txBody>
                  <a:tcPr marL="9525" marR="9525" marT="9525" marB="0" anchor="b"/>
                </a:tc>
              </a:tr>
              <a:tr h="342230">
                <a:tc>
                  <a:txBody>
                    <a:bodyPr/>
                    <a:lstStyle/>
                    <a:p>
                      <a:pPr marL="0" algn="l" defTabSz="1139423" rtl="0" eaLnBrk="1" fontAlgn="b" latinLnBrk="0" hangingPunct="1"/>
                      <a:r>
                        <a:rPr lang="en-US" sz="2200" b="0" i="0" u="none" strike="noStrike" kern="1200" dirty="0">
                          <a:solidFill>
                            <a:schemeClr val="dk1"/>
                          </a:solidFill>
                          <a:latin typeface="Arial"/>
                          <a:ea typeface="+mn-ea"/>
                          <a:cs typeface="+mn-cs"/>
                        </a:rPr>
                        <a:t>Other Support Staff</a:t>
                      </a:r>
                    </a:p>
                  </a:txBody>
                  <a:tcPr marL="9525" marR="9525" marT="9525" marB="0" anchor="b"/>
                </a:tc>
                <a:tc>
                  <a:txBody>
                    <a:bodyPr/>
                    <a:lstStyle/>
                    <a:p>
                      <a:pPr algn="r" fontAlgn="b"/>
                      <a:r>
                        <a:rPr lang="en-US" sz="2200" b="0" i="0" u="none" strike="noStrike" dirty="0">
                          <a:latin typeface="Arial"/>
                        </a:rPr>
                        <a:t>21.65</a:t>
                      </a:r>
                    </a:p>
                  </a:txBody>
                  <a:tcPr marL="9525" marR="9525" marT="9525" marB="0" anchor="b"/>
                </a:tc>
              </a:tr>
              <a:tr h="342230">
                <a:tc>
                  <a:txBody>
                    <a:bodyPr/>
                    <a:lstStyle/>
                    <a:p>
                      <a:pPr marL="0" algn="l" defTabSz="1139423" rtl="0" eaLnBrk="1" fontAlgn="b" latinLnBrk="0" hangingPunct="1"/>
                      <a:r>
                        <a:rPr lang="en-US" sz="2200" b="1" i="0" u="none" strike="noStrike" kern="1200" dirty="0">
                          <a:solidFill>
                            <a:schemeClr val="dk1"/>
                          </a:solidFill>
                          <a:latin typeface="Arial"/>
                          <a:ea typeface="+mn-ea"/>
                          <a:cs typeface="+mn-cs"/>
                        </a:rPr>
                        <a:t>Total Staff:</a:t>
                      </a:r>
                    </a:p>
                  </a:txBody>
                  <a:tcPr marL="9525" marR="9525" marT="9525" marB="0" anchor="b"/>
                </a:tc>
                <a:tc>
                  <a:txBody>
                    <a:bodyPr/>
                    <a:lstStyle/>
                    <a:p>
                      <a:pPr algn="r" fontAlgn="b"/>
                      <a:r>
                        <a:rPr lang="en-US" sz="2200" b="1" i="0" u="none" strike="noStrike" dirty="0">
                          <a:latin typeface="Arial"/>
                        </a:rPr>
                        <a:t>100.79</a:t>
                      </a:r>
                    </a:p>
                  </a:txBody>
                  <a:tcPr marL="9525" marR="9525" marT="9525" marB="0" anchor="b"/>
                </a:tc>
              </a:tr>
            </a:tbl>
          </a:graphicData>
        </a:graphic>
      </p:graphicFrame>
      <p:sp>
        <p:nvSpPr>
          <p:cNvPr id="12" name="Content Placeholder 8"/>
          <p:cNvSpPr txBox="1">
            <a:spLocks/>
          </p:cNvSpPr>
          <p:nvPr/>
        </p:nvSpPr>
        <p:spPr bwMode="auto">
          <a:xfrm>
            <a:off x="104934" y="972124"/>
            <a:ext cx="3626068" cy="2112580"/>
          </a:xfrm>
          <a:prstGeom prst="rect">
            <a:avLst/>
          </a:prstGeom>
          <a:noFill/>
          <a:ln w="9525">
            <a:noFill/>
            <a:miter lim="800000"/>
            <a:headEnd/>
            <a:tailEnd/>
          </a:ln>
        </p:spPr>
        <p:txBody>
          <a:bodyPr vert="horz" wrap="square" lIns="113944" tIns="56984" rIns="113944" bIns="56984" numCol="1" anchor="t" anchorCtr="0" compatLnSpc="1">
            <a:prstTxWarp prst="textNoShape">
              <a:avLst/>
            </a:prstTxWarp>
          </a:bodyPr>
          <a:lstStyle/>
          <a:p>
            <a:pPr marL="342900" indent="-342900" defTabSz="914400" eaLnBrk="0" fontAlgn="base" hangingPunct="0">
              <a:lnSpc>
                <a:spcPct val="90000"/>
              </a:lnSpc>
              <a:spcAft>
                <a:spcPct val="0"/>
              </a:spcAft>
              <a:buClr>
                <a:srgbClr val="FFFFFF"/>
              </a:buClr>
              <a:buFont typeface="Arial" pitchFamily="34" charset="0"/>
              <a:buNone/>
              <a:defRPr/>
            </a:pPr>
            <a:r>
              <a:rPr lang="en-US" kern="0" dirty="0" smtClean="0">
                <a:solidFill>
                  <a:srgbClr val="000000"/>
                </a:solidFill>
                <a:ea typeface="ＭＳ Ｐゴシック" charset="-128"/>
                <a:cs typeface="MS PGothic" pitchFamily="34" charset="-128"/>
              </a:rPr>
              <a:t>Pros- </a:t>
            </a:r>
          </a:p>
          <a:p>
            <a:pPr marL="342900" indent="-342900" defTabSz="914400" eaLnBrk="0" fontAlgn="base" hangingPunct="0">
              <a:lnSpc>
                <a:spcPct val="90000"/>
              </a:lnSpc>
              <a:spcAft>
                <a:spcPct val="0"/>
              </a:spcAft>
              <a:buClr>
                <a:srgbClr val="FFFFFF"/>
              </a:buClr>
              <a:buFont typeface="Arial" pitchFamily="34" charset="0"/>
              <a:buNone/>
              <a:defRPr/>
            </a:pPr>
            <a:r>
              <a:rPr lang="en-US" kern="0" dirty="0" smtClean="0">
                <a:solidFill>
                  <a:srgbClr val="000000"/>
                </a:solidFill>
                <a:ea typeface="ＭＳ Ｐゴシック" charset="-128"/>
                <a:cs typeface="MS PGothic" pitchFamily="34" charset="-128"/>
              </a:rPr>
              <a:t>Easily achieve match</a:t>
            </a:r>
          </a:p>
          <a:p>
            <a:pPr marL="342900" indent="-342900" defTabSz="914400" eaLnBrk="0" fontAlgn="base" hangingPunct="0">
              <a:lnSpc>
                <a:spcPct val="90000"/>
              </a:lnSpc>
              <a:spcAft>
                <a:spcPct val="0"/>
              </a:spcAft>
              <a:buClr>
                <a:srgbClr val="FFFFFF"/>
              </a:buClr>
              <a:buFont typeface="Arial" pitchFamily="34" charset="0"/>
              <a:buNone/>
              <a:defRPr/>
            </a:pPr>
            <a:endParaRPr lang="en-US" kern="0" dirty="0" smtClean="0">
              <a:solidFill>
                <a:srgbClr val="000000"/>
              </a:solidFill>
              <a:ea typeface="ＭＳ Ｐゴシック" charset="-128"/>
              <a:cs typeface="MS PGothic" pitchFamily="34" charset="-128"/>
            </a:endParaRPr>
          </a:p>
          <a:p>
            <a:pPr marL="342900" indent="-342900" defTabSz="914400" eaLnBrk="0" fontAlgn="base" hangingPunct="0">
              <a:lnSpc>
                <a:spcPct val="90000"/>
              </a:lnSpc>
              <a:spcAft>
                <a:spcPct val="0"/>
              </a:spcAft>
              <a:buClr>
                <a:srgbClr val="FFFFFF"/>
              </a:buClr>
              <a:buFont typeface="Arial" pitchFamily="34" charset="0"/>
              <a:buNone/>
              <a:defRPr/>
            </a:pPr>
            <a:r>
              <a:rPr lang="en-US" kern="0" dirty="0" smtClean="0">
                <a:solidFill>
                  <a:srgbClr val="000000"/>
                </a:solidFill>
                <a:ea typeface="ＭＳ Ｐゴシック" charset="-128"/>
                <a:cs typeface="MS PGothic" pitchFamily="34" charset="-128"/>
              </a:rPr>
              <a:t>Cons</a:t>
            </a:r>
          </a:p>
          <a:p>
            <a:pPr marL="342900" indent="-342900" defTabSz="914400" eaLnBrk="0" fontAlgn="base" hangingPunct="0">
              <a:lnSpc>
                <a:spcPct val="90000"/>
              </a:lnSpc>
              <a:spcAft>
                <a:spcPct val="0"/>
              </a:spcAft>
              <a:buClr>
                <a:srgbClr val="FFFFFF"/>
              </a:buClr>
              <a:buFont typeface="Arial" pitchFamily="34" charset="0"/>
              <a:buNone/>
              <a:defRPr/>
            </a:pPr>
            <a:r>
              <a:rPr lang="en-US" kern="0" dirty="0" smtClean="0">
                <a:solidFill>
                  <a:srgbClr val="000000"/>
                </a:solidFill>
                <a:ea typeface="ＭＳ Ｐゴシック" charset="-128"/>
                <a:cs typeface="MS PGothic" pitchFamily="34" charset="-128"/>
              </a:rPr>
              <a:t>Focus on who can pay</a:t>
            </a:r>
            <a:endParaRPr lang="en-US" kern="0" dirty="0">
              <a:solidFill>
                <a:srgbClr val="000000"/>
              </a:solidFill>
              <a:ea typeface="ＭＳ Ｐゴシック" charset="-128"/>
              <a:cs typeface="MS PGothic" pitchFamily="34" charset="-128"/>
            </a:endParaRPr>
          </a:p>
        </p:txBody>
      </p:sp>
    </p:spTree>
    <p:extLst>
      <p:ext uri="{BB962C8B-B14F-4D97-AF65-F5344CB8AC3E}">
        <p14:creationId xmlns:p14="http://schemas.microsoft.com/office/powerpoint/2010/main" val="405500408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9144000" cy="990600"/>
          </a:xfrm>
        </p:spPr>
        <p:txBody>
          <a:bodyPr>
            <a:normAutofit fontScale="90000"/>
          </a:bodyPr>
          <a:lstStyle/>
          <a:p>
            <a:pPr algn="ctr"/>
            <a:r>
              <a:rPr lang="en-US" sz="3600" b="1" dirty="0" smtClean="0"/>
              <a:t/>
            </a:r>
            <a:br>
              <a:rPr lang="en-US" sz="3600" b="1" dirty="0" smtClean="0"/>
            </a:br>
            <a:r>
              <a:rPr lang="en-US" sz="3600" b="1" dirty="0" smtClean="0"/>
              <a:t>NYMEP Governance Structure</a:t>
            </a:r>
            <a:r>
              <a:rPr lang="en-US" dirty="0"/>
              <a:t/>
            </a:r>
            <a:br>
              <a:rPr lang="en-US" dirty="0"/>
            </a:br>
            <a:endParaRPr lang="en-US" dirty="0"/>
          </a:p>
        </p:txBody>
      </p:sp>
      <p:sp>
        <p:nvSpPr>
          <p:cNvPr id="3" name="Content Placeholder 2"/>
          <p:cNvSpPr>
            <a:spLocks noGrp="1"/>
          </p:cNvSpPr>
          <p:nvPr>
            <p:ph idx="1"/>
          </p:nvPr>
        </p:nvSpPr>
        <p:spPr>
          <a:xfrm>
            <a:off x="457200" y="990600"/>
            <a:ext cx="8534400" cy="4780005"/>
          </a:xfrm>
        </p:spPr>
        <p:txBody>
          <a:bodyPr>
            <a:normAutofit lnSpcReduction="10000"/>
          </a:bodyPr>
          <a:lstStyle/>
          <a:p>
            <a:pPr>
              <a:lnSpc>
                <a:spcPct val="120000"/>
              </a:lnSpc>
            </a:pPr>
            <a:r>
              <a:rPr lang="en-US" sz="3300" b="1" dirty="0" smtClean="0"/>
              <a:t>NYSTAR</a:t>
            </a:r>
          </a:p>
          <a:p>
            <a:pPr lvl="1">
              <a:lnSpc>
                <a:spcPct val="120000"/>
              </a:lnSpc>
            </a:pPr>
            <a:r>
              <a:rPr lang="en-US" sz="3300" dirty="0" smtClean="0"/>
              <a:t>Regional Centers (10 SRAs)</a:t>
            </a:r>
          </a:p>
          <a:p>
            <a:pPr lvl="1">
              <a:lnSpc>
                <a:spcPct val="120000"/>
              </a:lnSpc>
            </a:pPr>
            <a:r>
              <a:rPr lang="en-US" sz="3300" dirty="0" smtClean="0"/>
              <a:t>Provide financial &amp; program support</a:t>
            </a:r>
          </a:p>
          <a:p>
            <a:pPr lvl="1">
              <a:lnSpc>
                <a:spcPct val="120000"/>
              </a:lnSpc>
            </a:pPr>
            <a:r>
              <a:rPr lang="en-US" sz="3300" dirty="0" smtClean="0"/>
              <a:t>Develop direction &amp; goals</a:t>
            </a:r>
          </a:p>
          <a:p>
            <a:pPr lvl="1">
              <a:lnSpc>
                <a:spcPct val="120000"/>
              </a:lnSpc>
            </a:pPr>
            <a:r>
              <a:rPr lang="en-US" sz="3300" dirty="0" smtClean="0"/>
              <a:t>Challenges – </a:t>
            </a:r>
            <a:r>
              <a:rPr lang="en-US" sz="3300" dirty="0" err="1" smtClean="0"/>
              <a:t>Gov’t</a:t>
            </a:r>
            <a:r>
              <a:rPr lang="en-US" sz="3300" dirty="0" smtClean="0"/>
              <a:t>, 10 Directors </a:t>
            </a:r>
          </a:p>
          <a:p>
            <a:pPr lvl="1">
              <a:lnSpc>
                <a:spcPct val="120000"/>
              </a:lnSpc>
            </a:pPr>
            <a:r>
              <a:rPr lang="en-US" sz="3300" dirty="0" smtClean="0"/>
              <a:t>Opportunities – </a:t>
            </a:r>
            <a:r>
              <a:rPr lang="en-US" sz="3300" dirty="0" err="1" smtClean="0"/>
              <a:t>Gov’t</a:t>
            </a:r>
            <a:r>
              <a:rPr lang="en-US" sz="3300" dirty="0" smtClean="0"/>
              <a:t>, Regional</a:t>
            </a:r>
          </a:p>
          <a:p>
            <a:pPr marL="342900" lvl="1" indent="-342900">
              <a:lnSpc>
                <a:spcPct val="120000"/>
              </a:lnSpc>
              <a:buClr>
                <a:schemeClr val="bg1"/>
              </a:buClr>
              <a:buNone/>
            </a:pPr>
            <a:endParaRPr lang="en-US" sz="3300" dirty="0" smtClean="0"/>
          </a:p>
          <a:p>
            <a:pPr>
              <a:lnSpc>
                <a:spcPct val="120000"/>
              </a:lnSpc>
            </a:pPr>
            <a:endParaRPr lang="en-US" sz="8200" dirty="0" smtClean="0"/>
          </a:p>
        </p:txBody>
      </p:sp>
      <p:pic>
        <p:nvPicPr>
          <p:cNvPr id="4" name="Picture 6" descr="NYSTAR2C300.eps"/>
          <p:cNvPicPr>
            <a:picLocks noChangeAspect="1"/>
          </p:cNvPicPr>
          <p:nvPr/>
        </p:nvPicPr>
        <p:blipFill>
          <a:blip r:embed="rId3" cstate="print"/>
          <a:srcRect b="32342"/>
          <a:stretch>
            <a:fillRect/>
          </a:stretch>
        </p:blipFill>
        <p:spPr bwMode="auto">
          <a:xfrm>
            <a:off x="6110984" y="5536297"/>
            <a:ext cx="2777143" cy="1163563"/>
          </a:xfrm>
          <a:prstGeom prst="rect">
            <a:avLst/>
          </a:prstGeom>
          <a:noFill/>
          <a:ln w="9525">
            <a:noFill/>
            <a:miter lim="800000"/>
            <a:headEnd/>
            <a:tailEnd/>
          </a:ln>
        </p:spPr>
      </p:pic>
      <p:pic>
        <p:nvPicPr>
          <p:cNvPr id="5" name="Picture 4" descr="ESD.JPG"/>
          <p:cNvPicPr>
            <a:picLocks noChangeAspect="1"/>
          </p:cNvPicPr>
          <p:nvPr/>
        </p:nvPicPr>
        <p:blipFill>
          <a:blip r:embed="rId4" cstate="print"/>
          <a:stretch>
            <a:fillRect/>
          </a:stretch>
        </p:blipFill>
        <p:spPr>
          <a:xfrm>
            <a:off x="284399" y="5858798"/>
            <a:ext cx="2751590" cy="655141"/>
          </a:xfrm>
          <a:prstGeom prst="rect">
            <a:avLst/>
          </a:prstGeom>
        </p:spPr>
      </p:pic>
    </p:spTree>
    <p:extLst>
      <p:ext uri="{BB962C8B-B14F-4D97-AF65-F5344CB8AC3E}">
        <p14:creationId xmlns:p14="http://schemas.microsoft.com/office/powerpoint/2010/main" val="17823346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9144000" cy="990600"/>
          </a:xfrm>
        </p:spPr>
        <p:txBody>
          <a:bodyPr>
            <a:normAutofit fontScale="90000"/>
          </a:bodyPr>
          <a:lstStyle/>
          <a:p>
            <a:pPr algn="ctr"/>
            <a:r>
              <a:rPr lang="en-US" sz="3600" dirty="0" smtClean="0"/>
              <a:t/>
            </a:r>
            <a:br>
              <a:rPr lang="en-US" sz="3600" dirty="0" smtClean="0"/>
            </a:br>
            <a:r>
              <a:rPr lang="en-US" sz="3600" b="1" dirty="0" smtClean="0"/>
              <a:t>NYMEP</a:t>
            </a:r>
            <a:r>
              <a:rPr lang="en-US" dirty="0" smtClean="0"/>
              <a:t> Governance Structure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990600"/>
            <a:ext cx="8534400" cy="4780005"/>
          </a:xfrm>
        </p:spPr>
        <p:txBody>
          <a:bodyPr>
            <a:normAutofit/>
          </a:bodyPr>
          <a:lstStyle/>
          <a:p>
            <a:pPr marL="0" indent="0">
              <a:buNone/>
            </a:pPr>
            <a:endParaRPr lang="en-US" sz="5900" dirty="0" smtClean="0"/>
          </a:p>
          <a:p>
            <a:pPr marL="0" indent="0">
              <a:buNone/>
            </a:pPr>
            <a:endParaRPr lang="en-US" sz="5900" dirty="0"/>
          </a:p>
        </p:txBody>
      </p:sp>
      <p:pic>
        <p:nvPicPr>
          <p:cNvPr id="4" name="Picture 6" descr="NYSTAR2C300.eps"/>
          <p:cNvPicPr>
            <a:picLocks noChangeAspect="1"/>
          </p:cNvPicPr>
          <p:nvPr/>
        </p:nvPicPr>
        <p:blipFill>
          <a:blip r:embed="rId3" cstate="print"/>
          <a:srcRect b="32342"/>
          <a:stretch>
            <a:fillRect/>
          </a:stretch>
        </p:blipFill>
        <p:spPr bwMode="auto">
          <a:xfrm>
            <a:off x="6110984" y="5536297"/>
            <a:ext cx="2777143" cy="1163563"/>
          </a:xfrm>
          <a:prstGeom prst="rect">
            <a:avLst/>
          </a:prstGeom>
          <a:noFill/>
          <a:ln w="9525">
            <a:noFill/>
            <a:miter lim="800000"/>
            <a:headEnd/>
            <a:tailEnd/>
          </a:ln>
        </p:spPr>
      </p:pic>
      <p:pic>
        <p:nvPicPr>
          <p:cNvPr id="5" name="Picture 4" descr="ESD.JPG"/>
          <p:cNvPicPr>
            <a:picLocks noChangeAspect="1"/>
          </p:cNvPicPr>
          <p:nvPr/>
        </p:nvPicPr>
        <p:blipFill>
          <a:blip r:embed="rId4" cstate="print"/>
          <a:stretch>
            <a:fillRect/>
          </a:stretch>
        </p:blipFill>
        <p:spPr>
          <a:xfrm>
            <a:off x="284399" y="5858798"/>
            <a:ext cx="2751590" cy="655141"/>
          </a:xfrm>
          <a:prstGeom prst="rect">
            <a:avLst/>
          </a:prstGeom>
        </p:spPr>
      </p:pic>
      <p:sp>
        <p:nvSpPr>
          <p:cNvPr id="13" name="Content Placeholder 2"/>
          <p:cNvSpPr txBox="1">
            <a:spLocks/>
          </p:cNvSpPr>
          <p:nvPr/>
        </p:nvSpPr>
        <p:spPr bwMode="auto">
          <a:xfrm>
            <a:off x="609600" y="1143000"/>
            <a:ext cx="8534400" cy="4780005"/>
          </a:xfrm>
          <a:prstGeom prst="rect">
            <a:avLst/>
          </a:prstGeom>
          <a:noFill/>
          <a:ln w="9525">
            <a:noFill/>
            <a:miter lim="800000"/>
            <a:headEnd/>
            <a:tailEnd/>
          </a:ln>
        </p:spPr>
        <p:txBody>
          <a:bodyPr vert="horz" wrap="square" lIns="113944" tIns="56984" rIns="113944" bIns="56984" numCol="1" anchor="t" anchorCtr="0" compatLnSpc="1">
            <a:prstTxWarp prst="textNoShape">
              <a:avLst/>
            </a:prstTxWarp>
            <a:normAutofit/>
          </a:bodyPr>
          <a:lstStyle/>
          <a:p>
            <a:pPr marL="222250" lvl="1" indent="-222250" defTabSz="914400" eaLnBrk="0" fontAlgn="base" hangingPunct="0">
              <a:lnSpc>
                <a:spcPct val="120000"/>
              </a:lnSpc>
              <a:spcBef>
                <a:spcPct val="50000"/>
              </a:spcBef>
              <a:spcAft>
                <a:spcPct val="0"/>
              </a:spcAft>
              <a:buFontTx/>
              <a:buChar char="–"/>
              <a:defRPr/>
            </a:pPr>
            <a:r>
              <a:rPr lang="en-US" sz="3300" kern="0" dirty="0" smtClean="0">
                <a:solidFill>
                  <a:srgbClr val="000000"/>
                </a:solidFill>
                <a:ea typeface="ＭＳ Ｐゴシック" charset="-128"/>
                <a:cs typeface="MS PGothic" pitchFamily="34" charset="-128"/>
              </a:rPr>
              <a:t>10 Regional Centers (501C3s)</a:t>
            </a:r>
          </a:p>
          <a:p>
            <a:pPr marL="222250" lvl="1" indent="-222250" defTabSz="914400" eaLnBrk="0" fontAlgn="base" hangingPunct="0">
              <a:lnSpc>
                <a:spcPct val="120000"/>
              </a:lnSpc>
              <a:spcBef>
                <a:spcPct val="50000"/>
              </a:spcBef>
              <a:spcAft>
                <a:spcPct val="0"/>
              </a:spcAft>
              <a:buFontTx/>
              <a:buChar char="–"/>
              <a:defRPr/>
            </a:pPr>
            <a:r>
              <a:rPr lang="en-US" sz="3300" kern="0" dirty="0" smtClean="0">
                <a:solidFill>
                  <a:srgbClr val="000000"/>
                </a:solidFill>
                <a:ea typeface="ＭＳ Ｐゴシック" charset="-128"/>
                <a:cs typeface="MS PGothic" pitchFamily="34" charset="-128"/>
              </a:rPr>
              <a:t>Independent Boards</a:t>
            </a:r>
          </a:p>
          <a:p>
            <a:pPr marL="790575" lvl="2" indent="-222250" defTabSz="914400" eaLnBrk="0" fontAlgn="base" hangingPunct="0">
              <a:lnSpc>
                <a:spcPct val="120000"/>
              </a:lnSpc>
              <a:spcAft>
                <a:spcPct val="0"/>
              </a:spcAft>
              <a:buFont typeface="Courier New" pitchFamily="49" charset="0"/>
              <a:buChar char="o"/>
              <a:defRPr/>
            </a:pPr>
            <a:r>
              <a:rPr lang="en-US" sz="3300" kern="0" dirty="0" smtClean="0">
                <a:solidFill>
                  <a:srgbClr val="000000"/>
                </a:solidFill>
                <a:ea typeface="ＭＳ Ｐゴシック" charset="-128"/>
                <a:cs typeface="MS PGothic" pitchFamily="34" charset="-128"/>
              </a:rPr>
              <a:t>Mixed fiduciary/advisory</a:t>
            </a:r>
          </a:p>
          <a:p>
            <a:pPr marL="790575" lvl="2" indent="-222250" defTabSz="914400" eaLnBrk="0" fontAlgn="base" hangingPunct="0">
              <a:lnSpc>
                <a:spcPct val="120000"/>
              </a:lnSpc>
              <a:spcAft>
                <a:spcPct val="0"/>
              </a:spcAft>
              <a:buFont typeface="Courier New" pitchFamily="49" charset="0"/>
              <a:buChar char="o"/>
            </a:pPr>
            <a:r>
              <a:rPr lang="en-US" sz="3300" kern="0" dirty="0" smtClean="0">
                <a:solidFill>
                  <a:srgbClr val="000000"/>
                </a:solidFill>
                <a:ea typeface="ＭＳ Ｐゴシック" charset="-128"/>
                <a:cs typeface="MS PGothic" pitchFamily="34" charset="-128"/>
              </a:rPr>
              <a:t>Manufacturers voice– need more</a:t>
            </a:r>
          </a:p>
          <a:p>
            <a:pPr marL="790575" lvl="2" indent="-222250" defTabSz="914400" eaLnBrk="0" fontAlgn="base" hangingPunct="0">
              <a:lnSpc>
                <a:spcPct val="120000"/>
              </a:lnSpc>
              <a:spcAft>
                <a:spcPct val="0"/>
              </a:spcAft>
              <a:buFont typeface="Courier New" pitchFamily="49" charset="0"/>
              <a:buChar char="o"/>
            </a:pPr>
            <a:r>
              <a:rPr lang="en-US" sz="3300" kern="0" dirty="0" smtClean="0">
                <a:solidFill>
                  <a:srgbClr val="000000"/>
                </a:solidFill>
                <a:ea typeface="ＭＳ Ｐゴシック" charset="-128"/>
                <a:cs typeface="MS PGothic" pitchFamily="34" charset="-128"/>
              </a:rPr>
              <a:t>7 Primarily MEP</a:t>
            </a:r>
          </a:p>
          <a:p>
            <a:pPr defTabSz="914400" fontAlgn="t">
              <a:spcBef>
                <a:spcPct val="0"/>
              </a:spcBef>
              <a:spcAft>
                <a:spcPct val="0"/>
              </a:spcAft>
            </a:pPr>
            <a:endParaRPr lang="en-US" sz="2400" b="1" dirty="0" smtClean="0">
              <a:solidFill>
                <a:srgbClr val="000000"/>
              </a:solidFill>
              <a:ea typeface="ＭＳ Ｐゴシック" charset="-128"/>
            </a:endParaRPr>
          </a:p>
          <a:p>
            <a:pPr marL="790575" lvl="2" indent="-222250" defTabSz="914400" eaLnBrk="0" fontAlgn="base" hangingPunct="0">
              <a:lnSpc>
                <a:spcPct val="120000"/>
              </a:lnSpc>
              <a:spcBef>
                <a:spcPct val="50000"/>
              </a:spcBef>
              <a:spcAft>
                <a:spcPct val="0"/>
              </a:spcAft>
              <a:buFontTx/>
              <a:buChar char="–"/>
            </a:pPr>
            <a:endParaRPr lang="en-US" sz="3300" kern="0" dirty="0" smtClean="0">
              <a:solidFill>
                <a:srgbClr val="000000"/>
              </a:solidFill>
              <a:ea typeface="ＭＳ Ｐゴシック" charset="-128"/>
              <a:cs typeface="MS PGothic" pitchFamily="34" charset="-128"/>
            </a:endParaRPr>
          </a:p>
        </p:txBody>
      </p:sp>
    </p:spTree>
    <p:extLst>
      <p:ext uri="{BB962C8B-B14F-4D97-AF65-F5344CB8AC3E}">
        <p14:creationId xmlns:p14="http://schemas.microsoft.com/office/powerpoint/2010/main" val="346993358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9144000" cy="990600"/>
          </a:xfrm>
        </p:spPr>
        <p:txBody>
          <a:bodyPr>
            <a:normAutofit fontScale="90000"/>
          </a:bodyPr>
          <a:lstStyle/>
          <a:p>
            <a:pPr algn="ct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b="1" dirty="0" smtClean="0"/>
              <a:t>NYMEP - </a:t>
            </a:r>
            <a:r>
              <a:rPr lang="en-US" dirty="0" smtClean="0">
                <a:solidFill>
                  <a:schemeClr val="tx1"/>
                </a:solidFill>
                <a:latin typeface="Corbel" panose="020B0503020204020204" pitchFamily="34" charset="0"/>
                <a:cs typeface="Arial" pitchFamily="34" charset="0"/>
              </a:rPr>
              <a:t>Connecting Manufacturers to Resources</a:t>
            </a:r>
            <a:br>
              <a:rPr lang="en-US" dirty="0" smtClean="0">
                <a:solidFill>
                  <a:schemeClr val="tx1"/>
                </a:solidFill>
                <a:latin typeface="Corbel" panose="020B0503020204020204" pitchFamily="34" charset="0"/>
                <a:cs typeface="Arial" pitchFamily="34" charset="0"/>
              </a:rPr>
            </a:br>
            <a:r>
              <a:rPr lang="en-US" dirty="0"/>
              <a:t/>
            </a:r>
            <a:br>
              <a:rPr lang="en-US" dirty="0"/>
            </a:br>
            <a:endParaRPr lang="en-US" dirty="0"/>
          </a:p>
        </p:txBody>
      </p:sp>
      <p:pic>
        <p:nvPicPr>
          <p:cNvPr id="4" name="Picture 6" descr="NYSTAR2C300.eps"/>
          <p:cNvPicPr>
            <a:picLocks noChangeAspect="1"/>
          </p:cNvPicPr>
          <p:nvPr/>
        </p:nvPicPr>
        <p:blipFill>
          <a:blip r:embed="rId3" cstate="print"/>
          <a:srcRect b="32342"/>
          <a:stretch>
            <a:fillRect/>
          </a:stretch>
        </p:blipFill>
        <p:spPr bwMode="auto">
          <a:xfrm>
            <a:off x="6110984" y="5536297"/>
            <a:ext cx="2777143" cy="1163563"/>
          </a:xfrm>
          <a:prstGeom prst="rect">
            <a:avLst/>
          </a:prstGeom>
          <a:noFill/>
          <a:ln w="9525">
            <a:noFill/>
            <a:miter lim="800000"/>
            <a:headEnd/>
            <a:tailEnd/>
          </a:ln>
        </p:spPr>
      </p:pic>
      <p:pic>
        <p:nvPicPr>
          <p:cNvPr id="5" name="Picture 4" descr="ESD.JPG"/>
          <p:cNvPicPr>
            <a:picLocks noChangeAspect="1"/>
          </p:cNvPicPr>
          <p:nvPr/>
        </p:nvPicPr>
        <p:blipFill>
          <a:blip r:embed="rId4" cstate="print"/>
          <a:stretch>
            <a:fillRect/>
          </a:stretch>
        </p:blipFill>
        <p:spPr>
          <a:xfrm>
            <a:off x="284399" y="5858798"/>
            <a:ext cx="2751590" cy="655141"/>
          </a:xfrm>
          <a:prstGeom prst="rect">
            <a:avLst/>
          </a:prstGeom>
        </p:spPr>
      </p:pic>
      <p:pic>
        <p:nvPicPr>
          <p:cNvPr id="6" name="Content Placeholder 5" descr="FuzeHub.png"/>
          <p:cNvPicPr>
            <a:picLocks noGrp="1" noChangeAspect="1"/>
          </p:cNvPicPr>
          <p:nvPr>
            <p:ph idx="1"/>
          </p:nvPr>
        </p:nvPicPr>
        <p:blipFill>
          <a:blip r:embed="rId5" cstate="print"/>
          <a:stretch>
            <a:fillRect/>
          </a:stretch>
        </p:blipFill>
        <p:spPr>
          <a:xfrm>
            <a:off x="2389825" y="1625078"/>
            <a:ext cx="4669150" cy="3511006"/>
          </a:xfrm>
          <a:prstGeom prst="rect">
            <a:avLst/>
          </a:prstGeom>
        </p:spPr>
      </p:pic>
    </p:spTree>
    <p:extLst>
      <p:ext uri="{BB962C8B-B14F-4D97-AF65-F5344CB8AC3E}">
        <p14:creationId xmlns:p14="http://schemas.microsoft.com/office/powerpoint/2010/main" val="26619274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9144000" cy="990600"/>
          </a:xfrm>
        </p:spPr>
        <p:txBody>
          <a:bodyPr>
            <a:normAutofit fontScale="90000"/>
          </a:bodyPr>
          <a:lstStyle/>
          <a:p>
            <a:pPr algn="ctr"/>
            <a:r>
              <a:rPr lang="en-US" sz="3600" dirty="0" smtClean="0"/>
              <a:t/>
            </a:r>
            <a:br>
              <a:rPr lang="en-US" sz="3600" dirty="0" smtClean="0"/>
            </a:br>
            <a:r>
              <a:rPr lang="en-US" sz="3600" b="1" dirty="0" smtClean="0"/>
              <a:t>NYMEP</a:t>
            </a:r>
            <a:r>
              <a:rPr lang="en-US" dirty="0"/>
              <a:t/>
            </a:r>
            <a:br>
              <a:rPr lang="en-US" dirty="0"/>
            </a:br>
            <a:endParaRPr lang="en-US" dirty="0"/>
          </a:p>
        </p:txBody>
      </p:sp>
      <p:sp>
        <p:nvSpPr>
          <p:cNvPr id="3" name="Content Placeholder 2"/>
          <p:cNvSpPr>
            <a:spLocks noGrp="1"/>
          </p:cNvSpPr>
          <p:nvPr>
            <p:ph idx="1"/>
          </p:nvPr>
        </p:nvSpPr>
        <p:spPr>
          <a:xfrm>
            <a:off x="457200" y="990600"/>
            <a:ext cx="8534400" cy="4780005"/>
          </a:xfrm>
        </p:spPr>
        <p:txBody>
          <a:bodyPr>
            <a:normAutofit/>
          </a:bodyPr>
          <a:lstStyle/>
          <a:p>
            <a:pPr marL="0" indent="0" algn="ctr">
              <a:buNone/>
            </a:pPr>
            <a:endParaRPr lang="en-US" sz="5900" dirty="0" smtClean="0"/>
          </a:p>
          <a:p>
            <a:pPr marL="0" indent="0" algn="ctr">
              <a:buNone/>
            </a:pPr>
            <a:r>
              <a:rPr lang="en-US" sz="5900" dirty="0" smtClean="0"/>
              <a:t>Questions?</a:t>
            </a:r>
            <a:endParaRPr lang="en-US" sz="5900" dirty="0"/>
          </a:p>
        </p:txBody>
      </p:sp>
      <p:pic>
        <p:nvPicPr>
          <p:cNvPr id="4" name="Picture 6" descr="NYSTAR2C300.eps"/>
          <p:cNvPicPr>
            <a:picLocks noChangeAspect="1"/>
          </p:cNvPicPr>
          <p:nvPr/>
        </p:nvPicPr>
        <p:blipFill>
          <a:blip r:embed="rId3" cstate="print"/>
          <a:srcRect b="32342"/>
          <a:stretch>
            <a:fillRect/>
          </a:stretch>
        </p:blipFill>
        <p:spPr bwMode="auto">
          <a:xfrm>
            <a:off x="6110984" y="5536297"/>
            <a:ext cx="2777143" cy="1163563"/>
          </a:xfrm>
          <a:prstGeom prst="rect">
            <a:avLst/>
          </a:prstGeom>
          <a:noFill/>
          <a:ln w="9525">
            <a:noFill/>
            <a:miter lim="800000"/>
            <a:headEnd/>
            <a:tailEnd/>
          </a:ln>
        </p:spPr>
      </p:pic>
      <p:pic>
        <p:nvPicPr>
          <p:cNvPr id="5" name="Picture 4" descr="ESD.JPG"/>
          <p:cNvPicPr>
            <a:picLocks noChangeAspect="1"/>
          </p:cNvPicPr>
          <p:nvPr/>
        </p:nvPicPr>
        <p:blipFill>
          <a:blip r:embed="rId4" cstate="print"/>
          <a:stretch>
            <a:fillRect/>
          </a:stretch>
        </p:blipFill>
        <p:spPr>
          <a:xfrm>
            <a:off x="284399" y="5858798"/>
            <a:ext cx="2751590" cy="655141"/>
          </a:xfrm>
          <a:prstGeom prst="rect">
            <a:avLst/>
          </a:prstGeom>
        </p:spPr>
      </p:pic>
    </p:spTree>
    <p:extLst>
      <p:ext uri="{BB962C8B-B14F-4D97-AF65-F5344CB8AC3E}">
        <p14:creationId xmlns:p14="http://schemas.microsoft.com/office/powerpoint/2010/main" val="4028282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Calibri" pitchFamily="34" charset="0"/>
              </a:rPr>
              <a:t>About the Process :</a:t>
            </a:r>
            <a:br>
              <a:rPr lang="en-US" sz="3200" dirty="0" smtClean="0">
                <a:latin typeface="Calibri" pitchFamily="34" charset="0"/>
              </a:rPr>
            </a:br>
            <a:r>
              <a:rPr lang="en-US" sz="2800" dirty="0" smtClean="0">
                <a:latin typeface="Calibri" pitchFamily="34" charset="0"/>
              </a:rPr>
              <a:t>National Academy of Sciences Recommendations</a:t>
            </a:r>
            <a:endParaRPr lang="en-US" sz="2800" dirty="0">
              <a:latin typeface="Calibri" pitchFamily="34" charset="0"/>
            </a:endParaRPr>
          </a:p>
        </p:txBody>
      </p:sp>
      <p:sp>
        <p:nvSpPr>
          <p:cNvPr id="3" name="Content Placeholder 2"/>
          <p:cNvSpPr>
            <a:spLocks noGrp="1"/>
          </p:cNvSpPr>
          <p:nvPr>
            <p:ph idx="1"/>
          </p:nvPr>
        </p:nvSpPr>
        <p:spPr/>
        <p:txBody>
          <a:bodyPr>
            <a:normAutofit fontScale="25000" lnSpcReduction="20000"/>
          </a:bodyPr>
          <a:lstStyle/>
          <a:p>
            <a:pPr marL="114300" indent="0">
              <a:buNone/>
            </a:pPr>
            <a:endParaRPr lang="en-US" sz="2600" dirty="0" smtClean="0">
              <a:latin typeface="Calibri" pitchFamily="34" charset="0"/>
            </a:endParaRPr>
          </a:p>
          <a:p>
            <a:pPr marL="114300" indent="0">
              <a:buNone/>
            </a:pPr>
            <a:endParaRPr lang="en-US" sz="7400" dirty="0" smtClean="0">
              <a:latin typeface="Calibri" pitchFamily="34" charset="0"/>
            </a:endParaRPr>
          </a:p>
          <a:p>
            <a:pPr marL="114300" indent="0">
              <a:buNone/>
            </a:pPr>
            <a:r>
              <a:rPr lang="en-US" sz="7400" dirty="0" smtClean="0">
                <a:latin typeface="Calibri" pitchFamily="34" charset="0"/>
              </a:rPr>
              <a:t>Recommendations to Administration</a:t>
            </a:r>
          </a:p>
          <a:p>
            <a:pPr marL="114300" indent="0">
              <a:buNone/>
            </a:pPr>
            <a:endParaRPr lang="en-US" sz="7400" u="sng" dirty="0" smtClean="0">
              <a:latin typeface="Calibri" pitchFamily="34" charset="0"/>
            </a:endParaRPr>
          </a:p>
          <a:p>
            <a:pPr marL="971550" lvl="1" indent="-457200"/>
            <a:r>
              <a:rPr lang="en-US" sz="7400" dirty="0" smtClean="0">
                <a:latin typeface="Calibri" pitchFamily="34" charset="0"/>
              </a:rPr>
              <a:t>With the adoption of improvements recommended by NAS, Federal funding for the MEP Program should be at a level commensurate with its mission, and take into account relevant international benchmarks</a:t>
            </a:r>
          </a:p>
          <a:p>
            <a:pPr marL="971550" lvl="1" indent="-457200"/>
            <a:r>
              <a:rPr lang="en-US" sz="7400" dirty="0" smtClean="0">
                <a:latin typeface="Calibri" pitchFamily="34" charset="0"/>
              </a:rPr>
              <a:t>The fixed-federal match of one-to-two from the states and centers should be changed to a match approach with more flexibility for NIST management and the centers</a:t>
            </a:r>
          </a:p>
          <a:p>
            <a:pPr marL="971550" lvl="1" indent="-457200"/>
            <a:r>
              <a:rPr lang="en-US" sz="7400" dirty="0" smtClean="0">
                <a:latin typeface="Calibri" pitchFamily="34" charset="0"/>
              </a:rPr>
              <a:t>Any efforts to establish programs to support manufacturing should thoroughly assess existing U.S. resources, organizations, and institutions already engaged in applied research and should take into account lessons from U.S. and international best practices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6" name="Slide Number Placeholder 5"/>
          <p:cNvSpPr>
            <a:spLocks noGrp="1"/>
          </p:cNvSpPr>
          <p:nvPr>
            <p:ph type="sldNum" sz="quarter" idx="4"/>
          </p:nvPr>
        </p:nvSpPr>
        <p:spPr>
          <a:prstGeom prst="rect">
            <a:avLst/>
          </a:prstGeom>
        </p:spPr>
        <p:txBody>
          <a:bodyPr/>
          <a:lstStyle/>
          <a:p>
            <a:fld id="{7C690F11-132E-E54B-AD6C-C5C68F5B319F}"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89325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Programmatic Strengths</a:t>
            </a:r>
            <a:endParaRPr lang="en-US" dirty="0"/>
          </a:p>
        </p:txBody>
      </p:sp>
      <p:sp>
        <p:nvSpPr>
          <p:cNvPr id="3" name="Content Placeholder 2"/>
          <p:cNvSpPr>
            <a:spLocks noGrp="1"/>
          </p:cNvSpPr>
          <p:nvPr>
            <p:ph idx="1"/>
          </p:nvPr>
        </p:nvSpPr>
        <p:spPr/>
        <p:txBody>
          <a:bodyPr>
            <a:normAutofit/>
          </a:bodyPr>
          <a:lstStyle/>
          <a:p>
            <a:pPr lvl="0"/>
            <a:r>
              <a:rPr lang="en-US" sz="2600" kern="0" dirty="0"/>
              <a:t>National program with at least one center in every state and Puerto Rico.</a:t>
            </a:r>
          </a:p>
          <a:p>
            <a:pPr lvl="0"/>
            <a:r>
              <a:rPr lang="en-US" sz="2600" kern="0" dirty="0"/>
              <a:t>Federal/state, public-private partnership with local flexibility.</a:t>
            </a:r>
          </a:p>
          <a:p>
            <a:pPr lvl="0"/>
            <a:r>
              <a:rPr lang="en-US" sz="2600" kern="0" dirty="0"/>
              <a:t>Cost share </a:t>
            </a:r>
            <a:r>
              <a:rPr lang="en-US" sz="2600" kern="0" dirty="0" smtClean="0"/>
              <a:t>policy </a:t>
            </a:r>
            <a:r>
              <a:rPr lang="en-US" sz="2600" kern="0" dirty="0"/>
              <a:t>that matches federal investment with state and private sector investment.</a:t>
            </a:r>
          </a:p>
          <a:p>
            <a:pPr lvl="0"/>
            <a:r>
              <a:rPr lang="en-US" sz="2600" kern="0" dirty="0"/>
              <a:t>Market driven program that responds to the needs of private sector manufacturers.</a:t>
            </a:r>
          </a:p>
          <a:p>
            <a:pPr lvl="0"/>
            <a:r>
              <a:rPr lang="en-US" sz="2600" kern="0" dirty="0"/>
              <a:t>Leverage partnering expertise as a strategic advantage. </a:t>
            </a:r>
          </a:p>
          <a:p>
            <a:pPr lvl="0"/>
            <a:r>
              <a:rPr lang="en-US" sz="2600" kern="0" dirty="0"/>
              <a:t>Local knowledge of, focus on, and access to manufacturers.</a:t>
            </a:r>
          </a:p>
          <a:p>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fld id="{3FDC1232-B562-4A2C-9E02-526F13BB8359}" type="slidenum">
              <a:rPr smtClean="0">
                <a:solidFill>
                  <a:prstClr val="black">
                    <a:tint val="75000"/>
                  </a:prstClr>
                </a:solidFill>
              </a:rPr>
              <a:pPr/>
              <a:t>12</a:t>
            </a:fld>
            <a:endParaRPr>
              <a:solidFill>
                <a:prstClr val="black">
                  <a:tint val="75000"/>
                </a:prstClr>
              </a:solidFill>
            </a:endParaRPr>
          </a:p>
        </p:txBody>
      </p:sp>
    </p:spTree>
    <p:extLst>
      <p:ext uri="{BB962C8B-B14F-4D97-AF65-F5344CB8AC3E}">
        <p14:creationId xmlns:p14="http://schemas.microsoft.com/office/powerpoint/2010/main" val="62876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Programmatic Weaknesses</a:t>
            </a:r>
            <a:endParaRPr lang="en-US" dirty="0"/>
          </a:p>
        </p:txBody>
      </p:sp>
      <p:sp>
        <p:nvSpPr>
          <p:cNvPr id="3" name="Content Placeholder 2"/>
          <p:cNvSpPr>
            <a:spLocks noGrp="1"/>
          </p:cNvSpPr>
          <p:nvPr>
            <p:ph idx="1"/>
          </p:nvPr>
        </p:nvSpPr>
        <p:spPr/>
        <p:txBody>
          <a:bodyPr>
            <a:normAutofit/>
          </a:bodyPr>
          <a:lstStyle/>
          <a:p>
            <a:pPr lvl="0"/>
            <a:r>
              <a:rPr lang="en-US" sz="2800" dirty="0" smtClean="0"/>
              <a:t>Local variation requires substantial customization </a:t>
            </a:r>
          </a:p>
          <a:p>
            <a:pPr lvl="0"/>
            <a:r>
              <a:rPr lang="en-US" sz="2800" dirty="0" smtClean="0"/>
              <a:t>Lack of consistency/clarity around local flexibility</a:t>
            </a:r>
          </a:p>
          <a:p>
            <a:pPr lvl="0"/>
            <a:r>
              <a:rPr lang="en-US" sz="2800" dirty="0" smtClean="0"/>
              <a:t>Vulnerabilities in leadership and workforce</a:t>
            </a:r>
          </a:p>
          <a:p>
            <a:pPr lvl="0"/>
            <a:r>
              <a:rPr lang="en-US" sz="2800" dirty="0" smtClean="0"/>
              <a:t>Not currently turning data into intelligence</a:t>
            </a:r>
          </a:p>
          <a:p>
            <a:pPr lvl="0"/>
            <a:r>
              <a:rPr lang="en-US" sz="2800" dirty="0" smtClean="0"/>
              <a:t>Target market difficult to serve profitably</a:t>
            </a:r>
          </a:p>
          <a:p>
            <a:pPr lvl="0"/>
            <a:r>
              <a:rPr lang="en-US" sz="2800" dirty="0" smtClean="0"/>
              <a:t>Ongoing challenges of technology adoption and commercialization</a:t>
            </a:r>
          </a:p>
          <a:p>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fld id="{3FDC1232-B562-4A2C-9E02-526F13BB8359}" type="slidenum">
              <a:rPr smtClean="0">
                <a:solidFill>
                  <a:prstClr val="black">
                    <a:tint val="75000"/>
                  </a:prstClr>
                </a:solidFill>
              </a:rPr>
              <a:pPr/>
              <a:t>13</a:t>
            </a:fld>
            <a:endParaRPr>
              <a:solidFill>
                <a:prstClr val="black">
                  <a:tint val="75000"/>
                </a:prstClr>
              </a:solidFill>
            </a:endParaRPr>
          </a:p>
        </p:txBody>
      </p:sp>
    </p:spTree>
    <p:extLst>
      <p:ext uri="{BB962C8B-B14F-4D97-AF65-F5344CB8AC3E}">
        <p14:creationId xmlns:p14="http://schemas.microsoft.com/office/powerpoint/2010/main" val="218475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t>Strategic </a:t>
            </a:r>
            <a:r>
              <a:rPr lang="en-US" dirty="0"/>
              <a:t>Plan </a:t>
            </a:r>
            <a:r>
              <a:rPr lang="en-US" dirty="0" smtClean="0"/>
              <a:t> </a:t>
            </a:r>
            <a:endParaRPr lang="en-US" dirty="0"/>
          </a:p>
        </p:txBody>
      </p:sp>
      <p:sp>
        <p:nvSpPr>
          <p:cNvPr id="5" name="Subtitle 4"/>
          <p:cNvSpPr>
            <a:spLocks noGrp="1"/>
          </p:cNvSpPr>
          <p:nvPr>
            <p:ph type="subTitle" idx="1"/>
          </p:nvPr>
        </p:nvSpPr>
        <p:spPr/>
        <p:txBody>
          <a:bodyPr/>
          <a:lstStyle/>
          <a:p>
            <a:endParaRPr lang="en-US"/>
          </a:p>
        </p:txBody>
      </p:sp>
      <p:sp>
        <p:nvSpPr>
          <p:cNvPr id="2" name="Date Placeholder 1"/>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4" name="Slide Number Placeholder 3"/>
          <p:cNvSpPr>
            <a:spLocks noGrp="1"/>
          </p:cNvSpPr>
          <p:nvPr>
            <p:ph type="sldNum" sz="quarter" idx="4"/>
          </p:nvPr>
        </p:nvSpPr>
        <p:spPr>
          <a:prstGeom prst="rect">
            <a:avLst/>
          </a:prstGeom>
        </p:spPr>
        <p:txBody>
          <a:bodyPr/>
          <a:lstStyle/>
          <a:p>
            <a:fld id="{3FDC1232-B562-4A2C-9E02-526F13BB8359}"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33116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1676400"/>
            <a:ext cx="3493135" cy="47244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sp>
        <p:nvSpPr>
          <p:cNvPr id="7" name="Text Box 68"/>
          <p:cNvSpPr txBox="1"/>
          <p:nvPr/>
        </p:nvSpPr>
        <p:spPr>
          <a:xfrm>
            <a:off x="1016000" y="1752600"/>
            <a:ext cx="3018155" cy="43942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20000"/>
              </a:lnSpc>
              <a:spcAft>
                <a:spcPts val="1000"/>
              </a:spcAft>
            </a:pPr>
            <a:r>
              <a:rPr lang="en-US" sz="2400" b="1" dirty="0">
                <a:solidFill>
                  <a:srgbClr val="0072AE"/>
                </a:solidFill>
                <a:latin typeface="MyriadPro-Bold"/>
                <a:ea typeface="Cambria" panose="02040503050406030204" pitchFamily="18" charset="0"/>
                <a:cs typeface="MyriadPro-Bold"/>
              </a:rPr>
              <a:t>MISSION</a:t>
            </a:r>
            <a:endParaRPr lang="en-US" sz="1100" dirty="0">
              <a:solidFill>
                <a:srgbClr val="000000"/>
              </a:solidFill>
              <a:latin typeface="MinionPro-Regular"/>
              <a:ea typeface="Cambria" panose="02040503050406030204" pitchFamily="18" charset="0"/>
              <a:cs typeface="MinionPro-Regular"/>
            </a:endParaRPr>
          </a:p>
          <a:p>
            <a:pPr>
              <a:lnSpc>
                <a:spcPct val="120000"/>
              </a:lnSpc>
              <a:spcAft>
                <a:spcPts val="1000"/>
              </a:spcAft>
            </a:pPr>
            <a:r>
              <a:rPr lang="en-US" sz="1500" dirty="0">
                <a:solidFill>
                  <a:srgbClr val="000000"/>
                </a:solidFill>
                <a:latin typeface="MyriadPro-Regular"/>
                <a:ea typeface="Cambria" panose="02040503050406030204" pitchFamily="18" charset="0"/>
                <a:cs typeface="MyriadPro-Regular"/>
              </a:rPr>
              <a:t>To enhance the productivity and technological performance of U.S. manufacturing.</a:t>
            </a:r>
            <a:endParaRPr lang="en-US" sz="1100" dirty="0">
              <a:solidFill>
                <a:srgbClr val="000000"/>
              </a:solidFill>
              <a:latin typeface="MinionPro-Regular"/>
              <a:ea typeface="Cambria" panose="02040503050406030204" pitchFamily="18" charset="0"/>
              <a:cs typeface="MinionPro-Regular"/>
            </a:endParaRPr>
          </a:p>
          <a:p>
            <a:pPr>
              <a:lnSpc>
                <a:spcPct val="120000"/>
              </a:lnSpc>
              <a:spcAft>
                <a:spcPts val="1000"/>
              </a:spcAft>
            </a:pPr>
            <a:r>
              <a:rPr lang="en-US" sz="2400" b="1" dirty="0">
                <a:solidFill>
                  <a:srgbClr val="0072AE"/>
                </a:solidFill>
                <a:latin typeface="MyriadPro-Bold"/>
                <a:ea typeface="Cambria" panose="02040503050406030204" pitchFamily="18" charset="0"/>
                <a:cs typeface="MyriadPro-Bold"/>
              </a:rPr>
              <a:t>ROLE</a:t>
            </a:r>
            <a:endParaRPr lang="en-US" sz="1100" dirty="0">
              <a:solidFill>
                <a:srgbClr val="000000"/>
              </a:solidFill>
              <a:latin typeface="MinionPro-Regular"/>
              <a:ea typeface="Cambria" panose="02040503050406030204" pitchFamily="18" charset="0"/>
              <a:cs typeface="MinionPro-Regular"/>
            </a:endParaRPr>
          </a:p>
          <a:p>
            <a:pPr>
              <a:lnSpc>
                <a:spcPct val="120000"/>
              </a:lnSpc>
              <a:spcAft>
                <a:spcPts val="1000"/>
              </a:spcAft>
            </a:pPr>
            <a:r>
              <a:rPr lang="en-US" sz="1500" dirty="0">
                <a:solidFill>
                  <a:srgbClr val="000000"/>
                </a:solidFill>
                <a:latin typeface="MyriadPro-Regular"/>
                <a:ea typeface="Cambria" panose="02040503050406030204" pitchFamily="18" charset="0"/>
                <a:cs typeface="MyriadPro-Regular"/>
              </a:rPr>
              <a:t>MEP ‘s state and regional centers facilitate and accelerate the transfer of manufacturing technology in partnership with industry, universities and educational institutions, state governments, and NIST and other federal research laboratories and agencies.</a:t>
            </a:r>
            <a:endParaRPr lang="en-US" sz="1100" dirty="0">
              <a:solidFill>
                <a:srgbClr val="000000"/>
              </a:solidFill>
              <a:latin typeface="MinionPro-Regular"/>
              <a:ea typeface="Cambria" panose="02040503050406030204" pitchFamily="18" charset="0"/>
              <a:cs typeface="MinionPro-Regular"/>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6647"/>
            <a:ext cx="7924800" cy="1489754"/>
          </a:xfrm>
          <a:prstGeom prst="rect">
            <a:avLst/>
          </a:prstGeom>
          <a:noFill/>
          <a:ln>
            <a:noFill/>
          </a:ln>
        </p:spPr>
      </p:pic>
      <p:sp>
        <p:nvSpPr>
          <p:cNvPr id="9" name="Text Box 155"/>
          <p:cNvSpPr txBox="1"/>
          <p:nvPr/>
        </p:nvSpPr>
        <p:spPr>
          <a:xfrm>
            <a:off x="1219200" y="152400"/>
            <a:ext cx="6457487" cy="1524001"/>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2800" dirty="0">
                <a:solidFill>
                  <a:srgbClr val="FFFFFF"/>
                </a:solidFill>
                <a:latin typeface="Myriad Pro Semibold"/>
              </a:rPr>
              <a:t>Manufacturing Extension Partnership (MEP) </a:t>
            </a:r>
            <a:r>
              <a:rPr lang="en-US" sz="2000" dirty="0">
                <a:solidFill>
                  <a:srgbClr val="FFFFFF"/>
                </a:solidFill>
                <a:latin typeface="Myriad Pro Semibold"/>
              </a:rPr>
              <a:t>System Strategic Plan   2014-2017</a:t>
            </a:r>
            <a:endParaRPr lang="en-US" dirty="0">
              <a:solidFill>
                <a:prstClr val="black"/>
              </a:solidFill>
            </a:endParaRPr>
          </a:p>
          <a:p>
            <a:r>
              <a:rPr lang="en-US" sz="2800" dirty="0">
                <a:solidFill>
                  <a:srgbClr val="FFFFFF"/>
                </a:solidFill>
                <a:latin typeface="Myriad Pro Semibold"/>
              </a:rPr>
              <a:t> </a:t>
            </a:r>
            <a:endParaRPr lang="en-US" dirty="0">
              <a:solidFill>
                <a:prstClr val="black"/>
              </a:solidFill>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313680" y="2983619"/>
            <a:ext cx="499110" cy="318770"/>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5327015" y="3603379"/>
            <a:ext cx="471805" cy="414020"/>
          </a:xfrm>
          <a:prstGeom prst="rect">
            <a:avLst/>
          </a:prstGeom>
          <a:noFill/>
          <a:ln>
            <a:noFill/>
          </a:ln>
        </p:spPr>
      </p:pic>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318389"/>
            <a:ext cx="457835" cy="414020"/>
          </a:xfrm>
          <a:prstGeom prst="rect">
            <a:avLst/>
          </a:prstGeom>
          <a:noFill/>
          <a:ln>
            <a:noFill/>
          </a:ln>
        </p:spPr>
      </p:pic>
      <p:pic>
        <p:nvPicPr>
          <p:cNvPr id="13" name="Picture 12"/>
          <p:cNvPicPr/>
          <p:nvPr/>
        </p:nvPicPr>
        <p:blipFill>
          <a:blip r:embed="rId6">
            <a:extLst>
              <a:ext uri="{28A0092B-C50C-407E-A947-70E740481C1C}">
                <a14:useLocalDpi xmlns:a14="http://schemas.microsoft.com/office/drawing/2010/main" val="0"/>
              </a:ext>
            </a:extLst>
          </a:blip>
          <a:stretch>
            <a:fillRect/>
          </a:stretch>
        </p:blipFill>
        <p:spPr bwMode="auto">
          <a:xfrm>
            <a:off x="5366385" y="5029589"/>
            <a:ext cx="396875" cy="396875"/>
          </a:xfrm>
          <a:prstGeom prst="rect">
            <a:avLst/>
          </a:prstGeom>
          <a:noFill/>
          <a:ln>
            <a:noFill/>
          </a:ln>
        </p:spPr>
      </p:pic>
      <p:pic>
        <p:nvPicPr>
          <p:cNvPr id="14" name="Picture 13"/>
          <p:cNvPicPr/>
          <p:nvPr/>
        </p:nvPicPr>
        <p:blipFill>
          <a:blip r:embed="rId7">
            <a:extLst>
              <a:ext uri="{28A0092B-C50C-407E-A947-70E740481C1C}">
                <a14:useLocalDpi xmlns:a14="http://schemas.microsoft.com/office/drawing/2010/main" val="0"/>
              </a:ext>
            </a:extLst>
          </a:blip>
          <a:srcRect/>
          <a:stretch>
            <a:fillRect/>
          </a:stretch>
        </p:blipFill>
        <p:spPr bwMode="auto">
          <a:xfrm>
            <a:off x="5361940" y="5731264"/>
            <a:ext cx="401320" cy="414020"/>
          </a:xfrm>
          <a:prstGeom prst="rect">
            <a:avLst/>
          </a:prstGeom>
          <a:noFill/>
          <a:ln>
            <a:noFill/>
          </a:ln>
        </p:spPr>
      </p:pic>
      <p:sp>
        <p:nvSpPr>
          <p:cNvPr id="15" name="Text Box 20"/>
          <p:cNvSpPr txBox="1"/>
          <p:nvPr/>
        </p:nvSpPr>
        <p:spPr>
          <a:xfrm>
            <a:off x="5252720" y="1885069"/>
            <a:ext cx="2664460" cy="4318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prstClr val="black"/>
                </a:solidFill>
                <a:latin typeface="Myriad Pro Semibold"/>
                <a:ea typeface="Cambria" panose="02040503050406030204" pitchFamily="18" charset="0"/>
                <a:cs typeface="Times New Roman" panose="02020603050405020304" pitchFamily="18" charset="0"/>
              </a:rPr>
              <a:t>PROGRAMMATIC STRENGTHS</a:t>
            </a:r>
            <a:endParaRPr lang="en-US" sz="1100" dirty="0">
              <a:solidFill>
                <a:prstClr val="black"/>
              </a:solidFill>
              <a:ea typeface="Cambria" panose="02040503050406030204" pitchFamily="18" charset="0"/>
              <a:cs typeface="Times New Roman" panose="02020603050405020304" pitchFamily="18" charset="0"/>
            </a:endParaRPr>
          </a:p>
        </p:txBody>
      </p:sp>
      <p:sp>
        <p:nvSpPr>
          <p:cNvPr id="16" name="Text Box 30"/>
          <p:cNvSpPr txBox="1"/>
          <p:nvPr/>
        </p:nvSpPr>
        <p:spPr>
          <a:xfrm>
            <a:off x="6016625" y="4399034"/>
            <a:ext cx="2260600" cy="60007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20000"/>
              </a:lnSpc>
              <a:spcAft>
                <a:spcPts val="1000"/>
              </a:spcAft>
            </a:pPr>
            <a:r>
              <a:rPr lang="en-US" sz="1100">
                <a:solidFill>
                  <a:srgbClr val="000000"/>
                </a:solidFill>
                <a:latin typeface="MyriadPro-Light"/>
                <a:ea typeface="Cambria" panose="02040503050406030204" pitchFamily="18" charset="0"/>
                <a:cs typeface="MyriadPro-Light"/>
              </a:rPr>
              <a:t>Market driven program that responds to the needs of private sector manufacturers.</a:t>
            </a:r>
            <a:endParaRPr lang="en-US" sz="1100">
              <a:solidFill>
                <a:srgbClr val="000000"/>
              </a:solidFill>
              <a:latin typeface="MinionPro-Regular"/>
              <a:ea typeface="Cambria" panose="02040503050406030204" pitchFamily="18" charset="0"/>
              <a:cs typeface="MinionPro-Regular"/>
            </a:endParaRPr>
          </a:p>
          <a:p>
            <a:pPr>
              <a:lnSpc>
                <a:spcPct val="115000"/>
              </a:lnSpc>
              <a:spcAft>
                <a:spcPts val="1000"/>
              </a:spcAft>
            </a:pPr>
            <a:r>
              <a:rPr lang="en-US" sz="1100">
                <a:solidFill>
                  <a:prstClr val="black"/>
                </a:solidFill>
                <a:latin typeface="Myriad Pro Light"/>
                <a:ea typeface="Cambria" panose="02040503050406030204" pitchFamily="18" charset="0"/>
                <a:cs typeface="Times New Roman" panose="02020603050405020304" pitchFamily="18" charset="0"/>
              </a:rPr>
              <a:t> </a:t>
            </a:r>
            <a:endParaRPr lang="en-US" sz="1100">
              <a:solidFill>
                <a:prstClr val="black"/>
              </a:solidFill>
              <a:ea typeface="Cambria" panose="02040503050406030204" pitchFamily="18" charset="0"/>
              <a:cs typeface="Times New Roman" panose="02020603050405020304" pitchFamily="18" charset="0"/>
            </a:endParaRPr>
          </a:p>
        </p:txBody>
      </p:sp>
      <p:pic>
        <p:nvPicPr>
          <p:cNvPr id="17" name="Picture 16"/>
          <p:cNvPicPr/>
          <p:nvPr/>
        </p:nvPicPr>
        <p:blipFill>
          <a:blip r:embed="rId8">
            <a:extLst>
              <a:ext uri="{28A0092B-C50C-407E-A947-70E740481C1C}">
                <a14:useLocalDpi xmlns:a14="http://schemas.microsoft.com/office/drawing/2010/main" val="0"/>
              </a:ext>
            </a:extLst>
          </a:blip>
          <a:srcRect/>
          <a:stretch>
            <a:fillRect/>
          </a:stretch>
        </p:blipFill>
        <p:spPr bwMode="auto">
          <a:xfrm>
            <a:off x="5265420" y="2354969"/>
            <a:ext cx="594995" cy="416560"/>
          </a:xfrm>
          <a:prstGeom prst="rect">
            <a:avLst/>
          </a:prstGeom>
          <a:noFill/>
          <a:ln>
            <a:noFill/>
          </a:ln>
        </p:spPr>
      </p:pic>
      <p:sp>
        <p:nvSpPr>
          <p:cNvPr id="18" name="Text Box 26"/>
          <p:cNvSpPr txBox="1"/>
          <p:nvPr/>
        </p:nvSpPr>
        <p:spPr>
          <a:xfrm>
            <a:off x="6019800" y="2329569"/>
            <a:ext cx="2260600" cy="44196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20000"/>
              </a:lnSpc>
              <a:spcAft>
                <a:spcPts val="1000"/>
              </a:spcAft>
            </a:pPr>
            <a:r>
              <a:rPr lang="en-US" sz="1100">
                <a:solidFill>
                  <a:srgbClr val="000000"/>
                </a:solidFill>
                <a:latin typeface="MyriadPro-Light"/>
                <a:ea typeface="Cambria" panose="02040503050406030204" pitchFamily="18" charset="0"/>
                <a:cs typeface="MyriadPro-Light"/>
              </a:rPr>
              <a:t>National Program with at least one center in every state.</a:t>
            </a:r>
            <a:endParaRPr lang="en-US" sz="1100">
              <a:solidFill>
                <a:srgbClr val="000000"/>
              </a:solidFill>
              <a:latin typeface="MinionPro-Regular"/>
              <a:ea typeface="Cambria" panose="02040503050406030204" pitchFamily="18" charset="0"/>
              <a:cs typeface="MinionPro-Regular"/>
            </a:endParaRPr>
          </a:p>
        </p:txBody>
      </p:sp>
      <p:sp>
        <p:nvSpPr>
          <p:cNvPr id="19" name="Text Box 27"/>
          <p:cNvSpPr txBox="1"/>
          <p:nvPr/>
        </p:nvSpPr>
        <p:spPr>
          <a:xfrm>
            <a:off x="6019800" y="2974094"/>
            <a:ext cx="2260600" cy="44196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20000"/>
              </a:lnSpc>
              <a:spcAft>
                <a:spcPts val="1000"/>
              </a:spcAft>
            </a:pPr>
            <a:r>
              <a:rPr lang="en-US" sz="1100">
                <a:solidFill>
                  <a:srgbClr val="000000"/>
                </a:solidFill>
                <a:latin typeface="MyriadPro-Light"/>
                <a:ea typeface="Cambria" panose="02040503050406030204" pitchFamily="18" charset="0"/>
                <a:cs typeface="MyriadPro-Light"/>
              </a:rPr>
              <a:t>Federal/State, public-private partnership with local flexibility.</a:t>
            </a:r>
            <a:endParaRPr lang="en-US" sz="1100">
              <a:solidFill>
                <a:srgbClr val="000000"/>
              </a:solidFill>
              <a:latin typeface="MinionPro-Regular"/>
              <a:ea typeface="Cambria" panose="02040503050406030204" pitchFamily="18" charset="0"/>
              <a:cs typeface="MinionPro-Regular"/>
            </a:endParaRPr>
          </a:p>
          <a:p>
            <a:pPr>
              <a:lnSpc>
                <a:spcPct val="115000"/>
              </a:lnSpc>
              <a:spcAft>
                <a:spcPts val="1000"/>
              </a:spcAft>
            </a:pPr>
            <a:r>
              <a:rPr lang="en-US" sz="1100">
                <a:solidFill>
                  <a:prstClr val="black"/>
                </a:solidFill>
                <a:latin typeface="Myriad Pro Light"/>
                <a:ea typeface="Cambria" panose="02040503050406030204" pitchFamily="18" charset="0"/>
                <a:cs typeface="Times New Roman" panose="02020603050405020304" pitchFamily="18" charset="0"/>
              </a:rPr>
              <a:t> </a:t>
            </a:r>
            <a:endParaRPr lang="en-US" sz="1100">
              <a:solidFill>
                <a:prstClr val="black"/>
              </a:solidFill>
              <a:ea typeface="Cambria" panose="02040503050406030204" pitchFamily="18" charset="0"/>
              <a:cs typeface="Times New Roman" panose="02020603050405020304" pitchFamily="18" charset="0"/>
            </a:endParaRPr>
          </a:p>
        </p:txBody>
      </p:sp>
      <p:sp>
        <p:nvSpPr>
          <p:cNvPr id="20" name="Text Box 28"/>
          <p:cNvSpPr txBox="1"/>
          <p:nvPr/>
        </p:nvSpPr>
        <p:spPr>
          <a:xfrm>
            <a:off x="6019800" y="3618619"/>
            <a:ext cx="2260600" cy="61849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20000"/>
              </a:lnSpc>
              <a:spcAft>
                <a:spcPts val="1000"/>
              </a:spcAft>
            </a:pPr>
            <a:r>
              <a:rPr lang="en-US" sz="1100">
                <a:solidFill>
                  <a:srgbClr val="000000"/>
                </a:solidFill>
                <a:latin typeface="MyriadPro-Light"/>
                <a:ea typeface="Cambria" panose="02040503050406030204" pitchFamily="18" charset="0"/>
                <a:cs typeface="MyriadPro-Light"/>
              </a:rPr>
              <a:t>Cost share policy that matches federal investments with state and private sector investments.</a:t>
            </a:r>
            <a:endParaRPr lang="en-US" sz="1100">
              <a:solidFill>
                <a:srgbClr val="000000"/>
              </a:solidFill>
              <a:latin typeface="MinionPro-Regular"/>
              <a:ea typeface="Cambria" panose="02040503050406030204" pitchFamily="18" charset="0"/>
              <a:cs typeface="MinionPro-Regular"/>
            </a:endParaRPr>
          </a:p>
          <a:p>
            <a:pPr>
              <a:lnSpc>
                <a:spcPct val="115000"/>
              </a:lnSpc>
              <a:spcAft>
                <a:spcPts val="1000"/>
              </a:spcAft>
            </a:pPr>
            <a:r>
              <a:rPr lang="en-US" sz="1100">
                <a:solidFill>
                  <a:prstClr val="black"/>
                </a:solidFill>
                <a:latin typeface="Myriad Pro Light"/>
                <a:ea typeface="Cambria" panose="02040503050406030204" pitchFamily="18" charset="0"/>
                <a:cs typeface="Times New Roman" panose="02020603050405020304" pitchFamily="18" charset="0"/>
              </a:rPr>
              <a:t> </a:t>
            </a:r>
            <a:endParaRPr lang="en-US" sz="1100">
              <a:solidFill>
                <a:prstClr val="black"/>
              </a:solidFill>
              <a:ea typeface="Cambria" panose="02040503050406030204" pitchFamily="18" charset="0"/>
              <a:cs typeface="Times New Roman" panose="02020603050405020304" pitchFamily="18" charset="0"/>
            </a:endParaRPr>
          </a:p>
        </p:txBody>
      </p:sp>
      <p:sp>
        <p:nvSpPr>
          <p:cNvPr id="21" name="Text Box 29"/>
          <p:cNvSpPr txBox="1"/>
          <p:nvPr/>
        </p:nvSpPr>
        <p:spPr>
          <a:xfrm>
            <a:off x="6019800" y="5728724"/>
            <a:ext cx="2260600" cy="44196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20000"/>
              </a:lnSpc>
              <a:spcAft>
                <a:spcPts val="1000"/>
              </a:spcAft>
            </a:pPr>
            <a:r>
              <a:rPr lang="en-US" sz="1100">
                <a:solidFill>
                  <a:srgbClr val="000000"/>
                </a:solidFill>
                <a:latin typeface="MyriadPro-Light"/>
                <a:ea typeface="Cambria" panose="02040503050406030204" pitchFamily="18" charset="0"/>
                <a:cs typeface="MyriadPro-Light"/>
              </a:rPr>
              <a:t>Local knowledge of, focus on, and access to manufacturers.</a:t>
            </a:r>
            <a:endParaRPr lang="en-US" sz="1100">
              <a:solidFill>
                <a:srgbClr val="000000"/>
              </a:solidFill>
              <a:latin typeface="MinionPro-Regular"/>
              <a:ea typeface="Cambria" panose="02040503050406030204" pitchFamily="18" charset="0"/>
              <a:cs typeface="MinionPro-Regular"/>
            </a:endParaRPr>
          </a:p>
          <a:p>
            <a:pPr>
              <a:lnSpc>
                <a:spcPct val="115000"/>
              </a:lnSpc>
              <a:spcAft>
                <a:spcPts val="1000"/>
              </a:spcAft>
            </a:pPr>
            <a:r>
              <a:rPr lang="en-US" sz="1100">
                <a:solidFill>
                  <a:prstClr val="black"/>
                </a:solidFill>
                <a:latin typeface="Myriad Pro Light"/>
                <a:ea typeface="Cambria" panose="02040503050406030204" pitchFamily="18" charset="0"/>
                <a:cs typeface="Times New Roman" panose="02020603050405020304" pitchFamily="18" charset="0"/>
              </a:rPr>
              <a:t> </a:t>
            </a:r>
            <a:endParaRPr lang="en-US" sz="1100">
              <a:solidFill>
                <a:prstClr val="black"/>
              </a:solidFill>
              <a:ea typeface="Cambria" panose="02040503050406030204" pitchFamily="18" charset="0"/>
              <a:cs typeface="Times New Roman" panose="02020603050405020304" pitchFamily="18" charset="0"/>
            </a:endParaRPr>
          </a:p>
        </p:txBody>
      </p:sp>
      <p:sp>
        <p:nvSpPr>
          <p:cNvPr id="22" name="Text Box 31"/>
          <p:cNvSpPr txBox="1"/>
          <p:nvPr/>
        </p:nvSpPr>
        <p:spPr>
          <a:xfrm>
            <a:off x="6019800" y="5084199"/>
            <a:ext cx="2260600" cy="44196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20000"/>
              </a:lnSpc>
              <a:spcAft>
                <a:spcPts val="1000"/>
              </a:spcAft>
            </a:pPr>
            <a:r>
              <a:rPr lang="en-US" sz="1100">
                <a:solidFill>
                  <a:srgbClr val="000000"/>
                </a:solidFill>
                <a:latin typeface="MyriadPro-Light"/>
                <a:ea typeface="Cambria" panose="02040503050406030204" pitchFamily="18" charset="0"/>
                <a:cs typeface="MyriadPro-Light"/>
              </a:rPr>
              <a:t>Leverage partnering expertise as strategic advantage.</a:t>
            </a:r>
            <a:endParaRPr lang="en-US" sz="1100">
              <a:solidFill>
                <a:srgbClr val="000000"/>
              </a:solidFill>
              <a:latin typeface="MinionPro-Regular"/>
              <a:ea typeface="Cambria" panose="02040503050406030204" pitchFamily="18" charset="0"/>
              <a:cs typeface="MinionPro-Regular"/>
            </a:endParaRPr>
          </a:p>
          <a:p>
            <a:pPr>
              <a:lnSpc>
                <a:spcPct val="115000"/>
              </a:lnSpc>
              <a:spcAft>
                <a:spcPts val="1000"/>
              </a:spcAft>
            </a:pPr>
            <a:r>
              <a:rPr lang="en-US" sz="1100">
                <a:solidFill>
                  <a:prstClr val="black"/>
                </a:solidFill>
                <a:latin typeface="Myriad Pro Light"/>
                <a:ea typeface="Cambria" panose="02040503050406030204" pitchFamily="18" charset="0"/>
                <a:cs typeface="Times New Roman" panose="02020603050405020304" pitchFamily="18" charset="0"/>
              </a:rPr>
              <a:t> </a:t>
            </a:r>
            <a:endParaRPr lang="en-US" sz="1100">
              <a:solidFill>
                <a:prstClr val="black"/>
              </a:solidFill>
              <a:ea typeface="Cambria" panose="020405030504060302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4" name="Footer Placeholder 3"/>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2" name="Slide Number Placeholder 1"/>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15</a:t>
            </a:fld>
            <a:endParaRPr>
              <a:solidFill>
                <a:prstClr val="black">
                  <a:tint val="75000"/>
                </a:prstClr>
              </a:solidFill>
            </a:endParaRPr>
          </a:p>
        </p:txBody>
      </p:sp>
    </p:spTree>
    <p:extLst>
      <p:ext uri="{BB962C8B-B14F-4D97-AF65-F5344CB8AC3E}">
        <p14:creationId xmlns:p14="http://schemas.microsoft.com/office/powerpoint/2010/main" val="112017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6647"/>
            <a:ext cx="7924800" cy="1489754"/>
          </a:xfrm>
          <a:prstGeom prst="rect">
            <a:avLst/>
          </a:prstGeom>
          <a:noFill/>
          <a:ln>
            <a:noFill/>
          </a:ln>
        </p:spPr>
      </p:pic>
      <p:sp>
        <p:nvSpPr>
          <p:cNvPr id="9" name="Text Box 155"/>
          <p:cNvSpPr txBox="1"/>
          <p:nvPr/>
        </p:nvSpPr>
        <p:spPr>
          <a:xfrm>
            <a:off x="1219200" y="152400"/>
            <a:ext cx="6457487" cy="1524001"/>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2800">
                <a:solidFill>
                  <a:srgbClr val="FFFFFF"/>
                </a:solidFill>
                <a:latin typeface="Myriad Pro Semibold"/>
              </a:rPr>
              <a:t>Manufacturing Extension Partnership (MEP) </a:t>
            </a:r>
            <a:r>
              <a:rPr lang="en-US" sz="2000">
                <a:solidFill>
                  <a:srgbClr val="FFFFFF"/>
                </a:solidFill>
                <a:latin typeface="Myriad Pro Semibold"/>
              </a:rPr>
              <a:t>System Strategic Plan   2014-2017</a:t>
            </a:r>
            <a:endParaRPr lang="en-US">
              <a:solidFill>
                <a:prstClr val="black"/>
              </a:solidFill>
            </a:endParaRPr>
          </a:p>
          <a:p>
            <a:r>
              <a:rPr lang="en-US" sz="2800">
                <a:solidFill>
                  <a:srgbClr val="FFFFFF"/>
                </a:solidFill>
                <a:latin typeface="Myriad Pro Semibold"/>
              </a:rPr>
              <a:t> </a:t>
            </a:r>
            <a:endParaRPr lang="en-US">
              <a:solidFill>
                <a:prstClr val="black"/>
              </a:solidFill>
            </a:endParaRPr>
          </a:p>
        </p:txBody>
      </p:sp>
      <p:pic>
        <p:nvPicPr>
          <p:cNvPr id="30" name="Picture 29"/>
          <p:cNvPicPr/>
          <p:nvPr/>
        </p:nvPicPr>
        <p:blipFill>
          <a:blip r:embed="rId3">
            <a:extLst>
              <a:ext uri="{28A0092B-C50C-407E-A947-70E740481C1C}">
                <a14:useLocalDpi xmlns:a14="http://schemas.microsoft.com/office/drawing/2010/main" val="0"/>
              </a:ext>
            </a:extLst>
          </a:blip>
          <a:srcRect/>
          <a:stretch>
            <a:fillRect/>
          </a:stretch>
        </p:blipFill>
        <p:spPr bwMode="auto">
          <a:xfrm>
            <a:off x="1161732" y="1936750"/>
            <a:ext cx="3486468" cy="1949450"/>
          </a:xfrm>
          <a:prstGeom prst="rect">
            <a:avLst/>
          </a:prstGeom>
          <a:noFill/>
          <a:ln>
            <a:noFill/>
          </a:ln>
        </p:spPr>
      </p:pic>
      <p:pic>
        <p:nvPicPr>
          <p:cNvPr id="31" name="Picture 30"/>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36750"/>
            <a:ext cx="3429000" cy="1949450"/>
          </a:xfrm>
          <a:prstGeom prst="rect">
            <a:avLst/>
          </a:prstGeom>
          <a:noFill/>
          <a:ln>
            <a:noFill/>
          </a:ln>
        </p:spPr>
      </p:pic>
      <p:pic>
        <p:nvPicPr>
          <p:cNvPr id="32" name="Picture 31"/>
          <p:cNvPicPr/>
          <p:nvPr/>
        </p:nvPicPr>
        <p:blipFill>
          <a:blip r:embed="rId3">
            <a:extLst>
              <a:ext uri="{28A0092B-C50C-407E-A947-70E740481C1C}">
                <a14:useLocalDpi xmlns:a14="http://schemas.microsoft.com/office/drawing/2010/main" val="0"/>
              </a:ext>
            </a:extLst>
          </a:blip>
          <a:srcRect/>
          <a:stretch>
            <a:fillRect/>
          </a:stretch>
        </p:blipFill>
        <p:spPr bwMode="auto">
          <a:xfrm>
            <a:off x="1168082" y="4229100"/>
            <a:ext cx="3480118" cy="1790700"/>
          </a:xfrm>
          <a:prstGeom prst="rect">
            <a:avLst/>
          </a:prstGeom>
          <a:noFill/>
          <a:ln>
            <a:noFill/>
          </a:ln>
        </p:spPr>
      </p:pic>
      <p:pic>
        <p:nvPicPr>
          <p:cNvPr id="33" name="Picture 32"/>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29100"/>
            <a:ext cx="3352800" cy="1790700"/>
          </a:xfrm>
          <a:prstGeom prst="rect">
            <a:avLst/>
          </a:prstGeom>
          <a:noFill/>
          <a:ln>
            <a:noFill/>
          </a:ln>
        </p:spPr>
      </p:pic>
      <p:sp>
        <p:nvSpPr>
          <p:cNvPr id="34" name="Text Box 22"/>
          <p:cNvSpPr txBox="1"/>
          <p:nvPr/>
        </p:nvSpPr>
        <p:spPr>
          <a:xfrm>
            <a:off x="1447800" y="2251710"/>
            <a:ext cx="2971800" cy="25644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91440" bIns="0" numCol="1" spcCol="0" rtlCol="0" fromWordArt="0" anchor="t" anchorCtr="0" forceAA="0" compatLnSpc="1">
            <a:prstTxWarp prst="textNoShape">
              <a:avLst/>
            </a:prstTxWarp>
            <a:noAutofit/>
          </a:bodyPr>
          <a:lstStyle/>
          <a:p>
            <a:pPr>
              <a:lnSpc>
                <a:spcPct val="115000"/>
              </a:lnSpc>
              <a:spcAft>
                <a:spcPts val="1000"/>
              </a:spcAft>
            </a:pPr>
            <a:r>
              <a:rPr lang="en-US" sz="1400" dirty="0">
                <a:solidFill>
                  <a:srgbClr val="006699"/>
                </a:solidFill>
                <a:latin typeface="Myriad Pro Semibold"/>
                <a:ea typeface="Cambria" panose="02040503050406030204" pitchFamily="18" charset="0"/>
                <a:cs typeface="Times New Roman" panose="02020603050405020304" pitchFamily="18" charset="0"/>
              </a:rPr>
              <a:t>ENHANCE</a:t>
            </a:r>
            <a:r>
              <a:rPr lang="en-US" sz="1400" dirty="0">
                <a:solidFill>
                  <a:prstClr val="black"/>
                </a:solidFill>
                <a:latin typeface="Myriad Pro Semibold"/>
                <a:ea typeface="Cambria" panose="02040503050406030204" pitchFamily="18" charset="0"/>
                <a:cs typeface="Times New Roman" panose="02020603050405020304" pitchFamily="18" charset="0"/>
              </a:rPr>
              <a:t> COMPETITIVENESS</a:t>
            </a:r>
            <a:endParaRPr lang="en-US" sz="1100" dirty="0">
              <a:solidFill>
                <a:prstClr val="black"/>
              </a:solidFill>
              <a:ea typeface="Cambria" panose="02040503050406030204" pitchFamily="18" charset="0"/>
              <a:cs typeface="Times New Roman" panose="02020603050405020304" pitchFamily="18" charset="0"/>
            </a:endParaRPr>
          </a:p>
        </p:txBody>
      </p:sp>
      <p:sp>
        <p:nvSpPr>
          <p:cNvPr id="35" name="Text Box 64"/>
          <p:cNvSpPr txBox="1"/>
          <p:nvPr/>
        </p:nvSpPr>
        <p:spPr>
          <a:xfrm>
            <a:off x="1454623" y="2768504"/>
            <a:ext cx="2888775" cy="787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20000"/>
              </a:lnSpc>
              <a:spcAft>
                <a:spcPts val="1000"/>
              </a:spcAft>
            </a:pPr>
            <a:r>
              <a:rPr lang="en-US" sz="1400" dirty="0">
                <a:solidFill>
                  <a:srgbClr val="000000"/>
                </a:solidFill>
                <a:latin typeface="MyriadPro-Regular"/>
                <a:ea typeface="Cambria" panose="02040503050406030204" pitchFamily="18" charset="0"/>
                <a:cs typeface="MyriadPro-Regular"/>
              </a:rPr>
              <a:t>Enhance the competitiveness of U.S. manufacturers, with particular focus on small and medium-sized companies</a:t>
            </a:r>
            <a:r>
              <a:rPr lang="en-US" sz="1100" dirty="0">
                <a:solidFill>
                  <a:srgbClr val="000000"/>
                </a:solidFill>
                <a:latin typeface="MyriadPro-Regular"/>
                <a:ea typeface="Cambria" panose="02040503050406030204" pitchFamily="18" charset="0"/>
                <a:cs typeface="MyriadPro-Regular"/>
              </a:rPr>
              <a:t>.</a:t>
            </a:r>
            <a:endParaRPr lang="en-US" sz="1100" dirty="0">
              <a:solidFill>
                <a:srgbClr val="000000"/>
              </a:solidFill>
              <a:latin typeface="MinionPro-Regular"/>
              <a:ea typeface="Cambria" panose="02040503050406030204" pitchFamily="18" charset="0"/>
              <a:cs typeface="MinionPro-Regular"/>
            </a:endParaRPr>
          </a:p>
          <a:p>
            <a:pPr>
              <a:lnSpc>
                <a:spcPct val="115000"/>
              </a:lnSpc>
              <a:spcAft>
                <a:spcPts val="1000"/>
              </a:spcAft>
            </a:pPr>
            <a:r>
              <a:rPr lang="en-US" sz="1100" dirty="0">
                <a:solidFill>
                  <a:prstClr val="black"/>
                </a:solidFill>
                <a:latin typeface="Myriad Pro"/>
                <a:ea typeface="Cambria" panose="02040503050406030204" pitchFamily="18" charset="0"/>
                <a:cs typeface="Times New Roman" panose="02020603050405020304" pitchFamily="18" charset="0"/>
              </a:rPr>
              <a:t> </a:t>
            </a:r>
            <a:endParaRPr lang="en-US" sz="1100" dirty="0">
              <a:solidFill>
                <a:prstClr val="black"/>
              </a:solidFill>
              <a:ea typeface="Cambria" panose="02040503050406030204" pitchFamily="18" charset="0"/>
              <a:cs typeface="Times New Roman" panose="02020603050405020304" pitchFamily="18" charset="0"/>
            </a:endParaRPr>
          </a:p>
        </p:txBody>
      </p:sp>
      <p:sp>
        <p:nvSpPr>
          <p:cNvPr id="36" name="Text Box 23"/>
          <p:cNvSpPr txBox="1"/>
          <p:nvPr/>
        </p:nvSpPr>
        <p:spPr>
          <a:xfrm>
            <a:off x="5334000" y="2264031"/>
            <a:ext cx="2664460" cy="28829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91440" bIns="0" numCol="1" spcCol="0" rtlCol="0" fromWordArt="0" anchor="t" anchorCtr="0" forceAA="0" compatLnSpc="1">
            <a:prstTxWarp prst="textNoShape">
              <a:avLst/>
            </a:prstTxWarp>
            <a:noAutofit/>
          </a:bodyPr>
          <a:lstStyle/>
          <a:p>
            <a:pPr>
              <a:lnSpc>
                <a:spcPct val="115000"/>
              </a:lnSpc>
              <a:spcAft>
                <a:spcPts val="1000"/>
              </a:spcAft>
            </a:pPr>
            <a:r>
              <a:rPr lang="en-US" sz="1400">
                <a:solidFill>
                  <a:srgbClr val="006699"/>
                </a:solidFill>
                <a:latin typeface="Myriad Pro Semibold"/>
                <a:ea typeface="Cambria" panose="02040503050406030204" pitchFamily="18" charset="0"/>
                <a:cs typeface="Times New Roman" panose="02020603050405020304" pitchFamily="18" charset="0"/>
              </a:rPr>
              <a:t>CHAMPION </a:t>
            </a:r>
            <a:r>
              <a:rPr lang="en-US" sz="1400">
                <a:solidFill>
                  <a:prstClr val="black"/>
                </a:solidFill>
                <a:latin typeface="Myriad Pro Semibold"/>
                <a:ea typeface="Cambria" panose="02040503050406030204" pitchFamily="18" charset="0"/>
                <a:cs typeface="Times New Roman" panose="02020603050405020304" pitchFamily="18" charset="0"/>
              </a:rPr>
              <a:t>MANUFACTURING</a:t>
            </a:r>
            <a:endParaRPr lang="en-US" sz="1100">
              <a:solidFill>
                <a:prstClr val="black"/>
              </a:solidFill>
              <a:ea typeface="Cambria" panose="02040503050406030204" pitchFamily="18" charset="0"/>
              <a:cs typeface="Times New Roman" panose="02020603050405020304" pitchFamily="18" charset="0"/>
            </a:endParaRPr>
          </a:p>
        </p:txBody>
      </p:sp>
      <p:sp>
        <p:nvSpPr>
          <p:cNvPr id="37" name="Text Box 65"/>
          <p:cNvSpPr txBox="1"/>
          <p:nvPr/>
        </p:nvSpPr>
        <p:spPr>
          <a:xfrm>
            <a:off x="5339686" y="2763955"/>
            <a:ext cx="2813713" cy="787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20000"/>
              </a:lnSpc>
              <a:spcAft>
                <a:spcPts val="1000"/>
              </a:spcAft>
            </a:pPr>
            <a:r>
              <a:rPr lang="en-US" sz="1400" dirty="0">
                <a:solidFill>
                  <a:srgbClr val="000000"/>
                </a:solidFill>
                <a:latin typeface="MyriadPro-Regular"/>
                <a:ea typeface="Cambria" panose="02040503050406030204" pitchFamily="18" charset="0"/>
                <a:cs typeface="MyriadPro-Regular"/>
              </a:rPr>
              <a:t>Serve as a voice to and a voice for manufacturers in engaging policy makers, stakeholders, and clients.</a:t>
            </a:r>
            <a:endParaRPr lang="en-US" sz="1400" dirty="0">
              <a:solidFill>
                <a:srgbClr val="000000"/>
              </a:solidFill>
              <a:latin typeface="MinionPro-Regular"/>
              <a:ea typeface="Cambria" panose="02040503050406030204" pitchFamily="18" charset="0"/>
              <a:cs typeface="MinionPro-Regular"/>
            </a:endParaRPr>
          </a:p>
          <a:p>
            <a:pPr>
              <a:lnSpc>
                <a:spcPct val="115000"/>
              </a:lnSpc>
              <a:spcAft>
                <a:spcPts val="1000"/>
              </a:spcAft>
            </a:pPr>
            <a:r>
              <a:rPr lang="en-US" sz="1100" dirty="0">
                <a:solidFill>
                  <a:prstClr val="black"/>
                </a:solidFill>
                <a:latin typeface="Myriad Pro"/>
                <a:ea typeface="Cambria" panose="02040503050406030204" pitchFamily="18" charset="0"/>
                <a:cs typeface="Times New Roman" panose="02020603050405020304" pitchFamily="18" charset="0"/>
              </a:rPr>
              <a:t> </a:t>
            </a:r>
            <a:endParaRPr lang="en-US" sz="1100" dirty="0">
              <a:solidFill>
                <a:prstClr val="black"/>
              </a:solidFill>
              <a:ea typeface="Cambria" panose="02040503050406030204" pitchFamily="18" charset="0"/>
              <a:cs typeface="Times New Roman" panose="02020603050405020304" pitchFamily="18" charset="0"/>
            </a:endParaRPr>
          </a:p>
        </p:txBody>
      </p:sp>
      <p:sp>
        <p:nvSpPr>
          <p:cNvPr id="38" name="Text Box 25"/>
          <p:cNvSpPr txBox="1"/>
          <p:nvPr/>
        </p:nvSpPr>
        <p:spPr>
          <a:xfrm>
            <a:off x="1483057" y="4572000"/>
            <a:ext cx="2664460" cy="28829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91440" bIns="0" numCol="1" spcCol="0" rtlCol="0" fromWordArt="0" anchor="t" anchorCtr="0" forceAA="0" compatLnSpc="1">
            <a:prstTxWarp prst="textNoShape">
              <a:avLst/>
            </a:prstTxWarp>
            <a:noAutofit/>
          </a:bodyPr>
          <a:lstStyle/>
          <a:p>
            <a:pPr>
              <a:lnSpc>
                <a:spcPct val="115000"/>
              </a:lnSpc>
              <a:spcAft>
                <a:spcPts val="1000"/>
              </a:spcAft>
            </a:pPr>
            <a:r>
              <a:rPr lang="en-US" sz="1400">
                <a:solidFill>
                  <a:srgbClr val="006699"/>
                </a:solidFill>
                <a:latin typeface="Myriad Pro Semibold"/>
                <a:ea typeface="Cambria" panose="02040503050406030204" pitchFamily="18" charset="0"/>
                <a:cs typeface="Times New Roman" panose="02020603050405020304" pitchFamily="18" charset="0"/>
              </a:rPr>
              <a:t>SUPPORT</a:t>
            </a:r>
            <a:r>
              <a:rPr lang="en-US" sz="1400">
                <a:solidFill>
                  <a:prstClr val="black"/>
                </a:solidFill>
                <a:latin typeface="Myriad Pro Semibold"/>
                <a:ea typeface="Cambria" panose="02040503050406030204" pitchFamily="18" charset="0"/>
                <a:cs typeface="Times New Roman" panose="02020603050405020304" pitchFamily="18" charset="0"/>
              </a:rPr>
              <a:t> PARTNERSHIPS</a:t>
            </a:r>
            <a:endParaRPr lang="en-US" sz="1100">
              <a:solidFill>
                <a:prstClr val="black"/>
              </a:solidFill>
              <a:ea typeface="Cambria" panose="02040503050406030204" pitchFamily="18" charset="0"/>
              <a:cs typeface="Times New Roman" panose="02020603050405020304" pitchFamily="18" charset="0"/>
            </a:endParaRPr>
          </a:p>
        </p:txBody>
      </p:sp>
      <p:sp>
        <p:nvSpPr>
          <p:cNvPr id="39" name="Text Box 66"/>
          <p:cNvSpPr txBox="1"/>
          <p:nvPr/>
        </p:nvSpPr>
        <p:spPr>
          <a:xfrm>
            <a:off x="1483056" y="5034384"/>
            <a:ext cx="2860343" cy="787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20000"/>
              </a:lnSpc>
              <a:spcAft>
                <a:spcPts val="1000"/>
              </a:spcAft>
            </a:pPr>
            <a:r>
              <a:rPr lang="en-US" sz="1400" dirty="0">
                <a:solidFill>
                  <a:srgbClr val="000000"/>
                </a:solidFill>
                <a:latin typeface="MyriadPro-Regular"/>
                <a:ea typeface="Cambria" panose="02040503050406030204" pitchFamily="18" charset="0"/>
                <a:cs typeface="MyriadPro-Regular"/>
              </a:rPr>
              <a:t>Support national, state, and regional manufacturing eco-systems and partnerships.</a:t>
            </a:r>
            <a:endParaRPr lang="en-US" sz="1400" dirty="0">
              <a:solidFill>
                <a:srgbClr val="000000"/>
              </a:solidFill>
              <a:latin typeface="MinionPro-Regular"/>
              <a:ea typeface="Cambria" panose="02040503050406030204" pitchFamily="18" charset="0"/>
              <a:cs typeface="MinionPro-Regular"/>
            </a:endParaRPr>
          </a:p>
          <a:p>
            <a:pPr>
              <a:lnSpc>
                <a:spcPct val="115000"/>
              </a:lnSpc>
              <a:spcAft>
                <a:spcPts val="1000"/>
              </a:spcAft>
            </a:pPr>
            <a:r>
              <a:rPr lang="en-US" sz="1100" dirty="0">
                <a:solidFill>
                  <a:prstClr val="black"/>
                </a:solidFill>
                <a:latin typeface="Myriad Pro"/>
                <a:ea typeface="Cambria" panose="02040503050406030204" pitchFamily="18" charset="0"/>
                <a:cs typeface="Times New Roman" panose="02020603050405020304" pitchFamily="18" charset="0"/>
              </a:rPr>
              <a:t> </a:t>
            </a:r>
            <a:endParaRPr lang="en-US" sz="1100" dirty="0">
              <a:solidFill>
                <a:prstClr val="black"/>
              </a:solidFill>
              <a:ea typeface="Cambria" panose="02040503050406030204" pitchFamily="18" charset="0"/>
              <a:cs typeface="Times New Roman" panose="02020603050405020304" pitchFamily="18" charset="0"/>
            </a:endParaRPr>
          </a:p>
        </p:txBody>
      </p:sp>
      <p:sp>
        <p:nvSpPr>
          <p:cNvPr id="40" name="Text Box 24"/>
          <p:cNvSpPr txBox="1"/>
          <p:nvPr/>
        </p:nvSpPr>
        <p:spPr>
          <a:xfrm>
            <a:off x="5334000" y="4572000"/>
            <a:ext cx="2664460" cy="28829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91440" bIns="0" numCol="1" spcCol="0" rtlCol="0" fromWordArt="0" anchor="t" anchorCtr="0" forceAA="0" compatLnSpc="1">
            <a:prstTxWarp prst="textNoShape">
              <a:avLst/>
            </a:prstTxWarp>
            <a:noAutofit/>
          </a:bodyPr>
          <a:lstStyle/>
          <a:p>
            <a:pPr>
              <a:lnSpc>
                <a:spcPct val="115000"/>
              </a:lnSpc>
              <a:spcAft>
                <a:spcPts val="1000"/>
              </a:spcAft>
            </a:pPr>
            <a:r>
              <a:rPr lang="en-US" sz="1400">
                <a:solidFill>
                  <a:srgbClr val="006699"/>
                </a:solidFill>
                <a:latin typeface="Myriad Pro Semibold"/>
                <a:ea typeface="Cambria" panose="02040503050406030204" pitchFamily="18" charset="0"/>
                <a:cs typeface="Times New Roman" panose="02020603050405020304" pitchFamily="18" charset="0"/>
              </a:rPr>
              <a:t>DEVELOP</a:t>
            </a:r>
            <a:r>
              <a:rPr lang="en-US" sz="1400">
                <a:solidFill>
                  <a:prstClr val="black"/>
                </a:solidFill>
                <a:latin typeface="Myriad Pro Semibold"/>
                <a:ea typeface="Cambria" panose="02040503050406030204" pitchFamily="18" charset="0"/>
                <a:cs typeface="Times New Roman" panose="02020603050405020304" pitchFamily="18" charset="0"/>
              </a:rPr>
              <a:t> CAPABILITIES</a:t>
            </a:r>
            <a:endParaRPr lang="en-US" sz="1100">
              <a:solidFill>
                <a:prstClr val="black"/>
              </a:solidFill>
              <a:ea typeface="Cambria" panose="02040503050406030204" pitchFamily="18" charset="0"/>
              <a:cs typeface="Times New Roman" panose="02020603050405020304" pitchFamily="18" charset="0"/>
            </a:endParaRPr>
          </a:p>
        </p:txBody>
      </p:sp>
      <p:sp>
        <p:nvSpPr>
          <p:cNvPr id="41" name="Text Box 67"/>
          <p:cNvSpPr txBox="1"/>
          <p:nvPr/>
        </p:nvSpPr>
        <p:spPr>
          <a:xfrm>
            <a:off x="5414312" y="5009363"/>
            <a:ext cx="2891488" cy="787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US" sz="1400" dirty="0">
                <a:solidFill>
                  <a:prstClr val="black"/>
                </a:solidFill>
                <a:latin typeface="MyriadPro-Regular"/>
                <a:ea typeface="Cambria" panose="02040503050406030204" pitchFamily="18" charset="0"/>
                <a:cs typeface="MyriadPro-Regular"/>
              </a:rPr>
              <a:t>Develop MEP’s capabilities as a learning organization and high performance system.</a:t>
            </a:r>
            <a:endParaRPr lang="en-US" sz="1400" dirty="0">
              <a:solidFill>
                <a:prstClr val="black"/>
              </a:solidFill>
              <a:ea typeface="Cambria" panose="020405030504060302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4" name="Footer Placeholder 3"/>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2" name="Slide Number Placeholder 1"/>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16</a:t>
            </a:fld>
            <a:endParaRPr>
              <a:solidFill>
                <a:prstClr val="black">
                  <a:tint val="75000"/>
                </a:prstClr>
              </a:solidFill>
            </a:endParaRPr>
          </a:p>
        </p:txBody>
      </p:sp>
    </p:spTree>
    <p:extLst>
      <p:ext uri="{BB962C8B-B14F-4D97-AF65-F5344CB8AC3E}">
        <p14:creationId xmlns:p14="http://schemas.microsoft.com/office/powerpoint/2010/main" val="192590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2"/>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4" name="Slide Number Placeholder 3"/>
          <p:cNvSpPr>
            <a:spLocks noGrp="1"/>
          </p:cNvSpPr>
          <p:nvPr>
            <p:ph type="sldNum" sz="quarter" idx="4"/>
          </p:nvPr>
        </p:nvSpPr>
        <p:spPr>
          <a:prstGeom prst="rect">
            <a:avLst/>
          </a:prstGeom>
        </p:spPr>
        <p:txBody>
          <a:bodyPr/>
          <a:lstStyle/>
          <a:p>
            <a:fld id="{3FDC1232-B562-4A2C-9E02-526F13BB8359}" type="slidenum">
              <a:rPr lang="en-US" smtClean="0">
                <a:solidFill>
                  <a:prstClr val="black">
                    <a:tint val="75000"/>
                  </a:prstClr>
                </a:solidFill>
              </a:rPr>
              <a:pPr/>
              <a:t>17</a:t>
            </a:fld>
            <a:endParaRPr lang="en-US">
              <a:solidFill>
                <a:prstClr val="black">
                  <a:tint val="75000"/>
                </a:prstClr>
              </a:solidFill>
            </a:endParaRPr>
          </a:p>
        </p:txBody>
      </p:sp>
      <p:sp>
        <p:nvSpPr>
          <p:cNvPr id="5" name="Text Box 77"/>
          <p:cNvSpPr txBox="1"/>
          <p:nvPr/>
        </p:nvSpPr>
        <p:spPr>
          <a:xfrm>
            <a:off x="990542" y="1567543"/>
            <a:ext cx="7696258" cy="3900196"/>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STRATEGIC </a:t>
            </a:r>
            <a:r>
              <a:rPr lang="en-US" sz="1200" b="1" dirty="0" smtClean="0">
                <a:solidFill>
                  <a:prstClr val="black"/>
                </a:solidFill>
                <a:latin typeface="MyriadPro-Light"/>
                <a:ea typeface="Cambria" panose="02040503050406030204" pitchFamily="18" charset="0"/>
                <a:cs typeface="MyriadPro-Light"/>
              </a:rPr>
              <a:t>OBJECTIVES</a:t>
            </a:r>
            <a:endParaRPr lang="en-US" sz="1200" dirty="0">
              <a:solidFill>
                <a:prstClr val="black"/>
              </a:solidFill>
              <a:ea typeface="Cambria" panose="02040503050406030204" pitchFamily="18" charset="0"/>
              <a:cs typeface="Times New Roman" panose="02020603050405020304" pitchFamily="18" charset="0"/>
            </a:endParaRPr>
          </a:p>
          <a:p>
            <a:pPr marL="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 </a:t>
            </a:r>
            <a:endParaRPr lang="en-US" sz="1200" dirty="0">
              <a:solidFill>
                <a:prstClr val="black"/>
              </a:solidFill>
              <a:ea typeface="Cambria" panose="02040503050406030204" pitchFamily="18" charset="0"/>
              <a:cs typeface="Times New Roman" panose="02020603050405020304" pitchFamily="18" charset="0"/>
            </a:endParaRPr>
          </a:p>
          <a:p>
            <a:pPr marL="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Deliver services that create value for all manufacturers, particularly focusing on small and mid-sized manufacturers (“SMEs”).</a:t>
            </a:r>
            <a:endParaRPr lang="en-US" sz="1200" dirty="0">
              <a:solidFill>
                <a:prstClr val="black"/>
              </a:solidFill>
              <a:ea typeface="Cambria" panose="02040503050406030204" pitchFamily="18" charset="0"/>
              <a:cs typeface="Times New Roman" panose="02020603050405020304" pitchFamily="18" charset="0"/>
            </a:endParaRP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Increase focus on very small, rural, emergent, and under-served </a:t>
            </a:r>
            <a:r>
              <a:rPr lang="en-US" sz="1200" dirty="0" smtClean="0">
                <a:solidFill>
                  <a:srgbClr val="000000"/>
                </a:solidFill>
                <a:latin typeface="MyriadPro-Light"/>
                <a:ea typeface="Cambria" panose="02040503050406030204" pitchFamily="18" charset="0"/>
                <a:cs typeface="MyriadPro-Light"/>
              </a:rPr>
              <a:t>SMEs</a:t>
            </a:r>
          </a:p>
          <a:p>
            <a:pPr lvl="1">
              <a:lnSpc>
                <a:spcPct val="110000"/>
              </a:lnSpc>
              <a:spcAft>
                <a:spcPts val="200"/>
              </a:spcAft>
            </a:pPr>
            <a:endParaRPr lang="en-US" sz="1200" dirty="0">
              <a:solidFill>
                <a:srgbClr val="000000"/>
              </a:solidFill>
              <a:latin typeface="TimesNewRomanPSMT"/>
              <a:ea typeface="Cambria" panose="02040503050406030204" pitchFamily="18" charset="0"/>
              <a:cs typeface="TimesNewRomanPSMT"/>
            </a:endParaRPr>
          </a:p>
          <a:p>
            <a:pPr marL="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Enhance competitive position through both Top-Line and Bottom-Line approaches.</a:t>
            </a:r>
            <a:endParaRPr lang="en-US" sz="1200" dirty="0">
              <a:solidFill>
                <a:prstClr val="black"/>
              </a:solidFill>
              <a:ea typeface="Cambria" panose="02040503050406030204" pitchFamily="18" charset="0"/>
              <a:cs typeface="Times New Roman" panose="02020603050405020304" pitchFamily="18" charset="0"/>
            </a:endParaRP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Identify best mix of programs, products, and services to meet client needs at the center-level</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Identify and disseminate emerging needs of SMEs through proactive technology </a:t>
            </a:r>
            <a:r>
              <a:rPr lang="en-US" sz="1200" dirty="0" smtClean="0">
                <a:solidFill>
                  <a:srgbClr val="000000"/>
                </a:solidFill>
                <a:latin typeface="MyriadPro-Light"/>
                <a:ea typeface="Cambria" panose="02040503050406030204" pitchFamily="18" charset="0"/>
                <a:cs typeface="MyriadPro-Light"/>
              </a:rPr>
              <a:t>forecasting</a:t>
            </a:r>
          </a:p>
          <a:p>
            <a:pPr lvl="1">
              <a:lnSpc>
                <a:spcPct val="110000"/>
              </a:lnSpc>
              <a:spcAft>
                <a:spcPts val="200"/>
              </a:spcAft>
            </a:pPr>
            <a:endParaRPr lang="en-US" sz="1200" dirty="0">
              <a:solidFill>
                <a:srgbClr val="000000"/>
              </a:solidFill>
              <a:latin typeface="MyriadPro-Light"/>
              <a:ea typeface="Cambria" panose="02040503050406030204" pitchFamily="18" charset="0"/>
              <a:cs typeface="MyriadPro-Light"/>
            </a:endParaRPr>
          </a:p>
          <a:p>
            <a:pPr marL="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Enable centers to make new manufacturing technology, techniques, and processes usable by U.S. based small and medium-sized companies.</a:t>
            </a:r>
            <a:endParaRPr lang="en-US" sz="1200" dirty="0">
              <a:solidFill>
                <a:prstClr val="black"/>
              </a:solidFill>
              <a:ea typeface="Cambria" panose="02040503050406030204" pitchFamily="18" charset="0"/>
              <a:cs typeface="Times New Roman" panose="02020603050405020304" pitchFamily="18" charset="0"/>
            </a:endParaRP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Improve understanding between and working relationships with federal research facilities and educational institutions (including but not limited to NIST)</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Support research and development consortia such as Manufacturing Innovation Institutions</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Develop resources to serve non-traditional segments (e.g. “Maker Movement”)</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Utilize technology road mapping  </a:t>
            </a:r>
          </a:p>
        </p:txBody>
      </p:sp>
      <p:sp>
        <p:nvSpPr>
          <p:cNvPr id="6" name="Rectangle 5"/>
          <p:cNvSpPr/>
          <p:nvPr/>
        </p:nvSpPr>
        <p:spPr>
          <a:xfrm>
            <a:off x="990542" y="762545"/>
            <a:ext cx="7828755" cy="602957"/>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13716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dirty="0">
                <a:solidFill>
                  <a:prstClr val="white"/>
                </a:solidFill>
                <a:latin typeface="Myriad Pro Semibold"/>
                <a:ea typeface="Cambria" panose="02040503050406030204" pitchFamily="18" charset="0"/>
                <a:cs typeface="Myriad Arabic"/>
              </a:rPr>
              <a:t>ENHANCE THE ECONOMIC COMPETITIVENESS OF U.S. MANUFACTURERS</a:t>
            </a:r>
            <a:endParaRPr lang="en-US" sz="1100" dirty="0">
              <a:solidFill>
                <a:prstClr val="white"/>
              </a:solidFill>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0535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2"/>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4" name="Slide Number Placeholder 3"/>
          <p:cNvSpPr>
            <a:spLocks noGrp="1"/>
          </p:cNvSpPr>
          <p:nvPr>
            <p:ph type="sldNum" sz="quarter" idx="4"/>
          </p:nvPr>
        </p:nvSpPr>
        <p:spPr>
          <a:prstGeom prst="rect">
            <a:avLst/>
          </a:prstGeom>
        </p:spPr>
        <p:txBody>
          <a:bodyPr/>
          <a:lstStyle/>
          <a:p>
            <a:fld id="{3FDC1232-B562-4A2C-9E02-526F13BB8359}" type="slidenum">
              <a:rPr lang="en-US" smtClean="0">
                <a:solidFill>
                  <a:prstClr val="black">
                    <a:tint val="75000"/>
                  </a:prstClr>
                </a:solidFill>
              </a:rPr>
              <a:pPr/>
              <a:t>18</a:t>
            </a:fld>
            <a:endParaRPr lang="en-US">
              <a:solidFill>
                <a:prstClr val="black">
                  <a:tint val="75000"/>
                </a:prstClr>
              </a:solidFill>
            </a:endParaRPr>
          </a:p>
        </p:txBody>
      </p:sp>
      <p:sp>
        <p:nvSpPr>
          <p:cNvPr id="6" name="Rectangle 5"/>
          <p:cNvSpPr/>
          <p:nvPr/>
        </p:nvSpPr>
        <p:spPr>
          <a:xfrm>
            <a:off x="990542" y="762545"/>
            <a:ext cx="7828755" cy="602957"/>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13716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dirty="0" smtClean="0">
                <a:solidFill>
                  <a:prstClr val="white"/>
                </a:solidFill>
                <a:latin typeface="Myriad Pro Semibold"/>
                <a:ea typeface="Cambria" panose="02040503050406030204" pitchFamily="18" charset="0"/>
                <a:cs typeface="Myriad Arabic"/>
              </a:rPr>
              <a:t>SERVE AS A VOICE TO AND A VOICE FOR MANUFACTURING</a:t>
            </a:r>
            <a:endParaRPr lang="en-US" sz="1100" dirty="0">
              <a:solidFill>
                <a:prstClr val="white"/>
              </a:solidFill>
              <a:ea typeface="Cambria" panose="02040503050406030204" pitchFamily="18" charset="0"/>
              <a:cs typeface="Times New Roman" panose="02020603050405020304" pitchFamily="18" charset="0"/>
            </a:endParaRPr>
          </a:p>
        </p:txBody>
      </p:sp>
      <p:sp>
        <p:nvSpPr>
          <p:cNvPr id="7" name="Text Box 78"/>
          <p:cNvSpPr txBox="1"/>
          <p:nvPr/>
        </p:nvSpPr>
        <p:spPr>
          <a:xfrm>
            <a:off x="990542" y="1365502"/>
            <a:ext cx="7920193" cy="4343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228600">
              <a:lnSpc>
                <a:spcPct val="115000"/>
              </a:lnSpc>
              <a:spcAft>
                <a:spcPts val="200"/>
              </a:spcAft>
            </a:pPr>
            <a:r>
              <a:rPr lang="en-US" sz="1100" b="1" dirty="0">
                <a:solidFill>
                  <a:prstClr val="black"/>
                </a:solidFill>
                <a:latin typeface="MyriadPro-Light"/>
                <a:ea typeface="Cambria" panose="02040503050406030204" pitchFamily="18" charset="0"/>
                <a:cs typeface="MyriadPro-Light"/>
              </a:rPr>
              <a:t>STRATEGIC </a:t>
            </a:r>
            <a:r>
              <a:rPr lang="en-US" sz="1100" b="1" dirty="0" smtClean="0">
                <a:solidFill>
                  <a:prstClr val="black"/>
                </a:solidFill>
                <a:latin typeface="MyriadPro-Light"/>
                <a:ea typeface="Cambria" panose="02040503050406030204" pitchFamily="18" charset="0"/>
                <a:cs typeface="MyriadPro-Light"/>
              </a:rPr>
              <a:t>OBJECTIVES </a:t>
            </a:r>
            <a:endParaRPr lang="en-US" sz="1100" dirty="0">
              <a:solidFill>
                <a:prstClr val="black"/>
              </a:solidFill>
              <a:ea typeface="Cambria" panose="02040503050406030204" pitchFamily="18" charset="0"/>
              <a:cs typeface="Times New Roman" panose="02020603050405020304" pitchFamily="18" charset="0"/>
            </a:endParaRPr>
          </a:p>
          <a:p>
            <a:pPr marL="228600">
              <a:lnSpc>
                <a:spcPct val="115000"/>
              </a:lnSpc>
              <a:spcAft>
                <a:spcPts val="200"/>
              </a:spcAft>
            </a:pPr>
            <a:r>
              <a:rPr lang="en-US" sz="1100" b="1" dirty="0">
                <a:solidFill>
                  <a:prstClr val="black"/>
                </a:solidFill>
                <a:latin typeface="MyriadPro-Light"/>
                <a:ea typeface="Cambria" panose="02040503050406030204" pitchFamily="18" charset="0"/>
                <a:cs typeface="MyriadPro-Light"/>
              </a:rPr>
              <a:t> </a:t>
            </a:r>
            <a:endParaRPr lang="en-US" sz="1100" dirty="0">
              <a:solidFill>
                <a:prstClr val="black"/>
              </a:solidFill>
              <a:ea typeface="Cambria" panose="02040503050406030204" pitchFamily="18" charset="0"/>
              <a:cs typeface="Times New Roman" panose="02020603050405020304" pitchFamily="18" charset="0"/>
            </a:endParaRPr>
          </a:p>
          <a:p>
            <a:pPr marL="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Advocate for the importance and inclusion of SMEs in the economic competitiveness policies and programs of the U.S. government. </a:t>
            </a:r>
            <a:endParaRPr lang="en-US" sz="1200" dirty="0">
              <a:solidFill>
                <a:prstClr val="black"/>
              </a:solidFill>
              <a:ea typeface="Cambria" panose="02040503050406030204" pitchFamily="18" charset="0"/>
              <a:cs typeface="Times New Roman" panose="02020603050405020304" pitchFamily="18" charset="0"/>
            </a:endParaRP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Communicate the role of production in innovation</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Strengthen and enhance supply chains through work with national organizations, OEMs and SMEs</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Inform discussions on disruptive technologies </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Support workforce and human capital development efforts through strategic partners that address the needs of SMEs, including those focused on an improved image of manufacturing </a:t>
            </a:r>
            <a:endParaRPr lang="en-US" sz="1200" dirty="0" smtClean="0">
              <a:solidFill>
                <a:srgbClr val="000000"/>
              </a:solidFill>
              <a:latin typeface="MyriadPro-Light"/>
              <a:ea typeface="Cambria" panose="02040503050406030204" pitchFamily="18" charset="0"/>
              <a:cs typeface="MyriadPro-Light"/>
            </a:endParaRPr>
          </a:p>
          <a:p>
            <a:pPr lvl="1">
              <a:lnSpc>
                <a:spcPct val="110000"/>
              </a:lnSpc>
              <a:spcAft>
                <a:spcPts val="200"/>
              </a:spcAft>
            </a:pPr>
            <a:endParaRPr lang="en-US" sz="1200" dirty="0">
              <a:solidFill>
                <a:srgbClr val="000000"/>
              </a:solidFill>
              <a:latin typeface="MyriadPro-Light"/>
              <a:ea typeface="Cambria" panose="02040503050406030204" pitchFamily="18" charset="0"/>
              <a:cs typeface="MyriadPro-Light"/>
            </a:endParaRPr>
          </a:p>
          <a:p>
            <a:pPr indent="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Increase Role of National and Center Boards.</a:t>
            </a:r>
            <a:endParaRPr lang="en-US" sz="1200" dirty="0">
              <a:solidFill>
                <a:prstClr val="black"/>
              </a:solidFill>
              <a:ea typeface="Cambria" panose="02040503050406030204" pitchFamily="18" charset="0"/>
              <a:cs typeface="Times New Roman" panose="02020603050405020304" pitchFamily="18" charset="0"/>
            </a:endParaRP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Increase connectivity between national/center Boards</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Ensure Board members serve as manufacturing advocates</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Educate stakeholders on the need for cost share adjustment and adequate system funding </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Strengthen Board governance and </a:t>
            </a:r>
            <a:r>
              <a:rPr lang="en-US" sz="1200" dirty="0" smtClean="0">
                <a:solidFill>
                  <a:srgbClr val="000000"/>
                </a:solidFill>
                <a:latin typeface="MyriadPro-Light"/>
                <a:ea typeface="Cambria" panose="02040503050406030204" pitchFamily="18" charset="0"/>
                <a:cs typeface="MyriadPro-Light"/>
              </a:rPr>
              <a:t>accountability</a:t>
            </a:r>
          </a:p>
          <a:p>
            <a:pPr lvl="1">
              <a:lnSpc>
                <a:spcPct val="110000"/>
              </a:lnSpc>
              <a:spcAft>
                <a:spcPts val="200"/>
              </a:spcAft>
            </a:pPr>
            <a:endParaRPr lang="en-US" sz="1200" dirty="0">
              <a:solidFill>
                <a:srgbClr val="000000"/>
              </a:solidFill>
              <a:latin typeface="MyriadPro-Light"/>
              <a:ea typeface="Cambria" panose="02040503050406030204" pitchFamily="18" charset="0"/>
              <a:cs typeface="MyriadPro-Light"/>
            </a:endParaRPr>
          </a:p>
          <a:p>
            <a:pPr marL="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Develop “Data as a Service” for Competitive Advantage.</a:t>
            </a:r>
            <a:endParaRPr lang="en-US" sz="1200" dirty="0">
              <a:solidFill>
                <a:prstClr val="black"/>
              </a:solidFill>
              <a:ea typeface="Cambria" panose="02040503050406030204" pitchFamily="18" charset="0"/>
              <a:cs typeface="Times New Roman" panose="02020603050405020304" pitchFamily="18" charset="0"/>
            </a:endParaRP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Utilize various communication channels including, NIST to Centers, Centers to NIST, Centers to Clients, NIST and Centers to Policy Makers/Stakeholders, to turn MEP data into strategic knowledge</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Produce "Emerging Trends in Brief”, short white papers to inform Centers and clients on the emerging topics of the day </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Ensure the use of MEP Data in decisions about both client service delivery and national/state policy discussions</a:t>
            </a:r>
          </a:p>
        </p:txBody>
      </p:sp>
    </p:spTree>
    <p:extLst>
      <p:ext uri="{BB962C8B-B14F-4D97-AF65-F5344CB8AC3E}">
        <p14:creationId xmlns:p14="http://schemas.microsoft.com/office/powerpoint/2010/main" val="398746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2"/>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4" name="Slide Number Placeholder 3"/>
          <p:cNvSpPr>
            <a:spLocks noGrp="1"/>
          </p:cNvSpPr>
          <p:nvPr>
            <p:ph type="sldNum" sz="quarter" idx="4"/>
          </p:nvPr>
        </p:nvSpPr>
        <p:spPr>
          <a:prstGeom prst="rect">
            <a:avLst/>
          </a:prstGeom>
        </p:spPr>
        <p:txBody>
          <a:bodyPr/>
          <a:lstStyle/>
          <a:p>
            <a:fld id="{3FDC1232-B562-4A2C-9E02-526F13BB8359}" type="slidenum">
              <a:rPr lang="en-US" smtClean="0">
                <a:solidFill>
                  <a:prstClr val="black">
                    <a:tint val="75000"/>
                  </a:prstClr>
                </a:solidFill>
              </a:rPr>
              <a:pPr/>
              <a:t>19</a:t>
            </a:fld>
            <a:endParaRPr lang="en-US">
              <a:solidFill>
                <a:prstClr val="black">
                  <a:tint val="75000"/>
                </a:prstClr>
              </a:solidFill>
            </a:endParaRPr>
          </a:p>
        </p:txBody>
      </p:sp>
      <p:sp>
        <p:nvSpPr>
          <p:cNvPr id="6" name="Rectangle 5"/>
          <p:cNvSpPr/>
          <p:nvPr/>
        </p:nvSpPr>
        <p:spPr>
          <a:xfrm>
            <a:off x="990542" y="762545"/>
            <a:ext cx="7828755" cy="602957"/>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13716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dirty="0" smtClean="0">
                <a:solidFill>
                  <a:prstClr val="white"/>
                </a:solidFill>
                <a:latin typeface="Myriad Pro Semibold"/>
                <a:ea typeface="Cambria" panose="02040503050406030204" pitchFamily="18" charset="0"/>
                <a:cs typeface="Times New Roman" panose="02020603050405020304" pitchFamily="18" charset="0"/>
              </a:rPr>
              <a:t>SUPPORT NATIONAL, STATE, AND REGIONAL MANUFACTURING ECO-SYSTEMS AND PARTNERSHIPS</a:t>
            </a:r>
            <a:endParaRPr lang="en-US" sz="1100" dirty="0">
              <a:solidFill>
                <a:prstClr val="white"/>
              </a:solidFill>
              <a:ea typeface="Cambria" panose="02040503050406030204" pitchFamily="18" charset="0"/>
              <a:cs typeface="Times New Roman" panose="02020603050405020304" pitchFamily="18" charset="0"/>
            </a:endParaRPr>
          </a:p>
        </p:txBody>
      </p:sp>
      <p:sp>
        <p:nvSpPr>
          <p:cNvPr id="7" name="Text Box 84"/>
          <p:cNvSpPr txBox="1"/>
          <p:nvPr/>
        </p:nvSpPr>
        <p:spPr>
          <a:xfrm>
            <a:off x="990542" y="1541883"/>
            <a:ext cx="6417945" cy="30861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STRATEGIC OBJECTIVES</a:t>
            </a:r>
            <a:endParaRPr lang="en-US" sz="1200" dirty="0">
              <a:solidFill>
                <a:prstClr val="black"/>
              </a:solidFill>
              <a:ea typeface="Cambria" panose="02040503050406030204" pitchFamily="18" charset="0"/>
              <a:cs typeface="Times New Roman" panose="02020603050405020304" pitchFamily="18" charset="0"/>
            </a:endParaRPr>
          </a:p>
          <a:p>
            <a:pPr marL="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 </a:t>
            </a:r>
            <a:endParaRPr lang="en-US" sz="1200" dirty="0">
              <a:solidFill>
                <a:prstClr val="black"/>
              </a:solidFill>
              <a:ea typeface="Cambria" panose="02040503050406030204" pitchFamily="18" charset="0"/>
              <a:cs typeface="Times New Roman" panose="02020603050405020304" pitchFamily="18" charset="0"/>
            </a:endParaRPr>
          </a:p>
          <a:p>
            <a:pPr marL="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Provide Centers with local flexibility and adaptability to operate based on regional priorities and client needs. </a:t>
            </a:r>
            <a:endParaRPr lang="en-US" sz="1200" dirty="0">
              <a:solidFill>
                <a:prstClr val="black"/>
              </a:solidFill>
              <a:ea typeface="Cambria" panose="02040503050406030204" pitchFamily="18" charset="0"/>
              <a:cs typeface="Times New Roman" panose="02020603050405020304" pitchFamily="18" charset="0"/>
            </a:endParaRP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Permit local choice on decisions to incorporate and deliver on the full range of MEP programs and services</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Ensure the continued ability of MEP to communicate successes and impacts across the entirety of the system at a national level</a:t>
            </a:r>
          </a:p>
          <a:p>
            <a:pPr marL="685800">
              <a:lnSpc>
                <a:spcPct val="110000"/>
              </a:lnSpc>
              <a:spcAft>
                <a:spcPts val="200"/>
              </a:spcAft>
            </a:pPr>
            <a:r>
              <a:rPr lang="en-US" sz="1200" dirty="0">
                <a:solidFill>
                  <a:srgbClr val="000000"/>
                </a:solidFill>
                <a:latin typeface="MyriadPro-Light"/>
                <a:ea typeface="Cambria" panose="02040503050406030204" pitchFamily="18" charset="0"/>
                <a:cs typeface="MyriadPro-Light"/>
              </a:rPr>
              <a:t> </a:t>
            </a:r>
            <a:endParaRPr lang="en-US" sz="1200" dirty="0">
              <a:solidFill>
                <a:srgbClr val="000000"/>
              </a:solidFill>
              <a:latin typeface="TimesNewRomanPSMT"/>
              <a:ea typeface="Cambria" panose="02040503050406030204" pitchFamily="18" charset="0"/>
              <a:cs typeface="TimesNewRomanPSMT"/>
            </a:endParaRPr>
          </a:p>
          <a:p>
            <a:pPr marL="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Inform the development of federal and state strategies, and align those strategies to the needs of MEP Centers and manufacturers.</a:t>
            </a:r>
            <a:endParaRPr lang="en-US" sz="1200" dirty="0">
              <a:solidFill>
                <a:prstClr val="black"/>
              </a:solidFill>
              <a:ea typeface="Cambria" panose="02040503050406030204" pitchFamily="18" charset="0"/>
              <a:cs typeface="Times New Roman" panose="02020603050405020304" pitchFamily="18" charset="0"/>
            </a:endParaRPr>
          </a:p>
          <a:p>
            <a:pPr marL="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 </a:t>
            </a:r>
            <a:endParaRPr lang="en-US" sz="1200" dirty="0">
              <a:solidFill>
                <a:prstClr val="black"/>
              </a:solidFill>
              <a:ea typeface="Cambria" panose="02040503050406030204" pitchFamily="18" charset="0"/>
              <a:cs typeface="Times New Roman" panose="02020603050405020304" pitchFamily="18" charset="0"/>
            </a:endParaRPr>
          </a:p>
          <a:p>
            <a:pPr marL="228600">
              <a:lnSpc>
                <a:spcPct val="115000"/>
              </a:lnSpc>
              <a:spcAft>
                <a:spcPts val="200"/>
              </a:spcAft>
            </a:pPr>
            <a:r>
              <a:rPr lang="en-US" sz="1200" b="1" dirty="0">
                <a:solidFill>
                  <a:prstClr val="black"/>
                </a:solidFill>
                <a:latin typeface="MyriadPro-Light"/>
                <a:ea typeface="Cambria" panose="02040503050406030204" pitchFamily="18" charset="0"/>
                <a:cs typeface="MyriadPro-Light"/>
              </a:rPr>
              <a:t>Support national policy goals.</a:t>
            </a:r>
            <a:endParaRPr lang="en-US" sz="1200" dirty="0">
              <a:solidFill>
                <a:prstClr val="black"/>
              </a:solidFill>
              <a:ea typeface="Cambria" panose="02040503050406030204" pitchFamily="18" charset="0"/>
              <a:cs typeface="Times New Roman" panose="02020603050405020304" pitchFamily="18" charset="0"/>
            </a:endParaRP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Align program strategies to Administration/DOC/NIST strategies</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Participate in federal inter-agency collaborations</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Support workforce development and human capital through partnerships with existing organizations while leveraging the manufacturing expertise within MEP Centers</a:t>
            </a:r>
          </a:p>
        </p:txBody>
      </p:sp>
    </p:spTree>
    <p:extLst>
      <p:ext uri="{BB962C8B-B14F-4D97-AF65-F5344CB8AC3E}">
        <p14:creationId xmlns:p14="http://schemas.microsoft.com/office/powerpoint/2010/main" val="1330595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p:spPr>
        <p:txBody>
          <a:bodyPr/>
          <a:lstStyle/>
          <a:p>
            <a:fld id="{5851239D-1C9B-458A-9693-6FE34E3E7B54}" type="slidenum">
              <a:rPr lang="en-US" smtClean="0">
                <a:solidFill>
                  <a:prstClr val="black"/>
                </a:solidFill>
                <a:latin typeface="Calibri"/>
              </a:rPr>
              <a:pPr/>
              <a:t>2</a:t>
            </a:fld>
            <a:endParaRPr lang="en-US" smtClean="0">
              <a:solidFill>
                <a:prstClr val="black"/>
              </a:solidFill>
              <a:latin typeface="Calibri"/>
            </a:endParaRPr>
          </a:p>
        </p:txBody>
      </p:sp>
      <p:sp>
        <p:nvSpPr>
          <p:cNvPr id="2051"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2052" name="Text Box 66"/>
          <p:cNvSpPr txBox="1">
            <a:spLocks noChangeArrowheads="1"/>
          </p:cNvSpPr>
          <p:nvPr/>
        </p:nvSpPr>
        <p:spPr bwMode="auto">
          <a:xfrm>
            <a:off x="3057525" y="823913"/>
            <a:ext cx="3086100" cy="830997"/>
          </a:xfrm>
          <a:prstGeom prst="rect">
            <a:avLst/>
          </a:prstGeom>
          <a:noFill/>
          <a:ln w="9525">
            <a:noFill/>
            <a:miter lim="800000"/>
            <a:headEnd/>
            <a:tailEnd/>
          </a:ln>
        </p:spPr>
        <p:txBody>
          <a:bodyPr>
            <a:spAutoFit/>
          </a:bodyPr>
          <a:lstStyle/>
          <a:p>
            <a:pPr algn="ctr">
              <a:spcBef>
                <a:spcPct val="50000"/>
              </a:spcBef>
            </a:pPr>
            <a:r>
              <a:rPr lang="en-US" sz="2400" b="1" dirty="0">
                <a:solidFill>
                  <a:srgbClr val="C0504D"/>
                </a:solidFill>
                <a:latin typeface="Calibri"/>
              </a:rPr>
              <a:t>MEP Advisory Board meeting</a:t>
            </a:r>
          </a:p>
        </p:txBody>
      </p:sp>
      <p:grpSp>
        <p:nvGrpSpPr>
          <p:cNvPr id="2053" name="Group 67"/>
          <p:cNvGrpSpPr>
            <a:grpSpLocks/>
          </p:cNvGrpSpPr>
          <p:nvPr/>
        </p:nvGrpSpPr>
        <p:grpSpPr bwMode="auto">
          <a:xfrm>
            <a:off x="3200400" y="776288"/>
            <a:ext cx="2743200" cy="1828800"/>
            <a:chOff x="2016" y="480"/>
            <a:chExt cx="1728" cy="1152"/>
          </a:xfrm>
        </p:grpSpPr>
        <p:sp>
          <p:nvSpPr>
            <p:cNvPr id="2106" name="Line 68"/>
            <p:cNvSpPr>
              <a:spLocks noChangeShapeType="1"/>
            </p:cNvSpPr>
            <p:nvPr/>
          </p:nvSpPr>
          <p:spPr bwMode="auto">
            <a:xfrm flipV="1">
              <a:off x="3744" y="480"/>
              <a:ext cx="0" cy="576"/>
            </a:xfrm>
            <a:prstGeom prst="line">
              <a:avLst/>
            </a:prstGeom>
            <a:noFill/>
            <a:ln w="28575">
              <a:solidFill>
                <a:schemeClr val="accent2"/>
              </a:solidFill>
              <a:round/>
              <a:headEnd/>
              <a:tailEnd/>
            </a:ln>
          </p:spPr>
          <p:txBody>
            <a:bodyPr/>
            <a:lstStyle/>
            <a:p>
              <a:endParaRPr lang="en-US">
                <a:solidFill>
                  <a:prstClr val="black"/>
                </a:solidFill>
                <a:latin typeface="Calibri"/>
              </a:endParaRPr>
            </a:p>
          </p:txBody>
        </p:sp>
        <p:sp>
          <p:nvSpPr>
            <p:cNvPr id="2107" name="Line 69"/>
            <p:cNvSpPr>
              <a:spLocks noChangeShapeType="1"/>
            </p:cNvSpPr>
            <p:nvPr/>
          </p:nvSpPr>
          <p:spPr bwMode="auto">
            <a:xfrm flipH="1">
              <a:off x="2016" y="480"/>
              <a:ext cx="1728" cy="0"/>
            </a:xfrm>
            <a:prstGeom prst="line">
              <a:avLst/>
            </a:prstGeom>
            <a:noFill/>
            <a:ln w="28575">
              <a:solidFill>
                <a:schemeClr val="accent2"/>
              </a:solidFill>
              <a:round/>
              <a:headEnd/>
              <a:tailEnd/>
            </a:ln>
          </p:spPr>
          <p:txBody>
            <a:bodyPr/>
            <a:lstStyle/>
            <a:p>
              <a:endParaRPr lang="en-US">
                <a:solidFill>
                  <a:prstClr val="black"/>
                </a:solidFill>
                <a:latin typeface="Calibri"/>
              </a:endParaRPr>
            </a:p>
          </p:txBody>
        </p:sp>
        <p:sp>
          <p:nvSpPr>
            <p:cNvPr id="2108" name="Line 70"/>
            <p:cNvSpPr>
              <a:spLocks noChangeShapeType="1"/>
            </p:cNvSpPr>
            <p:nvPr/>
          </p:nvSpPr>
          <p:spPr bwMode="auto">
            <a:xfrm>
              <a:off x="2016" y="480"/>
              <a:ext cx="0" cy="1152"/>
            </a:xfrm>
            <a:prstGeom prst="line">
              <a:avLst/>
            </a:prstGeom>
            <a:noFill/>
            <a:ln w="28575">
              <a:solidFill>
                <a:schemeClr val="accent2"/>
              </a:solidFill>
              <a:round/>
              <a:headEnd/>
              <a:tailEnd/>
            </a:ln>
          </p:spPr>
          <p:txBody>
            <a:bodyPr/>
            <a:lstStyle/>
            <a:p>
              <a:endParaRPr lang="en-US">
                <a:solidFill>
                  <a:prstClr val="black"/>
                </a:solidFill>
                <a:latin typeface="Calibri"/>
              </a:endParaRPr>
            </a:p>
          </p:txBody>
        </p:sp>
        <p:sp>
          <p:nvSpPr>
            <p:cNvPr id="2109" name="Line 71"/>
            <p:cNvSpPr>
              <a:spLocks noChangeShapeType="1"/>
            </p:cNvSpPr>
            <p:nvPr/>
          </p:nvSpPr>
          <p:spPr bwMode="auto">
            <a:xfrm>
              <a:off x="2016" y="1632"/>
              <a:ext cx="240" cy="0"/>
            </a:xfrm>
            <a:prstGeom prst="line">
              <a:avLst/>
            </a:prstGeom>
            <a:noFill/>
            <a:ln w="28575">
              <a:solidFill>
                <a:schemeClr val="accent2"/>
              </a:solidFill>
              <a:round/>
              <a:headEnd/>
              <a:tailEnd/>
            </a:ln>
          </p:spPr>
          <p:txBody>
            <a:bodyPr/>
            <a:lstStyle/>
            <a:p>
              <a:endParaRPr lang="en-US">
                <a:solidFill>
                  <a:prstClr val="black"/>
                </a:solidFill>
                <a:latin typeface="Calibri"/>
              </a:endParaRPr>
            </a:p>
          </p:txBody>
        </p:sp>
        <p:sp>
          <p:nvSpPr>
            <p:cNvPr id="2110" name="Line 72"/>
            <p:cNvSpPr>
              <a:spLocks noChangeShapeType="1"/>
            </p:cNvSpPr>
            <p:nvPr/>
          </p:nvSpPr>
          <p:spPr bwMode="auto">
            <a:xfrm>
              <a:off x="2544" y="1632"/>
              <a:ext cx="720" cy="0"/>
            </a:xfrm>
            <a:prstGeom prst="line">
              <a:avLst/>
            </a:prstGeom>
            <a:noFill/>
            <a:ln w="28575">
              <a:solidFill>
                <a:schemeClr val="accent2"/>
              </a:solidFill>
              <a:round/>
              <a:headEnd/>
              <a:tailEnd/>
            </a:ln>
          </p:spPr>
          <p:txBody>
            <a:bodyPr/>
            <a:lstStyle/>
            <a:p>
              <a:endParaRPr lang="en-US">
                <a:solidFill>
                  <a:prstClr val="black"/>
                </a:solidFill>
                <a:latin typeface="Calibri"/>
              </a:endParaRPr>
            </a:p>
          </p:txBody>
        </p:sp>
        <p:sp>
          <p:nvSpPr>
            <p:cNvPr id="2111" name="Line 73"/>
            <p:cNvSpPr>
              <a:spLocks noChangeShapeType="1"/>
            </p:cNvSpPr>
            <p:nvPr/>
          </p:nvSpPr>
          <p:spPr bwMode="auto">
            <a:xfrm>
              <a:off x="3504" y="1632"/>
              <a:ext cx="240" cy="0"/>
            </a:xfrm>
            <a:prstGeom prst="line">
              <a:avLst/>
            </a:prstGeom>
            <a:noFill/>
            <a:ln w="28575">
              <a:solidFill>
                <a:schemeClr val="accent2"/>
              </a:solidFill>
              <a:round/>
              <a:headEnd/>
              <a:tailEnd/>
            </a:ln>
          </p:spPr>
          <p:txBody>
            <a:bodyPr/>
            <a:lstStyle/>
            <a:p>
              <a:endParaRPr lang="en-US">
                <a:solidFill>
                  <a:prstClr val="black"/>
                </a:solidFill>
                <a:latin typeface="Calibri"/>
              </a:endParaRPr>
            </a:p>
          </p:txBody>
        </p:sp>
        <p:sp>
          <p:nvSpPr>
            <p:cNvPr id="2112" name="Line 74"/>
            <p:cNvSpPr>
              <a:spLocks noChangeShapeType="1"/>
            </p:cNvSpPr>
            <p:nvPr/>
          </p:nvSpPr>
          <p:spPr bwMode="auto">
            <a:xfrm flipV="1">
              <a:off x="3744" y="1248"/>
              <a:ext cx="0" cy="384"/>
            </a:xfrm>
            <a:prstGeom prst="line">
              <a:avLst/>
            </a:prstGeom>
            <a:noFill/>
            <a:ln w="28575">
              <a:solidFill>
                <a:schemeClr val="accent2"/>
              </a:solidFill>
              <a:round/>
              <a:headEnd/>
              <a:tailEnd/>
            </a:ln>
          </p:spPr>
          <p:txBody>
            <a:bodyPr/>
            <a:lstStyle/>
            <a:p>
              <a:endParaRPr lang="en-US">
                <a:solidFill>
                  <a:prstClr val="black"/>
                </a:solidFill>
                <a:latin typeface="Calibri"/>
              </a:endParaRPr>
            </a:p>
          </p:txBody>
        </p:sp>
      </p:grpSp>
      <p:sp>
        <p:nvSpPr>
          <p:cNvPr id="2054" name="Line 75"/>
          <p:cNvSpPr>
            <a:spLocks noChangeShapeType="1"/>
          </p:cNvSpPr>
          <p:nvPr/>
        </p:nvSpPr>
        <p:spPr bwMode="auto">
          <a:xfrm>
            <a:off x="5943600" y="1690688"/>
            <a:ext cx="12954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55" name="Line 76"/>
          <p:cNvSpPr>
            <a:spLocks noChangeShapeType="1"/>
          </p:cNvSpPr>
          <p:nvPr/>
        </p:nvSpPr>
        <p:spPr bwMode="auto">
          <a:xfrm>
            <a:off x="5934075" y="1995488"/>
            <a:ext cx="9144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56" name="Line 77"/>
          <p:cNvSpPr>
            <a:spLocks noChangeShapeType="1"/>
          </p:cNvSpPr>
          <p:nvPr/>
        </p:nvSpPr>
        <p:spPr bwMode="auto">
          <a:xfrm flipH="1">
            <a:off x="533400" y="2605088"/>
            <a:ext cx="26670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57" name="Line 78"/>
          <p:cNvSpPr>
            <a:spLocks noChangeShapeType="1"/>
          </p:cNvSpPr>
          <p:nvPr/>
        </p:nvSpPr>
        <p:spPr bwMode="auto">
          <a:xfrm>
            <a:off x="2667000" y="3443288"/>
            <a:ext cx="57150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58" name="Line 79"/>
          <p:cNvSpPr>
            <a:spLocks noChangeShapeType="1"/>
          </p:cNvSpPr>
          <p:nvPr/>
        </p:nvSpPr>
        <p:spPr bwMode="auto">
          <a:xfrm>
            <a:off x="2667000" y="3443288"/>
            <a:ext cx="0" cy="274320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59" name="Line 80"/>
          <p:cNvSpPr>
            <a:spLocks noChangeShapeType="1"/>
          </p:cNvSpPr>
          <p:nvPr/>
        </p:nvSpPr>
        <p:spPr bwMode="auto">
          <a:xfrm>
            <a:off x="2209800" y="3062288"/>
            <a:ext cx="0" cy="76200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60" name="Line 81"/>
          <p:cNvSpPr>
            <a:spLocks noChangeShapeType="1"/>
          </p:cNvSpPr>
          <p:nvPr/>
        </p:nvSpPr>
        <p:spPr bwMode="auto">
          <a:xfrm flipH="1">
            <a:off x="1371600" y="3824288"/>
            <a:ext cx="8382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61" name="Line 82"/>
          <p:cNvSpPr>
            <a:spLocks noChangeShapeType="1"/>
          </p:cNvSpPr>
          <p:nvPr/>
        </p:nvSpPr>
        <p:spPr bwMode="auto">
          <a:xfrm>
            <a:off x="1371600" y="4205288"/>
            <a:ext cx="8382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62" name="Line 83"/>
          <p:cNvSpPr>
            <a:spLocks noChangeShapeType="1"/>
          </p:cNvSpPr>
          <p:nvPr/>
        </p:nvSpPr>
        <p:spPr bwMode="auto">
          <a:xfrm>
            <a:off x="2209800" y="4205288"/>
            <a:ext cx="0" cy="198120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63" name="Line 84"/>
          <p:cNvSpPr>
            <a:spLocks noChangeShapeType="1"/>
          </p:cNvSpPr>
          <p:nvPr/>
        </p:nvSpPr>
        <p:spPr bwMode="auto">
          <a:xfrm>
            <a:off x="6858000" y="1995488"/>
            <a:ext cx="0" cy="60960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64" name="Line 85"/>
          <p:cNvSpPr>
            <a:spLocks noChangeShapeType="1"/>
          </p:cNvSpPr>
          <p:nvPr/>
        </p:nvSpPr>
        <p:spPr bwMode="auto">
          <a:xfrm>
            <a:off x="7239000" y="1690688"/>
            <a:ext cx="0" cy="91440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65" name="Line 86"/>
          <p:cNvSpPr>
            <a:spLocks noChangeShapeType="1"/>
          </p:cNvSpPr>
          <p:nvPr/>
        </p:nvSpPr>
        <p:spPr bwMode="auto">
          <a:xfrm>
            <a:off x="5943600" y="2605088"/>
            <a:ext cx="9144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66" name="Line 87"/>
          <p:cNvSpPr>
            <a:spLocks noChangeShapeType="1"/>
          </p:cNvSpPr>
          <p:nvPr/>
        </p:nvSpPr>
        <p:spPr bwMode="auto">
          <a:xfrm>
            <a:off x="7239000" y="2605088"/>
            <a:ext cx="11430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67" name="Line 88"/>
          <p:cNvSpPr>
            <a:spLocks noChangeShapeType="1"/>
          </p:cNvSpPr>
          <p:nvPr/>
        </p:nvSpPr>
        <p:spPr bwMode="auto">
          <a:xfrm flipV="1">
            <a:off x="8382000" y="700088"/>
            <a:ext cx="0" cy="190500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68" name="Line 89"/>
          <p:cNvSpPr>
            <a:spLocks noChangeShapeType="1"/>
          </p:cNvSpPr>
          <p:nvPr/>
        </p:nvSpPr>
        <p:spPr bwMode="auto">
          <a:xfrm>
            <a:off x="8382000" y="3443288"/>
            <a:ext cx="0" cy="274320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69" name="Line 90"/>
          <p:cNvSpPr>
            <a:spLocks noChangeShapeType="1"/>
          </p:cNvSpPr>
          <p:nvPr/>
        </p:nvSpPr>
        <p:spPr bwMode="auto">
          <a:xfrm>
            <a:off x="8839200" y="700088"/>
            <a:ext cx="0" cy="556260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70" name="Line 91"/>
          <p:cNvSpPr>
            <a:spLocks noChangeShapeType="1"/>
          </p:cNvSpPr>
          <p:nvPr/>
        </p:nvSpPr>
        <p:spPr bwMode="auto">
          <a:xfrm>
            <a:off x="1371600" y="4205288"/>
            <a:ext cx="0" cy="198120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71" name="Line 92"/>
          <p:cNvSpPr>
            <a:spLocks noChangeShapeType="1"/>
          </p:cNvSpPr>
          <p:nvPr/>
        </p:nvSpPr>
        <p:spPr bwMode="auto">
          <a:xfrm flipV="1">
            <a:off x="1371600" y="3062288"/>
            <a:ext cx="0" cy="76200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72" name="Line 93"/>
          <p:cNvSpPr>
            <a:spLocks noChangeShapeType="1"/>
          </p:cNvSpPr>
          <p:nvPr/>
        </p:nvSpPr>
        <p:spPr bwMode="auto">
          <a:xfrm flipH="1">
            <a:off x="1371600" y="3062288"/>
            <a:ext cx="8382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73" name="Text Box 94"/>
          <p:cNvSpPr txBox="1">
            <a:spLocks noChangeArrowheads="1"/>
          </p:cNvSpPr>
          <p:nvPr/>
        </p:nvSpPr>
        <p:spPr bwMode="auto">
          <a:xfrm>
            <a:off x="8172450" y="314325"/>
            <a:ext cx="9144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Calibri"/>
              </a:rPr>
              <a:t>EXIT</a:t>
            </a:r>
          </a:p>
        </p:txBody>
      </p:sp>
      <p:sp>
        <p:nvSpPr>
          <p:cNvPr id="2074" name="Text Box 95"/>
          <p:cNvSpPr txBox="1">
            <a:spLocks noChangeArrowheads="1"/>
          </p:cNvSpPr>
          <p:nvPr/>
        </p:nvSpPr>
        <p:spPr bwMode="auto">
          <a:xfrm>
            <a:off x="8229600" y="6248400"/>
            <a:ext cx="9144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Calibri"/>
              </a:rPr>
              <a:t>EXIT</a:t>
            </a:r>
          </a:p>
        </p:txBody>
      </p:sp>
      <p:sp>
        <p:nvSpPr>
          <p:cNvPr id="2075" name="Text Box 96"/>
          <p:cNvSpPr txBox="1">
            <a:spLocks noChangeArrowheads="1"/>
          </p:cNvSpPr>
          <p:nvPr/>
        </p:nvSpPr>
        <p:spPr bwMode="auto">
          <a:xfrm>
            <a:off x="85725" y="2195513"/>
            <a:ext cx="9144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Calibri"/>
              </a:rPr>
              <a:t>EXIT</a:t>
            </a:r>
          </a:p>
        </p:txBody>
      </p:sp>
      <p:sp>
        <p:nvSpPr>
          <p:cNvPr id="2076" name="Text Box 97"/>
          <p:cNvSpPr txBox="1">
            <a:spLocks noChangeArrowheads="1"/>
          </p:cNvSpPr>
          <p:nvPr/>
        </p:nvSpPr>
        <p:spPr bwMode="auto">
          <a:xfrm>
            <a:off x="4191000" y="3976688"/>
            <a:ext cx="2895600" cy="457200"/>
          </a:xfrm>
          <a:prstGeom prst="rect">
            <a:avLst/>
          </a:prstGeom>
          <a:noFill/>
          <a:ln w="9525">
            <a:noFill/>
            <a:miter lim="800000"/>
            <a:headEnd/>
            <a:tailEnd/>
          </a:ln>
        </p:spPr>
        <p:txBody>
          <a:bodyPr>
            <a:spAutoFit/>
          </a:bodyPr>
          <a:lstStyle/>
          <a:p>
            <a:pPr algn="ctr">
              <a:spcBef>
                <a:spcPct val="50000"/>
              </a:spcBef>
            </a:pPr>
            <a:r>
              <a:rPr lang="en-US" sz="2400" b="1">
                <a:solidFill>
                  <a:prstClr val="black"/>
                </a:solidFill>
                <a:latin typeface="Calibri"/>
              </a:rPr>
              <a:t>Cafeteria</a:t>
            </a:r>
          </a:p>
        </p:txBody>
      </p:sp>
      <p:sp>
        <p:nvSpPr>
          <p:cNvPr id="2077" name="Line 98"/>
          <p:cNvSpPr>
            <a:spLocks noChangeShapeType="1"/>
          </p:cNvSpPr>
          <p:nvPr/>
        </p:nvSpPr>
        <p:spPr bwMode="auto">
          <a:xfrm>
            <a:off x="1371600" y="6186488"/>
            <a:ext cx="8382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78" name="Line 99"/>
          <p:cNvSpPr>
            <a:spLocks noChangeShapeType="1"/>
          </p:cNvSpPr>
          <p:nvPr/>
        </p:nvSpPr>
        <p:spPr bwMode="auto">
          <a:xfrm>
            <a:off x="2667000" y="6186488"/>
            <a:ext cx="57150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79" name="Text Box 100"/>
          <p:cNvSpPr txBox="1">
            <a:spLocks noChangeArrowheads="1"/>
          </p:cNvSpPr>
          <p:nvPr/>
        </p:nvSpPr>
        <p:spPr bwMode="auto">
          <a:xfrm>
            <a:off x="6553200" y="1995488"/>
            <a:ext cx="304800" cy="457200"/>
          </a:xfrm>
          <a:prstGeom prst="rect">
            <a:avLst/>
          </a:prstGeom>
          <a:noFill/>
          <a:ln w="9525">
            <a:noFill/>
            <a:miter lim="800000"/>
            <a:headEnd/>
            <a:tailEnd/>
          </a:ln>
        </p:spPr>
        <p:txBody>
          <a:bodyPr>
            <a:spAutoFit/>
          </a:bodyPr>
          <a:lstStyle/>
          <a:p>
            <a:pPr>
              <a:spcBef>
                <a:spcPct val="50000"/>
              </a:spcBef>
            </a:pPr>
            <a:endParaRPr lang="en-US" sz="2400">
              <a:solidFill>
                <a:prstClr val="black"/>
              </a:solidFill>
              <a:latin typeface="Times New Roman" pitchFamily="18" charset="0"/>
            </a:endParaRPr>
          </a:p>
        </p:txBody>
      </p:sp>
      <p:grpSp>
        <p:nvGrpSpPr>
          <p:cNvPr id="2080" name="Group 101"/>
          <p:cNvGrpSpPr>
            <a:grpSpLocks/>
          </p:cNvGrpSpPr>
          <p:nvPr/>
        </p:nvGrpSpPr>
        <p:grpSpPr bwMode="auto">
          <a:xfrm>
            <a:off x="6524625" y="1935163"/>
            <a:ext cx="457200" cy="336550"/>
            <a:chOff x="4110" y="1210"/>
            <a:chExt cx="288" cy="212"/>
          </a:xfrm>
        </p:grpSpPr>
        <p:sp>
          <p:nvSpPr>
            <p:cNvPr id="2104" name="Rectangle 102"/>
            <p:cNvSpPr>
              <a:spLocks noChangeArrowheads="1"/>
            </p:cNvSpPr>
            <p:nvPr/>
          </p:nvSpPr>
          <p:spPr bwMode="auto">
            <a:xfrm>
              <a:off x="4128" y="1248"/>
              <a:ext cx="192" cy="144"/>
            </a:xfrm>
            <a:prstGeom prst="rect">
              <a:avLst/>
            </a:prstGeom>
            <a:solidFill>
              <a:srgbClr val="FFFF66"/>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2105" name="Text Box 103"/>
            <p:cNvSpPr txBox="1">
              <a:spLocks noChangeArrowheads="1"/>
            </p:cNvSpPr>
            <p:nvPr/>
          </p:nvSpPr>
          <p:spPr bwMode="auto">
            <a:xfrm>
              <a:off x="4110" y="1210"/>
              <a:ext cx="288" cy="212"/>
            </a:xfrm>
            <a:prstGeom prst="rect">
              <a:avLst/>
            </a:prstGeom>
            <a:noFill/>
            <a:ln w="9525">
              <a:noFill/>
              <a:miter lim="800000"/>
              <a:headEnd/>
              <a:tailEnd/>
            </a:ln>
          </p:spPr>
          <p:txBody>
            <a:bodyPr>
              <a:spAutoFit/>
            </a:bodyPr>
            <a:lstStyle/>
            <a:p>
              <a:pPr>
                <a:spcBef>
                  <a:spcPct val="50000"/>
                </a:spcBef>
              </a:pPr>
              <a:r>
                <a:rPr lang="en-US" sz="1600" b="1">
                  <a:solidFill>
                    <a:prstClr val="black"/>
                  </a:solidFill>
                  <a:latin typeface="Calibri"/>
                </a:rPr>
                <a:t>W</a:t>
              </a:r>
            </a:p>
          </p:txBody>
        </p:sp>
      </p:grpSp>
      <p:grpSp>
        <p:nvGrpSpPr>
          <p:cNvPr id="2081" name="Group 104"/>
          <p:cNvGrpSpPr>
            <a:grpSpLocks/>
          </p:cNvGrpSpPr>
          <p:nvPr/>
        </p:nvGrpSpPr>
        <p:grpSpPr bwMode="auto">
          <a:xfrm>
            <a:off x="6548438" y="2330450"/>
            <a:ext cx="457200" cy="336550"/>
            <a:chOff x="4125" y="1459"/>
            <a:chExt cx="288" cy="212"/>
          </a:xfrm>
        </p:grpSpPr>
        <p:sp>
          <p:nvSpPr>
            <p:cNvPr id="2102" name="Rectangle 105"/>
            <p:cNvSpPr>
              <a:spLocks noChangeArrowheads="1"/>
            </p:cNvSpPr>
            <p:nvPr/>
          </p:nvSpPr>
          <p:spPr bwMode="auto">
            <a:xfrm>
              <a:off x="4134" y="1488"/>
              <a:ext cx="192" cy="144"/>
            </a:xfrm>
            <a:prstGeom prst="rect">
              <a:avLst/>
            </a:prstGeom>
            <a:solidFill>
              <a:srgbClr val="66FF66"/>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2103" name="Text Box 106"/>
            <p:cNvSpPr txBox="1">
              <a:spLocks noChangeArrowheads="1"/>
            </p:cNvSpPr>
            <p:nvPr/>
          </p:nvSpPr>
          <p:spPr bwMode="auto">
            <a:xfrm>
              <a:off x="4125" y="1459"/>
              <a:ext cx="288" cy="212"/>
            </a:xfrm>
            <a:prstGeom prst="rect">
              <a:avLst/>
            </a:prstGeom>
            <a:noFill/>
            <a:ln w="9525">
              <a:noFill/>
              <a:miter lim="800000"/>
              <a:headEnd/>
              <a:tailEnd/>
            </a:ln>
          </p:spPr>
          <p:txBody>
            <a:bodyPr>
              <a:spAutoFit/>
            </a:bodyPr>
            <a:lstStyle/>
            <a:p>
              <a:pPr>
                <a:spcBef>
                  <a:spcPct val="50000"/>
                </a:spcBef>
              </a:pPr>
              <a:r>
                <a:rPr lang="en-US" sz="1600" b="1">
                  <a:solidFill>
                    <a:prstClr val="black"/>
                  </a:solidFill>
                  <a:latin typeface="Calibri"/>
                </a:rPr>
                <a:t>M</a:t>
              </a:r>
            </a:p>
          </p:txBody>
        </p:sp>
      </p:grpSp>
      <p:sp>
        <p:nvSpPr>
          <p:cNvPr id="2082" name="Line 107"/>
          <p:cNvSpPr>
            <a:spLocks noChangeShapeType="1"/>
          </p:cNvSpPr>
          <p:nvPr/>
        </p:nvSpPr>
        <p:spPr bwMode="auto">
          <a:xfrm>
            <a:off x="2667000" y="5119688"/>
            <a:ext cx="57150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2083" name="Text Box 108"/>
          <p:cNvSpPr txBox="1">
            <a:spLocks noChangeArrowheads="1"/>
          </p:cNvSpPr>
          <p:nvPr/>
        </p:nvSpPr>
        <p:spPr bwMode="auto">
          <a:xfrm>
            <a:off x="5241925" y="4017963"/>
            <a:ext cx="184150" cy="457200"/>
          </a:xfrm>
          <a:prstGeom prst="rect">
            <a:avLst/>
          </a:prstGeom>
          <a:noFill/>
          <a:ln w="9525">
            <a:noFill/>
            <a:miter lim="800000"/>
            <a:headEnd/>
            <a:tailEnd/>
          </a:ln>
        </p:spPr>
        <p:txBody>
          <a:bodyPr wrap="none">
            <a:spAutoFit/>
          </a:bodyPr>
          <a:lstStyle/>
          <a:p>
            <a:endParaRPr lang="en-US" sz="2400">
              <a:solidFill>
                <a:prstClr val="black"/>
              </a:solidFill>
              <a:latin typeface="Times New Roman" pitchFamily="18" charset="0"/>
            </a:endParaRPr>
          </a:p>
        </p:txBody>
      </p:sp>
      <p:sp>
        <p:nvSpPr>
          <p:cNvPr id="2084" name="Text Box 109"/>
          <p:cNvSpPr txBox="1">
            <a:spLocks noChangeArrowheads="1"/>
          </p:cNvSpPr>
          <p:nvPr/>
        </p:nvSpPr>
        <p:spPr bwMode="auto">
          <a:xfrm>
            <a:off x="4191000" y="5424488"/>
            <a:ext cx="2895600" cy="457200"/>
          </a:xfrm>
          <a:prstGeom prst="rect">
            <a:avLst/>
          </a:prstGeom>
          <a:noFill/>
          <a:ln w="9525">
            <a:noFill/>
            <a:miter lim="800000"/>
            <a:headEnd/>
            <a:tailEnd/>
          </a:ln>
        </p:spPr>
        <p:txBody>
          <a:bodyPr>
            <a:spAutoFit/>
          </a:bodyPr>
          <a:lstStyle/>
          <a:p>
            <a:pPr algn="ctr">
              <a:spcBef>
                <a:spcPct val="50000"/>
              </a:spcBef>
            </a:pPr>
            <a:r>
              <a:rPr lang="en-US" sz="2400" b="1">
                <a:solidFill>
                  <a:prstClr val="black"/>
                </a:solidFill>
                <a:latin typeface="Calibri"/>
              </a:rPr>
              <a:t>Courtyard</a:t>
            </a:r>
          </a:p>
        </p:txBody>
      </p:sp>
      <p:grpSp>
        <p:nvGrpSpPr>
          <p:cNvPr id="2085" name="Group 110"/>
          <p:cNvGrpSpPr>
            <a:grpSpLocks/>
          </p:cNvGrpSpPr>
          <p:nvPr/>
        </p:nvGrpSpPr>
        <p:grpSpPr bwMode="auto">
          <a:xfrm>
            <a:off x="1800225" y="3533775"/>
            <a:ext cx="457200" cy="336550"/>
            <a:chOff x="4110" y="1210"/>
            <a:chExt cx="288" cy="212"/>
          </a:xfrm>
        </p:grpSpPr>
        <p:sp>
          <p:nvSpPr>
            <p:cNvPr id="2100" name="Rectangle 111"/>
            <p:cNvSpPr>
              <a:spLocks noChangeArrowheads="1"/>
            </p:cNvSpPr>
            <p:nvPr/>
          </p:nvSpPr>
          <p:spPr bwMode="auto">
            <a:xfrm>
              <a:off x="4128" y="1248"/>
              <a:ext cx="192" cy="144"/>
            </a:xfrm>
            <a:prstGeom prst="rect">
              <a:avLst/>
            </a:prstGeom>
            <a:solidFill>
              <a:srgbClr val="FFFF66"/>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2101" name="Text Box 112"/>
            <p:cNvSpPr txBox="1">
              <a:spLocks noChangeArrowheads="1"/>
            </p:cNvSpPr>
            <p:nvPr/>
          </p:nvSpPr>
          <p:spPr bwMode="auto">
            <a:xfrm>
              <a:off x="4110" y="1210"/>
              <a:ext cx="288" cy="212"/>
            </a:xfrm>
            <a:prstGeom prst="rect">
              <a:avLst/>
            </a:prstGeom>
            <a:noFill/>
            <a:ln w="9525">
              <a:noFill/>
              <a:miter lim="800000"/>
              <a:headEnd/>
              <a:tailEnd/>
            </a:ln>
          </p:spPr>
          <p:txBody>
            <a:bodyPr>
              <a:spAutoFit/>
            </a:bodyPr>
            <a:lstStyle/>
            <a:p>
              <a:pPr>
                <a:spcBef>
                  <a:spcPct val="50000"/>
                </a:spcBef>
              </a:pPr>
              <a:r>
                <a:rPr lang="en-US" sz="1600" b="1">
                  <a:solidFill>
                    <a:prstClr val="black"/>
                  </a:solidFill>
                  <a:latin typeface="Calibri"/>
                </a:rPr>
                <a:t>W</a:t>
              </a:r>
            </a:p>
          </p:txBody>
        </p:sp>
      </p:grpSp>
      <p:grpSp>
        <p:nvGrpSpPr>
          <p:cNvPr id="2086" name="Group 113"/>
          <p:cNvGrpSpPr>
            <a:grpSpLocks/>
          </p:cNvGrpSpPr>
          <p:nvPr/>
        </p:nvGrpSpPr>
        <p:grpSpPr bwMode="auto">
          <a:xfrm>
            <a:off x="1404938" y="3549650"/>
            <a:ext cx="457200" cy="336550"/>
            <a:chOff x="4125" y="1459"/>
            <a:chExt cx="288" cy="212"/>
          </a:xfrm>
        </p:grpSpPr>
        <p:sp>
          <p:nvSpPr>
            <p:cNvPr id="2098" name="Rectangle 114"/>
            <p:cNvSpPr>
              <a:spLocks noChangeArrowheads="1"/>
            </p:cNvSpPr>
            <p:nvPr/>
          </p:nvSpPr>
          <p:spPr bwMode="auto">
            <a:xfrm>
              <a:off x="4134" y="1488"/>
              <a:ext cx="192" cy="144"/>
            </a:xfrm>
            <a:prstGeom prst="rect">
              <a:avLst/>
            </a:prstGeom>
            <a:solidFill>
              <a:srgbClr val="66FF66"/>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2099" name="Text Box 115"/>
            <p:cNvSpPr txBox="1">
              <a:spLocks noChangeArrowheads="1"/>
            </p:cNvSpPr>
            <p:nvPr/>
          </p:nvSpPr>
          <p:spPr bwMode="auto">
            <a:xfrm>
              <a:off x="4125" y="1459"/>
              <a:ext cx="288" cy="212"/>
            </a:xfrm>
            <a:prstGeom prst="rect">
              <a:avLst/>
            </a:prstGeom>
            <a:noFill/>
            <a:ln w="9525">
              <a:noFill/>
              <a:miter lim="800000"/>
              <a:headEnd/>
              <a:tailEnd/>
            </a:ln>
          </p:spPr>
          <p:txBody>
            <a:bodyPr>
              <a:spAutoFit/>
            </a:bodyPr>
            <a:lstStyle/>
            <a:p>
              <a:pPr>
                <a:spcBef>
                  <a:spcPct val="50000"/>
                </a:spcBef>
              </a:pPr>
              <a:r>
                <a:rPr lang="en-US" sz="1600" b="1">
                  <a:solidFill>
                    <a:prstClr val="black"/>
                  </a:solidFill>
                  <a:latin typeface="Calibri"/>
                </a:rPr>
                <a:t>M</a:t>
              </a:r>
            </a:p>
          </p:txBody>
        </p:sp>
      </p:grpSp>
      <p:sp>
        <p:nvSpPr>
          <p:cNvPr id="2087" name="Text Box 116"/>
          <p:cNvSpPr txBox="1">
            <a:spLocks noChangeArrowheads="1"/>
          </p:cNvSpPr>
          <p:nvPr/>
        </p:nvSpPr>
        <p:spPr bwMode="auto">
          <a:xfrm>
            <a:off x="3886200" y="1641475"/>
            <a:ext cx="1524000" cy="784830"/>
          </a:xfrm>
          <a:prstGeom prst="rect">
            <a:avLst/>
          </a:prstGeom>
          <a:noFill/>
          <a:ln w="9525">
            <a:noFill/>
            <a:miter lim="800000"/>
            <a:headEnd/>
            <a:tailEnd/>
          </a:ln>
        </p:spPr>
        <p:txBody>
          <a:bodyPr>
            <a:spAutoFit/>
          </a:bodyPr>
          <a:lstStyle/>
          <a:p>
            <a:pPr algn="ctr">
              <a:spcBef>
                <a:spcPts val="600"/>
              </a:spcBef>
            </a:pPr>
            <a:r>
              <a:rPr lang="en-US" b="1" i="1" dirty="0">
                <a:solidFill>
                  <a:prstClr val="black"/>
                </a:solidFill>
                <a:latin typeface="Calibri"/>
              </a:rPr>
              <a:t>Portrait</a:t>
            </a:r>
          </a:p>
          <a:p>
            <a:pPr algn="ctr">
              <a:spcBef>
                <a:spcPts val="600"/>
              </a:spcBef>
            </a:pPr>
            <a:r>
              <a:rPr lang="en-US" b="1" i="1" dirty="0">
                <a:solidFill>
                  <a:prstClr val="black"/>
                </a:solidFill>
                <a:latin typeface="Calibri"/>
              </a:rPr>
              <a:t>Room</a:t>
            </a:r>
          </a:p>
        </p:txBody>
      </p:sp>
      <p:sp>
        <p:nvSpPr>
          <p:cNvPr id="2088" name="Rectangle 117"/>
          <p:cNvSpPr>
            <a:spLocks noChangeArrowheads="1"/>
          </p:cNvSpPr>
          <p:nvPr/>
        </p:nvSpPr>
        <p:spPr bwMode="auto">
          <a:xfrm>
            <a:off x="5943600" y="1144588"/>
            <a:ext cx="990600" cy="533400"/>
          </a:xfrm>
          <a:prstGeom prst="rect">
            <a:avLst/>
          </a:prstGeom>
          <a:no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2090" name="Text Box 119"/>
          <p:cNvSpPr txBox="1">
            <a:spLocks noChangeArrowheads="1"/>
          </p:cNvSpPr>
          <p:nvPr/>
        </p:nvSpPr>
        <p:spPr bwMode="auto">
          <a:xfrm>
            <a:off x="6019800" y="1233488"/>
            <a:ext cx="933450" cy="366712"/>
          </a:xfrm>
          <a:prstGeom prst="rect">
            <a:avLst/>
          </a:prstGeom>
          <a:noFill/>
          <a:ln w="9525">
            <a:noFill/>
            <a:miter lim="800000"/>
            <a:headEnd/>
            <a:tailEnd/>
          </a:ln>
        </p:spPr>
        <p:txBody>
          <a:bodyPr wrap="none">
            <a:spAutoFit/>
          </a:bodyPr>
          <a:lstStyle/>
          <a:p>
            <a:r>
              <a:rPr lang="en-US">
                <a:solidFill>
                  <a:prstClr val="black"/>
                </a:solidFill>
                <a:latin typeface="Calibri"/>
              </a:rPr>
              <a:t>phones</a:t>
            </a:r>
          </a:p>
        </p:txBody>
      </p:sp>
      <p:sp>
        <p:nvSpPr>
          <p:cNvPr id="2091" name="Rectangle 120"/>
          <p:cNvSpPr>
            <a:spLocks noChangeArrowheads="1"/>
          </p:cNvSpPr>
          <p:nvPr/>
        </p:nvSpPr>
        <p:spPr bwMode="auto">
          <a:xfrm>
            <a:off x="6096000" y="1614488"/>
            <a:ext cx="228600" cy="152400"/>
          </a:xfrm>
          <a:prstGeom prst="rect">
            <a:avLst/>
          </a:prstGeom>
          <a:solidFill>
            <a:schemeClr val="bg1"/>
          </a:solidFill>
          <a:ln w="9525">
            <a:solidFill>
              <a:schemeClr val="bg1"/>
            </a:solidFill>
            <a:miter lim="800000"/>
            <a:headEnd/>
            <a:tailEnd/>
          </a:ln>
        </p:spPr>
        <p:txBody>
          <a:bodyPr wrap="none" anchor="ctr"/>
          <a:lstStyle/>
          <a:p>
            <a:endParaRPr lang="en-US">
              <a:solidFill>
                <a:prstClr val="black"/>
              </a:solidFill>
              <a:latin typeface="Calibri"/>
            </a:endParaRPr>
          </a:p>
        </p:txBody>
      </p:sp>
      <p:sp>
        <p:nvSpPr>
          <p:cNvPr id="2092" name="Line 121"/>
          <p:cNvSpPr>
            <a:spLocks noChangeShapeType="1"/>
          </p:cNvSpPr>
          <p:nvPr/>
        </p:nvSpPr>
        <p:spPr bwMode="auto">
          <a:xfrm>
            <a:off x="2757488" y="1524000"/>
            <a:ext cx="1016000" cy="304800"/>
          </a:xfrm>
          <a:prstGeom prst="line">
            <a:avLst/>
          </a:prstGeom>
          <a:noFill/>
          <a:ln w="12700">
            <a:solidFill>
              <a:schemeClr val="tx1"/>
            </a:solidFill>
            <a:round/>
            <a:headEnd type="none" w="sm" len="sm"/>
            <a:tailEnd type="triangle" w="sm" len="sm"/>
          </a:ln>
        </p:spPr>
        <p:txBody>
          <a:bodyPr wrap="none"/>
          <a:lstStyle/>
          <a:p>
            <a:endParaRPr lang="en-US">
              <a:solidFill>
                <a:prstClr val="black"/>
              </a:solidFill>
              <a:latin typeface="Calibri"/>
            </a:endParaRPr>
          </a:p>
        </p:txBody>
      </p:sp>
      <p:sp>
        <p:nvSpPr>
          <p:cNvPr id="2093" name="Text Box 122"/>
          <p:cNvSpPr txBox="1">
            <a:spLocks noChangeArrowheads="1"/>
          </p:cNvSpPr>
          <p:nvPr/>
        </p:nvSpPr>
        <p:spPr bwMode="auto">
          <a:xfrm>
            <a:off x="1089025" y="1295400"/>
            <a:ext cx="2103438" cy="366713"/>
          </a:xfrm>
          <a:prstGeom prst="rect">
            <a:avLst/>
          </a:prstGeom>
          <a:noFill/>
          <a:ln w="12700">
            <a:noFill/>
            <a:miter lim="800000"/>
            <a:headEnd type="none" w="sm" len="sm"/>
            <a:tailEnd type="none" w="sm" len="sm"/>
          </a:ln>
        </p:spPr>
        <p:txBody>
          <a:bodyPr>
            <a:spAutoFit/>
          </a:bodyPr>
          <a:lstStyle/>
          <a:p>
            <a:pPr>
              <a:spcBef>
                <a:spcPct val="50000"/>
              </a:spcBef>
            </a:pPr>
            <a:r>
              <a:rPr lang="en-US">
                <a:solidFill>
                  <a:srgbClr val="C0504D"/>
                </a:solidFill>
                <a:latin typeface="Arial Black" pitchFamily="34" charset="0"/>
              </a:rPr>
              <a:t>You are here</a:t>
            </a:r>
          </a:p>
        </p:txBody>
      </p:sp>
      <p:sp>
        <p:nvSpPr>
          <p:cNvPr id="2094" name="Line 123"/>
          <p:cNvSpPr>
            <a:spLocks noChangeShapeType="1"/>
          </p:cNvSpPr>
          <p:nvPr/>
        </p:nvSpPr>
        <p:spPr bwMode="auto">
          <a:xfrm>
            <a:off x="3773488" y="2362200"/>
            <a:ext cx="0" cy="457200"/>
          </a:xfrm>
          <a:prstGeom prst="line">
            <a:avLst/>
          </a:prstGeom>
          <a:noFill/>
          <a:ln w="12700">
            <a:solidFill>
              <a:schemeClr val="tx1"/>
            </a:solidFill>
            <a:prstDash val="dash"/>
            <a:round/>
            <a:headEnd type="none" w="sm" len="sm"/>
            <a:tailEnd type="triangle" w="med" len="med"/>
          </a:ln>
        </p:spPr>
        <p:txBody>
          <a:bodyPr wrap="none"/>
          <a:lstStyle/>
          <a:p>
            <a:endParaRPr lang="en-US">
              <a:solidFill>
                <a:prstClr val="black"/>
              </a:solidFill>
              <a:latin typeface="Calibri"/>
            </a:endParaRPr>
          </a:p>
        </p:txBody>
      </p:sp>
      <p:sp>
        <p:nvSpPr>
          <p:cNvPr id="2095" name="Line 124"/>
          <p:cNvSpPr>
            <a:spLocks noChangeShapeType="1"/>
          </p:cNvSpPr>
          <p:nvPr/>
        </p:nvSpPr>
        <p:spPr bwMode="auto">
          <a:xfrm>
            <a:off x="434975" y="2819400"/>
            <a:ext cx="8128000" cy="0"/>
          </a:xfrm>
          <a:prstGeom prst="line">
            <a:avLst/>
          </a:prstGeom>
          <a:noFill/>
          <a:ln w="12700">
            <a:solidFill>
              <a:schemeClr val="tx1"/>
            </a:solidFill>
            <a:prstDash val="dash"/>
            <a:round/>
            <a:headEnd type="triangle" w="med" len="med"/>
            <a:tailEnd type="none" w="sm" len="sm"/>
          </a:ln>
        </p:spPr>
        <p:txBody>
          <a:bodyPr wrap="none"/>
          <a:lstStyle/>
          <a:p>
            <a:endParaRPr lang="en-US">
              <a:solidFill>
                <a:prstClr val="black"/>
              </a:solidFill>
              <a:latin typeface="Calibri"/>
            </a:endParaRPr>
          </a:p>
        </p:txBody>
      </p:sp>
      <p:sp>
        <p:nvSpPr>
          <p:cNvPr id="2096" name="Line 125"/>
          <p:cNvSpPr>
            <a:spLocks noChangeShapeType="1"/>
          </p:cNvSpPr>
          <p:nvPr/>
        </p:nvSpPr>
        <p:spPr bwMode="auto">
          <a:xfrm>
            <a:off x="8636000" y="762000"/>
            <a:ext cx="0" cy="5486400"/>
          </a:xfrm>
          <a:prstGeom prst="line">
            <a:avLst/>
          </a:prstGeom>
          <a:noFill/>
          <a:ln w="12700">
            <a:solidFill>
              <a:schemeClr val="tx1"/>
            </a:solidFill>
            <a:prstDash val="dash"/>
            <a:round/>
            <a:headEnd type="triangle" w="med" len="med"/>
            <a:tailEnd type="triangle" w="med" len="med"/>
          </a:ln>
        </p:spPr>
        <p:txBody>
          <a:bodyPr wrap="none"/>
          <a:lstStyle/>
          <a:p>
            <a:endParaRPr lang="en-US">
              <a:solidFill>
                <a:prstClr val="black"/>
              </a:solidFill>
              <a:latin typeface="Calibri"/>
            </a:endParaRPr>
          </a:p>
        </p:txBody>
      </p:sp>
      <p:sp>
        <p:nvSpPr>
          <p:cNvPr id="2097" name="Line 126"/>
          <p:cNvSpPr>
            <a:spLocks noChangeShapeType="1"/>
          </p:cNvSpPr>
          <p:nvPr/>
        </p:nvSpPr>
        <p:spPr bwMode="auto">
          <a:xfrm>
            <a:off x="5370513" y="2362200"/>
            <a:ext cx="0" cy="457200"/>
          </a:xfrm>
          <a:prstGeom prst="line">
            <a:avLst/>
          </a:prstGeom>
          <a:noFill/>
          <a:ln w="12700">
            <a:solidFill>
              <a:schemeClr val="tx1"/>
            </a:solidFill>
            <a:prstDash val="dash"/>
            <a:round/>
            <a:headEnd type="none" w="sm" len="sm"/>
            <a:tailEnd type="triangle" w="med" len="med"/>
          </a:ln>
        </p:spPr>
        <p:txBody>
          <a:bodyPr wrap="none"/>
          <a:lstStyle/>
          <a:p>
            <a:endParaRPr lang="en-US">
              <a:solidFill>
                <a:prstClr val="black"/>
              </a:solidFill>
              <a:latin typeface="Calibri"/>
            </a:endParaRPr>
          </a:p>
        </p:txBody>
      </p:sp>
    </p:spTree>
    <p:extLst>
      <p:ext uri="{BB962C8B-B14F-4D97-AF65-F5344CB8AC3E}">
        <p14:creationId xmlns:p14="http://schemas.microsoft.com/office/powerpoint/2010/main" val="234309523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2"/>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4" name="Slide Number Placeholder 3"/>
          <p:cNvSpPr>
            <a:spLocks noGrp="1"/>
          </p:cNvSpPr>
          <p:nvPr>
            <p:ph type="sldNum" sz="quarter" idx="4"/>
          </p:nvPr>
        </p:nvSpPr>
        <p:spPr>
          <a:prstGeom prst="rect">
            <a:avLst/>
          </a:prstGeom>
        </p:spPr>
        <p:txBody>
          <a:bodyPr/>
          <a:lstStyle/>
          <a:p>
            <a:fld id="{3FDC1232-B562-4A2C-9E02-526F13BB8359}" type="slidenum">
              <a:rPr lang="en-US" smtClean="0">
                <a:solidFill>
                  <a:prstClr val="black">
                    <a:tint val="75000"/>
                  </a:prstClr>
                </a:solidFill>
              </a:rPr>
              <a:pPr/>
              <a:t>20</a:t>
            </a:fld>
            <a:endParaRPr lang="en-US">
              <a:solidFill>
                <a:prstClr val="black">
                  <a:tint val="75000"/>
                </a:prstClr>
              </a:solidFill>
            </a:endParaRPr>
          </a:p>
        </p:txBody>
      </p:sp>
      <p:sp>
        <p:nvSpPr>
          <p:cNvPr id="6" name="Rectangle 5"/>
          <p:cNvSpPr/>
          <p:nvPr/>
        </p:nvSpPr>
        <p:spPr>
          <a:xfrm>
            <a:off x="990542" y="665269"/>
            <a:ext cx="7828755" cy="602957"/>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13716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dirty="0">
                <a:solidFill>
                  <a:prstClr val="white"/>
                </a:solidFill>
                <a:latin typeface="Myriad Pro Semibold"/>
                <a:ea typeface="Cambria" panose="02040503050406030204" pitchFamily="18" charset="0"/>
                <a:cs typeface="Myriad Arabic"/>
              </a:rPr>
              <a:t>ENHANCE THE ECONOMIC COMPETITIVENESS OF U.S. MANUFACTURERS</a:t>
            </a:r>
            <a:endParaRPr lang="en-US" sz="1100" dirty="0">
              <a:solidFill>
                <a:prstClr val="white"/>
              </a:solidFill>
              <a:ea typeface="Cambria" panose="02040503050406030204" pitchFamily="18" charset="0"/>
              <a:cs typeface="Times New Roman" panose="02020603050405020304" pitchFamily="18" charset="0"/>
            </a:endParaRPr>
          </a:p>
        </p:txBody>
      </p:sp>
      <p:sp>
        <p:nvSpPr>
          <p:cNvPr id="7" name="Text Box 86"/>
          <p:cNvSpPr txBox="1"/>
          <p:nvPr/>
        </p:nvSpPr>
        <p:spPr>
          <a:xfrm>
            <a:off x="990541" y="1365515"/>
            <a:ext cx="7828755" cy="710057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228600">
              <a:lnSpc>
                <a:spcPct val="115000"/>
              </a:lnSpc>
              <a:spcAft>
                <a:spcPts val="200"/>
              </a:spcAft>
            </a:pPr>
            <a:r>
              <a:rPr lang="en-US" sz="1100" b="1" dirty="0">
                <a:solidFill>
                  <a:prstClr val="black"/>
                </a:solidFill>
                <a:latin typeface="MyriadPro-Light"/>
                <a:ea typeface="MS Mincho" panose="02020609040205080304" pitchFamily="49" charset="-128"/>
                <a:cs typeface="MyriadPro-Light"/>
              </a:rPr>
              <a:t>STRATEGIC OBJECTIVES</a:t>
            </a:r>
            <a:endParaRPr lang="en-US" sz="1100" dirty="0">
              <a:solidFill>
                <a:prstClr val="black"/>
              </a:solidFill>
              <a:ea typeface="Cambria" panose="02040503050406030204" pitchFamily="18" charset="0"/>
              <a:cs typeface="Times New Roman" panose="02020603050405020304" pitchFamily="18" charset="0"/>
            </a:endParaRPr>
          </a:p>
          <a:p>
            <a:pPr marL="228600">
              <a:lnSpc>
                <a:spcPct val="115000"/>
              </a:lnSpc>
              <a:spcAft>
                <a:spcPts val="200"/>
              </a:spcAft>
            </a:pPr>
            <a:r>
              <a:rPr lang="en-US" sz="1100" b="1" dirty="0">
                <a:solidFill>
                  <a:prstClr val="black"/>
                </a:solidFill>
                <a:latin typeface="MyriadPro-Light"/>
                <a:ea typeface="MS Mincho" panose="02020609040205080304" pitchFamily="49" charset="-128"/>
                <a:cs typeface="MyriadPro-Light"/>
              </a:rPr>
              <a:t> </a:t>
            </a:r>
            <a:endParaRPr lang="en-US" sz="1100" dirty="0">
              <a:solidFill>
                <a:prstClr val="black"/>
              </a:solidFill>
              <a:ea typeface="Cambria" panose="02040503050406030204" pitchFamily="18" charset="0"/>
              <a:cs typeface="Times New Roman" panose="02020603050405020304" pitchFamily="18" charset="0"/>
            </a:endParaRPr>
          </a:p>
          <a:p>
            <a:pPr marL="228600">
              <a:lnSpc>
                <a:spcPct val="115000"/>
              </a:lnSpc>
              <a:spcAft>
                <a:spcPts val="200"/>
              </a:spcAft>
            </a:pPr>
            <a:r>
              <a:rPr lang="en-US" sz="1100" b="1" dirty="0">
                <a:solidFill>
                  <a:prstClr val="black"/>
                </a:solidFill>
                <a:latin typeface="MyriadPro-Light"/>
                <a:ea typeface="MS Mincho" panose="02020609040205080304" pitchFamily="49" charset="-128"/>
                <a:cs typeface="MyriadPro-Light"/>
              </a:rPr>
              <a:t>Promote System Learning. </a:t>
            </a:r>
            <a:endParaRPr lang="en-US" sz="1100" dirty="0">
              <a:solidFill>
                <a:prstClr val="black"/>
              </a:solidFill>
              <a:ea typeface="Cambria" panose="02040503050406030204" pitchFamily="18" charset="0"/>
              <a:cs typeface="Times New Roman" panose="02020603050405020304" pitchFamily="18" charset="0"/>
            </a:endParaRP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Conduct organizational learning through identification and communication of best practices, information exchange, peer learning groups, and national conferences and system meetings</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Develop an Employee Exchange program between NIST and Centers</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Accelerate succession planning at NIST MEP and Center levels</a:t>
            </a:r>
          </a:p>
          <a:p>
            <a:pPr marL="228600">
              <a:lnSpc>
                <a:spcPct val="115000"/>
              </a:lnSpc>
              <a:spcAft>
                <a:spcPts val="200"/>
              </a:spcAft>
            </a:pPr>
            <a:r>
              <a:rPr lang="en-US" sz="1100" b="1" dirty="0">
                <a:solidFill>
                  <a:prstClr val="black"/>
                </a:solidFill>
                <a:latin typeface="MyriadPro-Light"/>
                <a:ea typeface="MS Mincho" panose="02020609040205080304" pitchFamily="49" charset="-128"/>
                <a:cs typeface="MyriadPro-Light"/>
              </a:rPr>
              <a:t>Evolve MEP Performance System</a:t>
            </a:r>
            <a:r>
              <a:rPr lang="en-US" sz="1100" dirty="0">
                <a:solidFill>
                  <a:prstClr val="black"/>
                </a:solidFill>
                <a:latin typeface="MyriadPro-Light"/>
                <a:ea typeface="MS Mincho" panose="02020609040205080304" pitchFamily="49" charset="-128"/>
                <a:cs typeface="MyriadPro-Light"/>
              </a:rPr>
              <a:t>.</a:t>
            </a:r>
            <a:endParaRPr lang="en-US" sz="1100" dirty="0">
              <a:solidFill>
                <a:prstClr val="black"/>
              </a:solidFill>
              <a:ea typeface="Cambria" panose="02040503050406030204" pitchFamily="18" charset="0"/>
              <a:cs typeface="Times New Roman" panose="02020603050405020304" pitchFamily="18" charset="0"/>
            </a:endParaRP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Continue to monitor system performance through directly reported client impacts</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Supplement the understanding of system performance by developing measures of regional value creation and contributions to regional manufacturing eco-systems</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Provide opportunity for center-specific metrics</a:t>
            </a:r>
          </a:p>
          <a:p>
            <a:pPr marL="228600">
              <a:lnSpc>
                <a:spcPct val="115000"/>
              </a:lnSpc>
              <a:spcAft>
                <a:spcPts val="200"/>
              </a:spcAft>
            </a:pPr>
            <a:r>
              <a:rPr lang="en-US" sz="1100" b="1" dirty="0">
                <a:solidFill>
                  <a:prstClr val="black"/>
                </a:solidFill>
                <a:latin typeface="MyriadPro-Light"/>
                <a:ea typeface="MS Mincho" panose="02020609040205080304" pitchFamily="49" charset="-128"/>
                <a:cs typeface="MyriadPro-Light"/>
              </a:rPr>
              <a:t>Continue administrative reforms</a:t>
            </a:r>
            <a:r>
              <a:rPr lang="en-US" sz="1100" dirty="0">
                <a:solidFill>
                  <a:prstClr val="black"/>
                </a:solidFill>
                <a:latin typeface="MyriadPro-Light"/>
                <a:ea typeface="MS Mincho" panose="02020609040205080304" pitchFamily="49" charset="-128"/>
                <a:cs typeface="MyriadPro-Light"/>
              </a:rPr>
              <a:t>. </a:t>
            </a:r>
            <a:endParaRPr lang="en-US" sz="1100" dirty="0">
              <a:solidFill>
                <a:prstClr val="black"/>
              </a:solidFill>
              <a:ea typeface="Cambria" panose="02040503050406030204" pitchFamily="18" charset="0"/>
              <a:cs typeface="Times New Roman" panose="02020603050405020304" pitchFamily="18" charset="0"/>
            </a:endParaRP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Reduce Center reporting burden and Increase operational understanding and efficiency </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Maintain the program’s strong accountability to financial stewardship and serving the public mission</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Improve internal processes within the management of MEP as well as in partnership with “Business of NIST” units including legal, human resources, grants, and contractual services.</a:t>
            </a:r>
          </a:p>
          <a:p>
            <a:pPr marL="228600">
              <a:lnSpc>
                <a:spcPct val="115000"/>
              </a:lnSpc>
              <a:spcAft>
                <a:spcPts val="200"/>
              </a:spcAft>
            </a:pPr>
            <a:r>
              <a:rPr lang="en-US" sz="1100" b="1" dirty="0">
                <a:solidFill>
                  <a:prstClr val="black"/>
                </a:solidFill>
                <a:latin typeface="MyriadPro-Light"/>
                <a:ea typeface="MS Mincho" panose="02020609040205080304" pitchFamily="49" charset="-128"/>
                <a:cs typeface="MyriadPro-Light"/>
              </a:rPr>
              <a:t>Refresh the performance of the MEP system and Centers by initiating a carefully planned, systematic, multi-year re-competition of the Centers.</a:t>
            </a:r>
            <a:endParaRPr lang="en-US" sz="1100" dirty="0">
              <a:solidFill>
                <a:prstClr val="black"/>
              </a:solidFill>
              <a:ea typeface="Cambria" panose="02040503050406030204" pitchFamily="18" charset="0"/>
              <a:cs typeface="Times New Roman" panose="02020603050405020304" pitchFamily="18" charset="0"/>
            </a:endParaRP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Align national strategies with the MEP Center and with the state's policy priorities and strategies in economic development. </a:t>
            </a:r>
          </a:p>
          <a:p>
            <a:pPr marL="800100" lvl="1" indent="-342900">
              <a:lnSpc>
                <a:spcPct val="110000"/>
              </a:lnSpc>
              <a:spcAft>
                <a:spcPts val="200"/>
              </a:spcAft>
              <a:buFont typeface="Symbol" panose="05050102010706020507" pitchFamily="18" charset="2"/>
              <a:buChar char=""/>
            </a:pPr>
            <a:r>
              <a:rPr lang="en-US" sz="1200" dirty="0">
                <a:solidFill>
                  <a:srgbClr val="000000"/>
                </a:solidFill>
                <a:latin typeface="MyriadPro-Light"/>
                <a:ea typeface="Cambria" panose="02040503050406030204" pitchFamily="18" charset="0"/>
                <a:cs typeface="MyriadPro-Light"/>
              </a:rPr>
              <a:t>Rebalance Center funding to ensure adequate and appropriate $/SME funding ratios across the system.</a:t>
            </a:r>
          </a:p>
        </p:txBody>
      </p:sp>
    </p:spTree>
    <p:extLst>
      <p:ext uri="{BB962C8B-B14F-4D97-AF65-F5344CB8AC3E}">
        <p14:creationId xmlns:p14="http://schemas.microsoft.com/office/powerpoint/2010/main" val="340536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Feedback from Center Board Chairs</a:t>
            </a:r>
            <a:endParaRPr lang="en-US" sz="3600" dirty="0"/>
          </a:p>
        </p:txBody>
      </p:sp>
      <p:sp>
        <p:nvSpPr>
          <p:cNvPr id="3" name="Content Placeholder 2"/>
          <p:cNvSpPr>
            <a:spLocks noGrp="1"/>
          </p:cNvSpPr>
          <p:nvPr>
            <p:ph idx="1"/>
          </p:nvPr>
        </p:nvSpPr>
        <p:spPr/>
        <p:txBody>
          <a:bodyPr>
            <a:normAutofit fontScale="92500"/>
          </a:bodyPr>
          <a:lstStyle/>
          <a:p>
            <a:r>
              <a:rPr lang="en-US" dirty="0" smtClean="0"/>
              <a:t>Overall response very positive</a:t>
            </a:r>
          </a:p>
          <a:p>
            <a:r>
              <a:rPr lang="en-US" dirty="0" smtClean="0"/>
              <a:t>Strong appreciation for the format and simplicity</a:t>
            </a:r>
          </a:p>
          <a:p>
            <a:r>
              <a:rPr lang="en-US" dirty="0" smtClean="0"/>
              <a:t>Consensus positives</a:t>
            </a:r>
          </a:p>
          <a:p>
            <a:pPr lvl="1"/>
            <a:r>
              <a:rPr lang="en-US" dirty="0" smtClean="0"/>
              <a:t>Focus on local flexibility</a:t>
            </a:r>
          </a:p>
          <a:p>
            <a:pPr lvl="1"/>
            <a:r>
              <a:rPr lang="en-US" dirty="0" smtClean="0"/>
              <a:t>Identification of the need for system learning opportunities</a:t>
            </a:r>
          </a:p>
          <a:p>
            <a:pPr lvl="1"/>
            <a:r>
              <a:rPr lang="en-US" dirty="0" smtClean="0"/>
              <a:t>Support of partnerships as the means to achieve many objectives</a:t>
            </a:r>
          </a:p>
          <a:p>
            <a:pPr lvl="1"/>
            <a:r>
              <a:rPr lang="en-US" b="1" dirty="0" smtClean="0"/>
              <a:t>Engaging Boards in this way has been a huge step forward</a:t>
            </a:r>
          </a:p>
          <a:p>
            <a:endParaRPr lang="en-US" dirty="0" smtClean="0"/>
          </a:p>
          <a:p>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21</a:t>
            </a:fld>
            <a:endParaRPr dirty="0">
              <a:solidFill>
                <a:prstClr val="black">
                  <a:tint val="75000"/>
                </a:prstClr>
              </a:solidFill>
            </a:endParaRPr>
          </a:p>
        </p:txBody>
      </p:sp>
    </p:spTree>
    <p:extLst>
      <p:ext uri="{BB962C8B-B14F-4D97-AF65-F5344CB8AC3E}">
        <p14:creationId xmlns:p14="http://schemas.microsoft.com/office/powerpoint/2010/main" val="148321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Feedback from Center Board Chairs</a:t>
            </a:r>
            <a:endParaRPr lang="en-US" sz="3600" dirty="0"/>
          </a:p>
        </p:txBody>
      </p:sp>
      <p:sp>
        <p:nvSpPr>
          <p:cNvPr id="3" name="Content Placeholder 2"/>
          <p:cNvSpPr>
            <a:spLocks noGrp="1"/>
          </p:cNvSpPr>
          <p:nvPr>
            <p:ph idx="1"/>
          </p:nvPr>
        </p:nvSpPr>
        <p:spPr/>
        <p:txBody>
          <a:bodyPr>
            <a:normAutofit/>
          </a:bodyPr>
          <a:lstStyle/>
          <a:p>
            <a:r>
              <a:rPr lang="en-US" dirty="0" smtClean="0"/>
              <a:t>Consensus Gaps/Opportunities</a:t>
            </a:r>
          </a:p>
          <a:p>
            <a:pPr lvl="1"/>
            <a:r>
              <a:rPr lang="en-US" dirty="0" smtClean="0"/>
              <a:t>Specific measures and implementation initiatives (acknowledged)</a:t>
            </a:r>
          </a:p>
          <a:p>
            <a:pPr lvl="1"/>
            <a:r>
              <a:rPr lang="en-US" dirty="0" smtClean="0"/>
              <a:t>Lack of specifics on workforce</a:t>
            </a:r>
          </a:p>
          <a:p>
            <a:pPr lvl="1"/>
            <a:r>
              <a:rPr lang="en-US" dirty="0" smtClean="0"/>
              <a:t>Unclear how previous Next Generation Strategies are now viewed</a:t>
            </a:r>
          </a:p>
          <a:p>
            <a:pPr lvl="1"/>
            <a:r>
              <a:rPr lang="en-US" dirty="0" smtClean="0"/>
              <a:t>Clarification of role/relationship between NIST MEP and Centers in implementation</a:t>
            </a:r>
          </a:p>
          <a:p>
            <a:pPr marL="0" indent="0">
              <a:buNone/>
            </a:pPr>
            <a:endParaRPr lang="en-US" dirty="0" smtClean="0"/>
          </a:p>
          <a:p>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22</a:t>
            </a:fld>
            <a:endParaRPr>
              <a:solidFill>
                <a:prstClr val="black">
                  <a:tint val="75000"/>
                </a:prstClr>
              </a:solidFill>
            </a:endParaRPr>
          </a:p>
        </p:txBody>
      </p:sp>
    </p:spTree>
    <p:extLst>
      <p:ext uri="{BB962C8B-B14F-4D97-AF65-F5344CB8AC3E}">
        <p14:creationId xmlns:p14="http://schemas.microsoft.com/office/powerpoint/2010/main" val="246287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Feedback from Center Board Chairs</a:t>
            </a:r>
            <a:endParaRPr lang="en-US" sz="3600" dirty="0"/>
          </a:p>
        </p:txBody>
      </p:sp>
      <p:sp>
        <p:nvSpPr>
          <p:cNvPr id="3" name="Content Placeholder 2"/>
          <p:cNvSpPr>
            <a:spLocks noGrp="1"/>
          </p:cNvSpPr>
          <p:nvPr>
            <p:ph idx="1"/>
          </p:nvPr>
        </p:nvSpPr>
        <p:spPr/>
        <p:txBody>
          <a:bodyPr>
            <a:normAutofit/>
          </a:bodyPr>
          <a:lstStyle/>
          <a:p>
            <a:r>
              <a:rPr lang="en-US" dirty="0" smtClean="0"/>
              <a:t>Feedback Already Integrated</a:t>
            </a:r>
          </a:p>
          <a:p>
            <a:pPr lvl="1"/>
            <a:r>
              <a:rPr lang="en-US" dirty="0" smtClean="0"/>
              <a:t>Addition of timeframe for plan</a:t>
            </a:r>
          </a:p>
          <a:p>
            <a:pPr lvl="1"/>
            <a:r>
              <a:rPr lang="en-US" dirty="0" smtClean="0"/>
              <a:t>Revision of the “Champion Manufacturing” goal to reflect systems’ role as “a” voice rather than “the” voice</a:t>
            </a:r>
          </a:p>
          <a:p>
            <a:pPr marL="0" indent="0">
              <a:buNone/>
            </a:pPr>
            <a:endParaRPr lang="en-US" dirty="0" smtClean="0"/>
          </a:p>
          <a:p>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23</a:t>
            </a:fld>
            <a:endParaRPr dirty="0">
              <a:solidFill>
                <a:prstClr val="black">
                  <a:tint val="75000"/>
                </a:prstClr>
              </a:solidFill>
            </a:endParaRPr>
          </a:p>
        </p:txBody>
      </p:sp>
    </p:spTree>
    <p:extLst>
      <p:ext uri="{BB962C8B-B14F-4D97-AF65-F5344CB8AC3E}">
        <p14:creationId xmlns:p14="http://schemas.microsoft.com/office/powerpoint/2010/main" val="44758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Feedback from Center Directors</a:t>
            </a:r>
            <a:endParaRPr lang="en-US" sz="3600" dirty="0"/>
          </a:p>
        </p:txBody>
      </p:sp>
      <p:sp>
        <p:nvSpPr>
          <p:cNvPr id="3" name="Content Placeholder 2"/>
          <p:cNvSpPr>
            <a:spLocks noGrp="1"/>
          </p:cNvSpPr>
          <p:nvPr>
            <p:ph idx="1"/>
          </p:nvPr>
        </p:nvSpPr>
        <p:spPr/>
        <p:txBody>
          <a:bodyPr>
            <a:normAutofit/>
          </a:bodyPr>
          <a:lstStyle/>
          <a:p>
            <a:r>
              <a:rPr lang="en-US" dirty="0" smtClean="0"/>
              <a:t>Overall response “cautiously” positive</a:t>
            </a:r>
          </a:p>
          <a:p>
            <a:r>
              <a:rPr lang="en-US" dirty="0" smtClean="0"/>
              <a:t>Strong appreciation for the format and simplicity</a:t>
            </a:r>
          </a:p>
          <a:p>
            <a:r>
              <a:rPr lang="en-US" dirty="0" smtClean="0"/>
              <a:t>Consensus positives</a:t>
            </a:r>
          </a:p>
          <a:p>
            <a:pPr lvl="1"/>
            <a:r>
              <a:rPr lang="en-US" dirty="0" smtClean="0"/>
              <a:t>Focus on local flexibility</a:t>
            </a:r>
          </a:p>
          <a:p>
            <a:pPr lvl="1"/>
            <a:r>
              <a:rPr lang="en-US" dirty="0" smtClean="0"/>
              <a:t>Identification of the need for system learning opportunities</a:t>
            </a:r>
          </a:p>
          <a:p>
            <a:endParaRPr lang="en-US" dirty="0" smtClean="0"/>
          </a:p>
          <a:p>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24</a:t>
            </a:fld>
            <a:endParaRPr>
              <a:solidFill>
                <a:prstClr val="black">
                  <a:tint val="75000"/>
                </a:prstClr>
              </a:solidFill>
            </a:endParaRPr>
          </a:p>
        </p:txBody>
      </p:sp>
    </p:spTree>
    <p:extLst>
      <p:ext uri="{BB962C8B-B14F-4D97-AF65-F5344CB8AC3E}">
        <p14:creationId xmlns:p14="http://schemas.microsoft.com/office/powerpoint/2010/main" val="39095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Feedback from Center Directors</a:t>
            </a:r>
            <a:endParaRPr lang="en-US" sz="3600" dirty="0"/>
          </a:p>
        </p:txBody>
      </p:sp>
      <p:sp>
        <p:nvSpPr>
          <p:cNvPr id="3" name="Content Placeholder 2"/>
          <p:cNvSpPr>
            <a:spLocks noGrp="1"/>
          </p:cNvSpPr>
          <p:nvPr>
            <p:ph idx="1"/>
          </p:nvPr>
        </p:nvSpPr>
        <p:spPr/>
        <p:txBody>
          <a:bodyPr>
            <a:normAutofit/>
          </a:bodyPr>
          <a:lstStyle/>
          <a:p>
            <a:r>
              <a:rPr lang="en-US" dirty="0" smtClean="0"/>
              <a:t>Consensus Gaps/Opportunities</a:t>
            </a:r>
          </a:p>
          <a:p>
            <a:pPr lvl="1"/>
            <a:r>
              <a:rPr lang="en-US" dirty="0" smtClean="0"/>
              <a:t>Concrete expectations for center implementation</a:t>
            </a:r>
          </a:p>
          <a:p>
            <a:pPr lvl="1"/>
            <a:r>
              <a:rPr lang="en-US" dirty="0" smtClean="0"/>
              <a:t>Measures of success and their relationship to center accountability</a:t>
            </a:r>
          </a:p>
          <a:p>
            <a:pPr lvl="1"/>
            <a:r>
              <a:rPr lang="en-US" dirty="0" smtClean="0"/>
              <a:t>Lack of emphasis on innovation</a:t>
            </a:r>
          </a:p>
          <a:p>
            <a:pPr lvl="1"/>
            <a:r>
              <a:rPr lang="en-US" dirty="0" smtClean="0"/>
              <a:t>Not clear how we will address technology transfer</a:t>
            </a:r>
          </a:p>
          <a:p>
            <a:pPr lvl="1"/>
            <a:r>
              <a:rPr lang="en-US" dirty="0" smtClean="0"/>
              <a:t>Not clear how we will address very small/rural and what incentives will be</a:t>
            </a:r>
          </a:p>
          <a:p>
            <a:endParaRPr lang="en-US" dirty="0" smtClean="0"/>
          </a:p>
          <a:p>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25</a:t>
            </a:fld>
            <a:endParaRPr dirty="0">
              <a:solidFill>
                <a:prstClr val="black">
                  <a:tint val="75000"/>
                </a:prstClr>
              </a:solidFill>
            </a:endParaRPr>
          </a:p>
        </p:txBody>
      </p:sp>
    </p:spTree>
    <p:extLst>
      <p:ext uri="{BB962C8B-B14F-4D97-AF65-F5344CB8AC3E}">
        <p14:creationId xmlns:p14="http://schemas.microsoft.com/office/powerpoint/2010/main" val="258580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Feedback from Manufacturing Associations</a:t>
            </a:r>
            <a:endParaRPr lang="en-US" sz="3600" dirty="0"/>
          </a:p>
        </p:txBody>
      </p:sp>
      <p:sp>
        <p:nvSpPr>
          <p:cNvPr id="3" name="Content Placeholder 2"/>
          <p:cNvSpPr>
            <a:spLocks noGrp="1"/>
          </p:cNvSpPr>
          <p:nvPr>
            <p:ph idx="1"/>
          </p:nvPr>
        </p:nvSpPr>
        <p:spPr/>
        <p:txBody>
          <a:bodyPr>
            <a:normAutofit/>
          </a:bodyPr>
          <a:lstStyle/>
          <a:p>
            <a:r>
              <a:rPr lang="en-US" dirty="0" smtClean="0"/>
              <a:t>Calls with partners at both National Association of Manufacturers (NAM) and Fabricated Metal Association (FMA)</a:t>
            </a:r>
          </a:p>
          <a:p>
            <a:r>
              <a:rPr lang="en-US" dirty="0" smtClean="0"/>
              <a:t>Positive reactions from both</a:t>
            </a:r>
          </a:p>
          <a:p>
            <a:r>
              <a:rPr lang="en-US" dirty="0" smtClean="0"/>
              <a:t>Sharing of document immediately prompted brainstorming of new partnering opportunities</a:t>
            </a:r>
          </a:p>
          <a:p>
            <a:endParaRPr lang="en-US" dirty="0" smtClean="0"/>
          </a:p>
          <a:p>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26</a:t>
            </a:fld>
            <a:endParaRPr dirty="0">
              <a:solidFill>
                <a:prstClr val="black">
                  <a:tint val="75000"/>
                </a:prstClr>
              </a:solidFill>
            </a:endParaRPr>
          </a:p>
        </p:txBody>
      </p:sp>
    </p:spTree>
    <p:extLst>
      <p:ext uri="{BB962C8B-B14F-4D97-AF65-F5344CB8AC3E}">
        <p14:creationId xmlns:p14="http://schemas.microsoft.com/office/powerpoint/2010/main" val="343101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Moving to Implementation Planning</a:t>
            </a:r>
            <a:endParaRPr lang="en-US" sz="3600" dirty="0"/>
          </a:p>
        </p:txBody>
      </p:sp>
      <p:sp>
        <p:nvSpPr>
          <p:cNvPr id="3" name="Content Placeholder 2"/>
          <p:cNvSpPr>
            <a:spLocks noGrp="1"/>
          </p:cNvSpPr>
          <p:nvPr>
            <p:ph idx="1"/>
          </p:nvPr>
        </p:nvSpPr>
        <p:spPr/>
        <p:txBody>
          <a:bodyPr>
            <a:normAutofit/>
          </a:bodyPr>
          <a:lstStyle/>
          <a:p>
            <a:r>
              <a:rPr lang="en-US" sz="3600" dirty="0" smtClean="0"/>
              <a:t>Any Questions?</a:t>
            </a:r>
          </a:p>
          <a:p>
            <a:r>
              <a:rPr lang="en-US" sz="3600" dirty="0" smtClean="0"/>
              <a:t>Board Endorsement</a:t>
            </a:r>
          </a:p>
          <a:p>
            <a:r>
              <a:rPr lang="en-US" sz="3600" dirty="0" smtClean="0"/>
              <a:t>Today’s Discussion</a:t>
            </a:r>
          </a:p>
          <a:p>
            <a:pPr lvl="1"/>
            <a:r>
              <a:rPr lang="en-US" sz="3600" dirty="0" smtClean="0"/>
              <a:t>Think Ahead Questions from Webinar</a:t>
            </a:r>
          </a:p>
          <a:p>
            <a:endParaRPr lang="en-US" dirty="0" smtClean="0"/>
          </a:p>
          <a:p>
            <a:pPr marL="0" indent="0">
              <a:buNone/>
            </a:pPr>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4" name="Slide Number Placeholder 3"/>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27</a:t>
            </a:fld>
            <a:endParaRPr>
              <a:solidFill>
                <a:prstClr val="black">
                  <a:tint val="75000"/>
                </a:prstClr>
              </a:solidFill>
            </a:endParaRPr>
          </a:p>
        </p:txBody>
      </p:sp>
    </p:spTree>
    <p:extLst>
      <p:ext uri="{BB962C8B-B14F-4D97-AF65-F5344CB8AC3E}">
        <p14:creationId xmlns:p14="http://schemas.microsoft.com/office/powerpoint/2010/main" val="171075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Strategies to Achieve Objectives</a:t>
            </a:r>
            <a:endParaRPr lang="en-US" sz="36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GOAL:  Enhance the competitiveness of U.S. manufacturers, with particular focus on small and medium-sized companies </a:t>
            </a:r>
            <a:endParaRPr lang="en-US" dirty="0" smtClean="0"/>
          </a:p>
          <a:p>
            <a:pPr marL="0" indent="0">
              <a:buNone/>
            </a:pPr>
            <a:endParaRPr lang="en-US" dirty="0"/>
          </a:p>
          <a:p>
            <a:pPr marL="0" lvl="0" indent="0">
              <a:buNone/>
            </a:pPr>
            <a:r>
              <a:rPr lang="en-US" dirty="0"/>
              <a:t>“How can the MEP system enable centers to make new manufacturing technologies usable by U.S. based small and mid-sized companies?”  (Helpful hint:  Consider sub-bullets such as working with federal research facilities, educational institutions, research consortia, non-traditional resources, technology road mapping, etc.)</a:t>
            </a:r>
          </a:p>
          <a:p>
            <a:pPr lvl="1"/>
            <a:endParaRPr lang="en-US" dirty="0" smtClean="0"/>
          </a:p>
          <a:p>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28</a:t>
            </a:fld>
            <a:endParaRPr dirty="0">
              <a:solidFill>
                <a:prstClr val="black">
                  <a:tint val="75000"/>
                </a:prstClr>
              </a:solidFill>
            </a:endParaRPr>
          </a:p>
        </p:txBody>
      </p:sp>
    </p:spTree>
    <p:extLst>
      <p:ext uri="{BB962C8B-B14F-4D97-AF65-F5344CB8AC3E}">
        <p14:creationId xmlns:p14="http://schemas.microsoft.com/office/powerpoint/2010/main" val="2627902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Strategies to Achieve Objectives</a:t>
            </a:r>
          </a:p>
        </p:txBody>
      </p:sp>
      <p:sp>
        <p:nvSpPr>
          <p:cNvPr id="3" name="Content Placeholder 2"/>
          <p:cNvSpPr>
            <a:spLocks noGrp="1"/>
          </p:cNvSpPr>
          <p:nvPr>
            <p:ph idx="1"/>
          </p:nvPr>
        </p:nvSpPr>
        <p:spPr/>
        <p:txBody>
          <a:bodyPr>
            <a:normAutofit/>
          </a:bodyPr>
          <a:lstStyle/>
          <a:p>
            <a:pPr marL="0" indent="0">
              <a:buNone/>
            </a:pPr>
            <a:r>
              <a:rPr lang="en-US" dirty="0"/>
              <a:t>GOAL:  Support national, state, and regional manufacturing eco-systems and partnerships</a:t>
            </a:r>
          </a:p>
          <a:p>
            <a:pPr marL="0" indent="0">
              <a:buNone/>
            </a:pPr>
            <a:endParaRPr lang="en-US" dirty="0" smtClean="0"/>
          </a:p>
          <a:p>
            <a:pPr marL="0" indent="0">
              <a:buNone/>
            </a:pPr>
            <a:r>
              <a:rPr lang="en-US" dirty="0" smtClean="0"/>
              <a:t>“</a:t>
            </a:r>
            <a:r>
              <a:rPr lang="en-US" dirty="0"/>
              <a:t>How can the MEP system support workforce development and human capital through partnerships with existing organizations while leveraging the manufacturing expertise within MEP centers?”</a:t>
            </a:r>
            <a:endParaRPr lang="en-US" dirty="0" smtClean="0"/>
          </a:p>
          <a:p>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29</a:t>
            </a:fld>
            <a:endParaRPr dirty="0">
              <a:solidFill>
                <a:prstClr val="black">
                  <a:tint val="75000"/>
                </a:prstClr>
              </a:solidFill>
            </a:endParaRPr>
          </a:p>
        </p:txBody>
      </p:sp>
    </p:spTree>
    <p:extLst>
      <p:ext uri="{BB962C8B-B14F-4D97-AF65-F5344CB8AC3E}">
        <p14:creationId xmlns:p14="http://schemas.microsoft.com/office/powerpoint/2010/main" val="2712841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29524" y="1925169"/>
            <a:ext cx="7067142" cy="170336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400" b="1" dirty="0" smtClean="0"/>
              <a:t>    </a:t>
            </a:r>
            <a:r>
              <a:rPr lang="en-US" sz="5400" b="1" dirty="0" smtClean="0">
                <a:latin typeface="Arial Narrow" panose="020B0606020202030204" pitchFamily="34" charset="0"/>
              </a:rPr>
              <a:t>MEP System</a:t>
            </a:r>
            <a:br>
              <a:rPr lang="en-US" sz="5400" b="1" dirty="0" smtClean="0">
                <a:latin typeface="Arial Narrow" panose="020B0606020202030204" pitchFamily="34" charset="0"/>
              </a:rPr>
            </a:br>
            <a:r>
              <a:rPr lang="en-US" sz="5400" b="1" dirty="0" smtClean="0">
                <a:latin typeface="Arial Narrow" panose="020B0606020202030204" pitchFamily="34" charset="0"/>
              </a:rPr>
              <a:t>    Strategic Plan</a:t>
            </a:r>
            <a:endParaRPr lang="en-US" sz="5400" b="1" dirty="0">
              <a:latin typeface="Arial Narrow" panose="020B0606020202030204" pitchFamily="34" charset="0"/>
            </a:endParaRPr>
          </a:p>
        </p:txBody>
      </p:sp>
      <p:sp>
        <p:nvSpPr>
          <p:cNvPr id="10" name="Subtitle 2"/>
          <p:cNvSpPr txBox="1">
            <a:spLocks/>
          </p:cNvSpPr>
          <p:nvPr/>
        </p:nvSpPr>
        <p:spPr>
          <a:xfrm>
            <a:off x="830789" y="5234831"/>
            <a:ext cx="6400800" cy="113860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bg1">
                    <a:lumMod val="50000"/>
                  </a:schemeClr>
                </a:solidFill>
              </a:rPr>
              <a:t>Gary Yakimov and Jeff Lucas</a:t>
            </a:r>
          </a:p>
          <a:p>
            <a:pPr marL="0" indent="0">
              <a:buNone/>
            </a:pPr>
            <a:r>
              <a:rPr lang="en-US" sz="2400" dirty="0" smtClean="0">
                <a:solidFill>
                  <a:schemeClr val="bg1">
                    <a:lumMod val="50000"/>
                  </a:schemeClr>
                </a:solidFill>
              </a:rPr>
              <a:t>May 20, 2014</a:t>
            </a:r>
          </a:p>
        </p:txBody>
      </p:sp>
      <p:pic>
        <p:nvPicPr>
          <p:cNvPr id="11" name="Picture 10"/>
          <p:cNvPicPr>
            <a:picLocks noChangeAspect="1"/>
          </p:cNvPicPr>
          <p:nvPr/>
        </p:nvPicPr>
        <p:blipFill rotWithShape="1">
          <a:blip r:embed="rId3"/>
          <a:srcRect l="24922" t="16602" r="24453" b="8051"/>
          <a:stretch/>
        </p:blipFill>
        <p:spPr>
          <a:xfrm>
            <a:off x="5379396" y="1077749"/>
            <a:ext cx="3064211" cy="3648448"/>
          </a:xfrm>
          <a:prstGeom prst="rect">
            <a:avLst/>
          </a:prstGeom>
          <a:ln>
            <a:solidFill>
              <a:schemeClr val="tx1"/>
            </a:solidFill>
          </a:ln>
        </p:spPr>
      </p:pic>
      <p:sp>
        <p:nvSpPr>
          <p:cNvPr id="3" name="Date Placeholder 2"/>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758500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Strategies to Achieve Objectives</a:t>
            </a:r>
          </a:p>
        </p:txBody>
      </p:sp>
      <p:sp>
        <p:nvSpPr>
          <p:cNvPr id="3" name="Content Placeholder 2"/>
          <p:cNvSpPr>
            <a:spLocks noGrp="1"/>
          </p:cNvSpPr>
          <p:nvPr>
            <p:ph idx="1"/>
          </p:nvPr>
        </p:nvSpPr>
        <p:spPr/>
        <p:txBody>
          <a:bodyPr>
            <a:normAutofit/>
          </a:bodyPr>
          <a:lstStyle/>
          <a:p>
            <a:pPr marL="0" indent="0">
              <a:buNone/>
            </a:pPr>
            <a:r>
              <a:rPr lang="en-US" dirty="0"/>
              <a:t>GOAL:  Serve as </a:t>
            </a:r>
            <a:r>
              <a:rPr lang="en-US" dirty="0" smtClean="0"/>
              <a:t>a </a:t>
            </a:r>
            <a:r>
              <a:rPr lang="en-US" dirty="0"/>
              <a:t>voice to and </a:t>
            </a:r>
            <a:r>
              <a:rPr lang="en-US" dirty="0" smtClean="0"/>
              <a:t>a voice </a:t>
            </a:r>
            <a:r>
              <a:rPr lang="en-US" dirty="0"/>
              <a:t>for manufacturers </a:t>
            </a:r>
            <a:r>
              <a:rPr lang="en-US" dirty="0" smtClean="0"/>
              <a:t>in engaging policy </a:t>
            </a:r>
            <a:r>
              <a:rPr lang="en-US" dirty="0"/>
              <a:t>makers, stakeholders, and </a:t>
            </a:r>
            <a:r>
              <a:rPr lang="en-US" dirty="0" smtClean="0"/>
              <a:t>clients.</a:t>
            </a:r>
          </a:p>
          <a:p>
            <a:pPr marL="0" indent="0">
              <a:buNone/>
            </a:pPr>
            <a:endParaRPr lang="en-US" dirty="0"/>
          </a:p>
          <a:p>
            <a:pPr marL="0" lvl="0" indent="0">
              <a:buNone/>
            </a:pPr>
            <a:r>
              <a:rPr lang="en-US" dirty="0" smtClean="0"/>
              <a:t>“How might we increase the connectivity between the National and center boards and help board members at all levels become greater advocates for manufacturing?”</a:t>
            </a:r>
          </a:p>
          <a:p>
            <a:pPr marL="0" lvl="0" indent="0">
              <a:buNone/>
            </a:pPr>
            <a:endParaRPr lang="en-US" sz="1800" i="1" dirty="0"/>
          </a:p>
          <a:p>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30</a:t>
            </a:fld>
            <a:endParaRPr dirty="0">
              <a:solidFill>
                <a:prstClr val="black">
                  <a:tint val="75000"/>
                </a:prstClr>
              </a:solidFill>
            </a:endParaRPr>
          </a:p>
        </p:txBody>
      </p:sp>
    </p:spTree>
    <p:extLst>
      <p:ext uri="{BB962C8B-B14F-4D97-AF65-F5344CB8AC3E}">
        <p14:creationId xmlns:p14="http://schemas.microsoft.com/office/powerpoint/2010/main" val="338141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Strategies to Achieve Objectives</a:t>
            </a:r>
          </a:p>
        </p:txBody>
      </p:sp>
      <p:sp>
        <p:nvSpPr>
          <p:cNvPr id="3" name="Content Placeholder 2"/>
          <p:cNvSpPr>
            <a:spLocks noGrp="1"/>
          </p:cNvSpPr>
          <p:nvPr>
            <p:ph idx="1"/>
          </p:nvPr>
        </p:nvSpPr>
        <p:spPr/>
        <p:txBody>
          <a:bodyPr>
            <a:normAutofit lnSpcReduction="10000"/>
          </a:bodyPr>
          <a:lstStyle/>
          <a:p>
            <a:pPr marL="0" indent="0">
              <a:buNone/>
            </a:pPr>
            <a:r>
              <a:rPr lang="en-US" dirty="0"/>
              <a:t>GOAL:  Develop MEP’s capabilities as a learning organization and high performance </a:t>
            </a:r>
            <a:r>
              <a:rPr lang="en-US" dirty="0" smtClean="0"/>
              <a:t>system</a:t>
            </a:r>
          </a:p>
          <a:p>
            <a:pPr marL="0" indent="0">
              <a:buNone/>
            </a:pPr>
            <a:endParaRPr lang="en-US" dirty="0"/>
          </a:p>
          <a:p>
            <a:pPr marL="0" lvl="0" indent="0">
              <a:buNone/>
            </a:pPr>
            <a:r>
              <a:rPr lang="en-US" dirty="0" smtClean="0"/>
              <a:t>“As we evolve the MEP performance system, how can we best implement a process that allows for the identification of center-specific metrics, and what might be quantitative metrics for rewarding centers for regional economic value creation (beyond client specific impacts?”)</a:t>
            </a:r>
            <a:endParaRPr lang="en-US" dirty="0"/>
          </a:p>
          <a:p>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31</a:t>
            </a:fld>
            <a:endParaRPr dirty="0">
              <a:solidFill>
                <a:prstClr val="black">
                  <a:tint val="75000"/>
                </a:prstClr>
              </a:solidFill>
            </a:endParaRPr>
          </a:p>
        </p:txBody>
      </p:sp>
    </p:spTree>
    <p:extLst>
      <p:ext uri="{BB962C8B-B14F-4D97-AF65-F5344CB8AC3E}">
        <p14:creationId xmlns:p14="http://schemas.microsoft.com/office/powerpoint/2010/main" val="428746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Strategies to Achieve Objectives</a:t>
            </a:r>
          </a:p>
        </p:txBody>
      </p:sp>
      <p:sp>
        <p:nvSpPr>
          <p:cNvPr id="3" name="Content Placeholder 2"/>
          <p:cNvSpPr>
            <a:spLocks noGrp="1"/>
          </p:cNvSpPr>
          <p:nvPr>
            <p:ph idx="1"/>
          </p:nvPr>
        </p:nvSpPr>
        <p:spPr/>
        <p:txBody>
          <a:bodyPr>
            <a:normAutofit/>
          </a:bodyPr>
          <a:lstStyle/>
          <a:p>
            <a:pPr marL="0" indent="0">
              <a:buNone/>
            </a:pPr>
            <a:r>
              <a:rPr lang="en-US" dirty="0"/>
              <a:t>GOAL:  Develop MEP’s capabilities as a learning organization and high performance </a:t>
            </a:r>
            <a:r>
              <a:rPr lang="en-US" dirty="0" smtClean="0"/>
              <a:t>system</a:t>
            </a:r>
          </a:p>
          <a:p>
            <a:pPr marL="0" indent="0">
              <a:buNone/>
            </a:pPr>
            <a:endParaRPr lang="en-US" dirty="0"/>
          </a:p>
          <a:p>
            <a:pPr marL="0" lvl="0" indent="0">
              <a:buNone/>
            </a:pPr>
            <a:r>
              <a:rPr lang="en-US" dirty="0" smtClean="0"/>
              <a:t>“</a:t>
            </a:r>
            <a:r>
              <a:rPr lang="en-US" dirty="0"/>
              <a:t>How can the MEP system increase its capabilities as a learning organization?”</a:t>
            </a:r>
          </a:p>
          <a:p>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4" name="Slide Number Placeholder 3"/>
          <p:cNvSpPr>
            <a:spLocks noGrp="1"/>
          </p:cNvSpPr>
          <p:nvPr>
            <p:ph type="sldNum" sz="quarter" idx="4"/>
          </p:nvPr>
        </p:nvSpPr>
        <p:spPr/>
        <p:txBody>
          <a:bodyPr/>
          <a:lstStyle/>
          <a:p>
            <a:pPr>
              <a:defRPr/>
            </a:pPr>
            <a:fld id="{6413E811-4280-43D7-8299-28D5CA727FF5}" type="slidenum">
              <a:rPr smtClean="0">
                <a:solidFill>
                  <a:prstClr val="black">
                    <a:tint val="75000"/>
                  </a:prstClr>
                </a:solidFill>
              </a:rPr>
              <a:pPr>
                <a:defRPr/>
              </a:pPr>
              <a:t>32</a:t>
            </a:fld>
            <a:endParaRPr>
              <a:solidFill>
                <a:prstClr val="black">
                  <a:tint val="75000"/>
                </a:prstClr>
              </a:solidFill>
            </a:endParaRPr>
          </a:p>
        </p:txBody>
      </p:sp>
    </p:spTree>
    <p:extLst>
      <p:ext uri="{BB962C8B-B14F-4D97-AF65-F5344CB8AC3E}">
        <p14:creationId xmlns:p14="http://schemas.microsoft.com/office/powerpoint/2010/main" val="290040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q"/>
            </a:pPr>
            <a:r>
              <a:rPr lang="en-US" dirty="0" smtClean="0"/>
              <a:t> Additional </a:t>
            </a:r>
            <a:r>
              <a:rPr lang="en-US" dirty="0"/>
              <a:t>input / </a:t>
            </a:r>
            <a:r>
              <a:rPr lang="en-US" dirty="0" smtClean="0"/>
              <a:t>iteration on details,   implementation</a:t>
            </a:r>
            <a:endParaRPr lang="en-US" dirty="0"/>
          </a:p>
          <a:p>
            <a:pPr lvl="1">
              <a:buFont typeface="Wingdings" panose="05000000000000000000" pitchFamily="2" charset="2"/>
              <a:buChar char="q"/>
            </a:pPr>
            <a:r>
              <a:rPr lang="en-US" dirty="0" smtClean="0"/>
              <a:t> Setting </a:t>
            </a:r>
            <a:r>
              <a:rPr lang="en-US" dirty="0"/>
              <a:t>milestones and metrics</a:t>
            </a:r>
          </a:p>
          <a:p>
            <a:pPr lvl="1">
              <a:buFont typeface="Wingdings" panose="05000000000000000000" pitchFamily="2" charset="2"/>
              <a:buChar char="q"/>
            </a:pPr>
            <a:r>
              <a:rPr lang="en-US" dirty="0" smtClean="0"/>
              <a:t> Implementation </a:t>
            </a:r>
            <a:r>
              <a:rPr lang="en-US" dirty="0"/>
              <a:t>Plan </a:t>
            </a:r>
            <a:r>
              <a:rPr lang="en-US" dirty="0" smtClean="0"/>
              <a:t>Development </a:t>
            </a:r>
            <a:r>
              <a:rPr lang="en-US" dirty="0"/>
              <a:t>– September 2014 Meeting(s)</a:t>
            </a:r>
          </a:p>
          <a:p>
            <a:pPr marL="457200" lvl="1" indent="0">
              <a:buNone/>
            </a:pPr>
            <a:endParaRPr lang="en-US" dirty="0" smtClean="0"/>
          </a:p>
          <a:p>
            <a:endParaRPr lang="en-US" dirty="0" smtClean="0"/>
          </a:p>
          <a:p>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4" name="Slide Number Placeholder 3"/>
          <p:cNvSpPr>
            <a:spLocks noGrp="1"/>
          </p:cNvSpPr>
          <p:nvPr>
            <p:ph type="sldNum" sz="quarter" idx="4"/>
          </p:nvPr>
        </p:nvSpPr>
        <p:spPr/>
        <p:txBody>
          <a:bodyPr/>
          <a:lstStyle/>
          <a:p>
            <a:fld id="{3FDC1232-B562-4A2C-9E02-526F13BB8359}" type="slidenum">
              <a:rPr smtClean="0">
                <a:solidFill>
                  <a:prstClr val="black">
                    <a:tint val="75000"/>
                  </a:prstClr>
                </a:solidFill>
              </a:rPr>
              <a:pPr/>
              <a:t>33</a:t>
            </a:fld>
            <a:endParaRPr>
              <a:solidFill>
                <a:prstClr val="black">
                  <a:tint val="75000"/>
                </a:prstClr>
              </a:solidFill>
            </a:endParaRPr>
          </a:p>
        </p:txBody>
      </p:sp>
    </p:spTree>
    <p:extLst>
      <p:ext uri="{BB962C8B-B14F-4D97-AF65-F5344CB8AC3E}">
        <p14:creationId xmlns:p14="http://schemas.microsoft.com/office/powerpoint/2010/main" val="1537796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8"/>
          <p:cNvSpPr>
            <a:spLocks noGrp="1"/>
          </p:cNvSpPr>
          <p:nvPr>
            <p:ph type="ctrTitle"/>
          </p:nvPr>
        </p:nvSpPr>
        <p:spPr bwMode="auto">
          <a:xfrm>
            <a:off x="755819" y="1990337"/>
            <a:ext cx="7634287" cy="22526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5400" b="1" dirty="0" smtClean="0">
                <a:latin typeface="Arial Narrow" pitchFamily="34" charset="0"/>
              </a:rPr>
              <a:t>MEP Director Update on Activities</a:t>
            </a:r>
            <a:endParaRPr lang="en-US" dirty="0" smtClean="0">
              <a:latin typeface="Arial Narrow" pitchFamily="34" charset="0"/>
            </a:endParaRPr>
          </a:p>
        </p:txBody>
      </p:sp>
      <p:sp>
        <p:nvSpPr>
          <p:cNvPr id="30" name="Subtitle 29"/>
          <p:cNvSpPr>
            <a:spLocks noGrp="1"/>
          </p:cNvSpPr>
          <p:nvPr>
            <p:ph type="subTitle" idx="1"/>
          </p:nvPr>
        </p:nvSpPr>
        <p:spPr>
          <a:xfrm>
            <a:off x="823913" y="5266177"/>
            <a:ext cx="6286500" cy="762000"/>
          </a:xfrm>
        </p:spPr>
        <p:txBody>
          <a:bodyPr>
            <a:normAutofit fontScale="25000" lnSpcReduction="20000"/>
          </a:bodyPr>
          <a:lstStyle/>
          <a:p>
            <a:pPr algn="l" eaLnBrk="1" fontAlgn="auto" hangingPunct="1">
              <a:spcAft>
                <a:spcPts val="0"/>
              </a:spcAft>
              <a:buFont typeface="Arial"/>
              <a:buNone/>
              <a:defRPr/>
            </a:pPr>
            <a:r>
              <a:rPr lang="en-US" sz="12800" dirty="0" smtClean="0">
                <a:latin typeface="Arial Narrow" pitchFamily="34" charset="0"/>
              </a:rPr>
              <a:t>Phil Singerman</a:t>
            </a:r>
          </a:p>
          <a:p>
            <a:pPr algn="l" eaLnBrk="1" fontAlgn="auto" hangingPunct="1">
              <a:spcAft>
                <a:spcPts val="0"/>
              </a:spcAft>
              <a:buFont typeface="Arial"/>
              <a:buNone/>
              <a:defRPr/>
            </a:pPr>
            <a:r>
              <a:rPr lang="en-US" sz="9600" dirty="0" smtClean="0">
                <a:latin typeface="Arial Narrow" pitchFamily="34" charset="0"/>
              </a:rPr>
              <a:t>May 20, 2014</a:t>
            </a:r>
            <a:endParaRPr lang="en-US" sz="9600" dirty="0">
              <a:latin typeface="Arial Narrow" pitchFamily="34" charset="0"/>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338948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NIST MEP Strategic Competitions</a:t>
            </a:r>
            <a:endParaRPr lang="en-US" b="1" dirty="0"/>
          </a:p>
        </p:txBody>
      </p:sp>
      <p:sp>
        <p:nvSpPr>
          <p:cNvPr id="3" name="Date Placeholder 2"/>
          <p:cNvSpPr>
            <a:spLocks noGrp="1"/>
          </p:cNvSpPr>
          <p:nvPr>
            <p:ph type="dt" sz="half" idx="10"/>
          </p:nvPr>
        </p:nvSpPr>
        <p:spPr>
          <a:xfrm>
            <a:off x="457200" y="6498897"/>
            <a:ext cx="2133600" cy="222578"/>
          </a:xfrm>
          <a:prstGeom prst="rect">
            <a:avLst/>
          </a:prstGeom>
        </p:spPr>
        <p:txBody>
          <a:bodyPr/>
          <a:lstStyle/>
          <a:p>
            <a:r>
              <a:rPr lang="en-US" smtClean="0">
                <a:solidFill>
                  <a:prstClr val="black">
                    <a:tint val="75000"/>
                  </a:prstClr>
                </a:solidFill>
                <a:latin typeface="Calibri"/>
              </a:rPr>
              <a:t>May 20, 2014</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4" name="Slide Number Placeholder 3"/>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35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43402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Manufacturing Technology Assistance Centers - MTAC</a:t>
            </a:r>
            <a:endParaRPr lang="en-US" b="1" dirty="0"/>
          </a:p>
        </p:txBody>
      </p:sp>
      <p:sp>
        <p:nvSpPr>
          <p:cNvPr id="7" name="Date Placeholder 6"/>
          <p:cNvSpPr>
            <a:spLocks noGrp="1"/>
          </p:cNvSpPr>
          <p:nvPr>
            <p:ph type="dt" sz="half" idx="10"/>
          </p:nvPr>
        </p:nvSpPr>
        <p:spPr>
          <a:xfrm>
            <a:off x="457200" y="6498897"/>
            <a:ext cx="2133600" cy="222578"/>
          </a:xfrm>
          <a:prstGeom prst="rect">
            <a:avLst/>
          </a:prstGeom>
        </p:spPr>
        <p:txBody>
          <a:bodyPr/>
          <a:lstStyle/>
          <a:p>
            <a:r>
              <a:rPr lang="en-US" smtClean="0">
                <a:solidFill>
                  <a:prstClr val="black">
                    <a:tint val="75000"/>
                  </a:prstClr>
                </a:solidFill>
                <a:latin typeface="Calibri"/>
              </a:rPr>
              <a:t>May 20, 2014</a:t>
            </a:r>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3" name="Slide Number Placeholder 2"/>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36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2063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498897"/>
            <a:ext cx="2133600" cy="222578"/>
          </a:xfrm>
          <a:prstGeom prst="rect">
            <a:avLst/>
          </a:prstGeom>
        </p:spPr>
        <p:txBody>
          <a:bodyPr/>
          <a:lstStyle/>
          <a:p>
            <a:r>
              <a:rPr lang="en-US" smtClean="0">
                <a:solidFill>
                  <a:prstClr val="black">
                    <a:tint val="75000"/>
                  </a:prstClr>
                </a:solidFill>
                <a:latin typeface="Calibri"/>
              </a:rPr>
              <a:t>May 20,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7" name="Rectangle 6"/>
          <p:cNvSpPr/>
          <p:nvPr/>
        </p:nvSpPr>
        <p:spPr>
          <a:xfrm>
            <a:off x="757208" y="544913"/>
            <a:ext cx="8386791" cy="8586966"/>
          </a:xfrm>
          <a:prstGeom prst="rect">
            <a:avLst/>
          </a:prstGeom>
        </p:spPr>
        <p:txBody>
          <a:bodyPr wrap="square">
            <a:spAutoFit/>
          </a:bodyPr>
          <a:lstStyle/>
          <a:p>
            <a:r>
              <a:rPr lang="en-US" sz="2400" b="1" dirty="0" smtClean="0">
                <a:latin typeface="Arial Narrow" panose="020B0606020202030204" pitchFamily="34" charset="0"/>
              </a:rPr>
              <a:t>M-TAC Pilot Projects</a:t>
            </a:r>
          </a:p>
          <a:p>
            <a:endParaRPr lang="en-US" sz="2000" dirty="0">
              <a:latin typeface="Arial Narrow" panose="020B0606020202030204" pitchFamily="34" charset="0"/>
            </a:endParaRPr>
          </a:p>
          <a:p>
            <a:r>
              <a:rPr lang="en-US" sz="2000" dirty="0" smtClean="0">
                <a:latin typeface="Arial Narrow"/>
              </a:rPr>
              <a:t>MEP </a:t>
            </a:r>
            <a:r>
              <a:rPr lang="en-US" sz="2000" dirty="0">
                <a:latin typeface="Arial Narrow"/>
              </a:rPr>
              <a:t>initiated </a:t>
            </a:r>
            <a:r>
              <a:rPr lang="en-US" sz="2000" dirty="0" smtClean="0">
                <a:latin typeface="Arial Narrow"/>
              </a:rPr>
              <a:t>5 M-TAC Pilot Projects in 2014 that bring </a:t>
            </a:r>
            <a:r>
              <a:rPr lang="en-US" sz="2000" dirty="0">
                <a:latin typeface="Arial Narrow"/>
              </a:rPr>
              <a:t>together teams of experts in specific </a:t>
            </a:r>
            <a:r>
              <a:rPr lang="en-US" sz="2000" dirty="0" smtClean="0">
                <a:latin typeface="Arial Narrow"/>
              </a:rPr>
              <a:t>technology &amp; </a:t>
            </a:r>
            <a:r>
              <a:rPr lang="en-US" sz="2000" dirty="0">
                <a:latin typeface="Arial Narrow"/>
              </a:rPr>
              <a:t>supply chain </a:t>
            </a:r>
            <a:r>
              <a:rPr lang="en-US" sz="2000" dirty="0" smtClean="0">
                <a:latin typeface="Arial Narrow"/>
              </a:rPr>
              <a:t>areas to assist small manufacturers with technology acceleration, transition, commercialization within the context of specific supply chains</a:t>
            </a:r>
            <a:endParaRPr lang="en-US" sz="2000" dirty="0">
              <a:latin typeface="Arial Narrow"/>
            </a:endParaRPr>
          </a:p>
          <a:p>
            <a:pPr marL="342900" indent="-342900">
              <a:buFont typeface="Arial" panose="020B0604020202020204" pitchFamily="34" charset="0"/>
              <a:buChar char="•"/>
            </a:pPr>
            <a:endParaRPr lang="en-US" sz="2000" dirty="0" smtClean="0">
              <a:latin typeface="Arial Narrow"/>
            </a:endParaRPr>
          </a:p>
          <a:p>
            <a:pPr marL="342900" indent="-342900">
              <a:buFont typeface="Arial" panose="020B0604020202020204" pitchFamily="34" charset="0"/>
              <a:buChar char="•"/>
            </a:pPr>
            <a:r>
              <a:rPr lang="en-US" sz="2000" dirty="0" smtClean="0">
                <a:latin typeface="Arial Narrow"/>
              </a:rPr>
              <a:t>M-TAC Pilot Projects:</a:t>
            </a:r>
          </a:p>
          <a:p>
            <a:pPr marL="800100" lvl="1" indent="-342900">
              <a:buFont typeface="Wingdings" panose="05000000000000000000" pitchFamily="2" charset="2"/>
              <a:buChar char="ü"/>
            </a:pPr>
            <a:r>
              <a:rPr lang="en-US" dirty="0" smtClean="0">
                <a:latin typeface="Arial Narrow"/>
              </a:rPr>
              <a:t>work with specific </a:t>
            </a:r>
            <a:r>
              <a:rPr lang="en-US" dirty="0">
                <a:latin typeface="Arial Narrow"/>
              </a:rPr>
              <a:t>supply chains to understand their technological needs and </a:t>
            </a:r>
            <a:r>
              <a:rPr lang="en-US" dirty="0" smtClean="0">
                <a:latin typeface="Arial Narrow"/>
              </a:rPr>
              <a:t>trends</a:t>
            </a:r>
          </a:p>
          <a:p>
            <a:pPr marL="800100" lvl="1" indent="-342900">
              <a:buFont typeface="Wingdings" panose="05000000000000000000" pitchFamily="2" charset="2"/>
              <a:buChar char="ü"/>
            </a:pPr>
            <a:r>
              <a:rPr lang="en-US" dirty="0" smtClean="0">
                <a:latin typeface="Arial Narrow" panose="020B0606020202030204" pitchFamily="34" charset="0"/>
              </a:rPr>
              <a:t>identify </a:t>
            </a:r>
            <a:r>
              <a:rPr lang="en-US" dirty="0">
                <a:latin typeface="Arial Narrow" panose="020B0606020202030204" pitchFamily="34" charset="0"/>
              </a:rPr>
              <a:t>where manufacturers most need assistance in adopting or adapting </a:t>
            </a:r>
            <a:r>
              <a:rPr lang="en-US" dirty="0" smtClean="0">
                <a:latin typeface="Arial Narrow" panose="020B0606020202030204" pitchFamily="34" charset="0"/>
              </a:rPr>
              <a:t>technology</a:t>
            </a:r>
          </a:p>
          <a:p>
            <a:pPr marL="800100" lvl="1" indent="-342900">
              <a:buFont typeface="Wingdings" panose="05000000000000000000" pitchFamily="2" charset="2"/>
              <a:buChar char="ü"/>
            </a:pPr>
            <a:r>
              <a:rPr lang="en-US" dirty="0">
                <a:latin typeface="Arial Narrow" panose="020B0606020202030204" pitchFamily="34" charset="0"/>
              </a:rPr>
              <a:t>p</a:t>
            </a:r>
            <a:r>
              <a:rPr lang="en-US" dirty="0" smtClean="0">
                <a:latin typeface="Arial Narrow" panose="020B0606020202030204" pitchFamily="34" charset="0"/>
              </a:rPr>
              <a:t>rovide small manufacturers technology transition, </a:t>
            </a:r>
            <a:r>
              <a:rPr lang="en-US" dirty="0">
                <a:latin typeface="Arial Narrow" panose="020B0606020202030204" pitchFamily="34" charset="0"/>
              </a:rPr>
              <a:t>commercialization services </a:t>
            </a:r>
            <a:r>
              <a:rPr lang="en-US" dirty="0" smtClean="0">
                <a:latin typeface="Arial Narrow" panose="020B0606020202030204" pitchFamily="34" charset="0"/>
              </a:rPr>
              <a:t> </a:t>
            </a:r>
          </a:p>
          <a:p>
            <a:pPr marL="800100" lvl="1" indent="-342900">
              <a:buFont typeface="Wingdings" panose="05000000000000000000" pitchFamily="2" charset="2"/>
              <a:buChar char="ü"/>
            </a:pPr>
            <a:r>
              <a:rPr lang="en-US" dirty="0" smtClean="0">
                <a:latin typeface="Arial Narrow" panose="020B0606020202030204" pitchFamily="34" charset="0"/>
              </a:rPr>
              <a:t>test </a:t>
            </a:r>
            <a:r>
              <a:rPr lang="en-US" dirty="0">
                <a:latin typeface="Arial Narrow" panose="020B0606020202030204" pitchFamily="34" charset="0"/>
              </a:rPr>
              <a:t>and demonstrate business models </a:t>
            </a:r>
            <a:r>
              <a:rPr lang="en-US" dirty="0" smtClean="0">
                <a:latin typeface="Arial Narrow" panose="020B0606020202030204" pitchFamily="34" charset="0"/>
              </a:rPr>
              <a:t>to </a:t>
            </a:r>
            <a:r>
              <a:rPr lang="en-US" dirty="0">
                <a:latin typeface="Arial Narrow" panose="020B0606020202030204" pitchFamily="34" charset="0"/>
              </a:rPr>
              <a:t>allow small manufacturers </a:t>
            </a:r>
            <a:r>
              <a:rPr lang="en-US" dirty="0">
                <a:latin typeface="Arial Narrow"/>
              </a:rPr>
              <a:t>to access </a:t>
            </a:r>
            <a:r>
              <a:rPr lang="en-US" dirty="0" smtClean="0">
                <a:latin typeface="Arial Narrow"/>
              </a:rPr>
              <a:t>technology </a:t>
            </a:r>
            <a:r>
              <a:rPr lang="en-US" dirty="0">
                <a:latin typeface="Arial Narrow"/>
              </a:rPr>
              <a:t>transition and commercialization services they need to most effectively compete within those supply chain </a:t>
            </a:r>
            <a:r>
              <a:rPr lang="en-US" dirty="0" smtClean="0">
                <a:latin typeface="Arial Narrow"/>
              </a:rPr>
              <a:t>markets</a:t>
            </a:r>
            <a:endParaRPr lang="en-US" dirty="0"/>
          </a:p>
          <a:p>
            <a:endParaRPr lang="en-US" sz="2000" dirty="0" smtClean="0">
              <a:latin typeface="Arial Narrow" panose="020B0606020202030204" pitchFamily="34" charset="0"/>
            </a:endParaRPr>
          </a:p>
          <a:p>
            <a:pPr marL="342900" indent="-342900">
              <a:buFont typeface="Arial"/>
              <a:buChar char="•"/>
            </a:pPr>
            <a:r>
              <a:rPr lang="en-US" sz="2000" dirty="0" smtClean="0">
                <a:solidFill>
                  <a:prstClr val="black"/>
                </a:solidFill>
                <a:latin typeface="Arial Narrow" panose="020B0606020202030204" pitchFamily="34" charset="0"/>
              </a:rPr>
              <a:t>Awards </a:t>
            </a:r>
            <a:r>
              <a:rPr lang="en-US" sz="2000" dirty="0">
                <a:solidFill>
                  <a:prstClr val="black"/>
                </a:solidFill>
                <a:latin typeface="Arial Narrow" panose="020B0606020202030204" pitchFamily="34" charset="0"/>
              </a:rPr>
              <a:t>issued to 5 MEP Centers on February </a:t>
            </a:r>
            <a:r>
              <a:rPr lang="en-US" sz="2000" dirty="0" smtClean="0">
                <a:solidFill>
                  <a:prstClr val="black"/>
                </a:solidFill>
                <a:latin typeface="Arial Narrow" panose="020B0606020202030204" pitchFamily="34" charset="0"/>
              </a:rPr>
              <a:t>18</a:t>
            </a:r>
            <a:r>
              <a:rPr lang="en-US" sz="2000" baseline="30000" dirty="0" smtClean="0">
                <a:solidFill>
                  <a:prstClr val="black"/>
                </a:solidFill>
                <a:latin typeface="Arial Narrow" panose="020B0606020202030204" pitchFamily="34" charset="0"/>
              </a:rPr>
              <a:t>th</a:t>
            </a:r>
            <a:endParaRPr lang="en-US" sz="2000" dirty="0" smtClean="0">
              <a:solidFill>
                <a:prstClr val="black"/>
              </a:solidFill>
              <a:latin typeface="Arial Narrow" panose="020B0606020202030204" pitchFamily="34" charset="0"/>
            </a:endParaRPr>
          </a:p>
          <a:p>
            <a:pPr marL="342900" indent="-342900">
              <a:buFont typeface="Arial"/>
              <a:buChar char="•"/>
            </a:pPr>
            <a:r>
              <a:rPr lang="en-US" sz="2000" dirty="0" smtClean="0">
                <a:solidFill>
                  <a:prstClr val="black"/>
                </a:solidFill>
                <a:latin typeface="Arial Narrow" panose="020B0606020202030204" pitchFamily="34" charset="0"/>
              </a:rPr>
              <a:t>Period </a:t>
            </a:r>
            <a:r>
              <a:rPr lang="en-US" sz="2000" dirty="0">
                <a:solidFill>
                  <a:prstClr val="black"/>
                </a:solidFill>
                <a:latin typeface="Arial Narrow" panose="020B0606020202030204" pitchFamily="34" charset="0"/>
              </a:rPr>
              <a:t>of Performance: March 1, 2014 – February 28, </a:t>
            </a:r>
            <a:r>
              <a:rPr lang="en-US" sz="2000" dirty="0" smtClean="0">
                <a:solidFill>
                  <a:prstClr val="black"/>
                </a:solidFill>
                <a:latin typeface="Arial Narrow" panose="020B0606020202030204" pitchFamily="34" charset="0"/>
              </a:rPr>
              <a:t>2015</a:t>
            </a:r>
          </a:p>
          <a:p>
            <a:pPr marL="342900" indent="-342900">
              <a:buFont typeface="Arial"/>
              <a:buChar char="•"/>
            </a:pPr>
            <a:r>
              <a:rPr lang="en-US" sz="2000" dirty="0" smtClean="0">
                <a:solidFill>
                  <a:prstClr val="black"/>
                </a:solidFill>
                <a:latin typeface="Arial Narrow" panose="020B0606020202030204" pitchFamily="34" charset="0"/>
              </a:rPr>
              <a:t>Projects being coordinated by NIST MEP and sharing learnings and best practices</a:t>
            </a:r>
          </a:p>
          <a:p>
            <a:pPr marL="342900" indent="-342900">
              <a:buFont typeface="Arial"/>
              <a:buChar char="•"/>
            </a:pPr>
            <a:r>
              <a:rPr lang="en-US" sz="2000" dirty="0" smtClean="0">
                <a:solidFill>
                  <a:prstClr val="black"/>
                </a:solidFill>
                <a:latin typeface="Arial Narrow" panose="020B0606020202030204" pitchFamily="34" charset="0"/>
              </a:rPr>
              <a:t>Project helping to inform MEP strategy for Supply Chain Technology Acceleration beginning in 2015</a:t>
            </a:r>
            <a:r>
              <a:rPr lang="en-US" sz="2000" dirty="0">
                <a:solidFill>
                  <a:prstClr val="black"/>
                </a:solidFill>
                <a:latin typeface="Arial Narrow" panose="020B0606020202030204" pitchFamily="34" charset="0"/>
              </a:rPr>
              <a:t/>
            </a:r>
            <a:br>
              <a:rPr lang="en-US" sz="2000" dirty="0">
                <a:solidFill>
                  <a:prstClr val="black"/>
                </a:solidFill>
                <a:latin typeface="Arial Narrow" panose="020B0606020202030204" pitchFamily="34" charset="0"/>
              </a:rPr>
            </a:br>
            <a:endParaRPr lang="en-US" sz="2000" dirty="0">
              <a:solidFill>
                <a:srgbClr val="0072AE"/>
              </a:solidFill>
              <a:latin typeface="Arial Narrow" panose="020B0606020202030204" pitchFamily="34" charset="0"/>
            </a:endParaRPr>
          </a:p>
          <a:p>
            <a:endParaRPr lang="en-US" sz="2000" dirty="0" smtClean="0">
              <a:solidFill>
                <a:srgbClr val="0072AE"/>
              </a:solidFill>
              <a:latin typeface="Arial Narrow" panose="020B0606020202030204" pitchFamily="34" charset="0"/>
            </a:endParaRPr>
          </a:p>
          <a:p>
            <a:endParaRPr lang="en-US" sz="2000" dirty="0">
              <a:solidFill>
                <a:srgbClr val="0072AE"/>
              </a:solidFill>
              <a:latin typeface="Arial Narrow" panose="020B0606020202030204" pitchFamily="34" charset="0"/>
            </a:endParaRPr>
          </a:p>
          <a:p>
            <a:endParaRPr lang="en-US" sz="2000" dirty="0" smtClean="0">
              <a:solidFill>
                <a:srgbClr val="0072AE"/>
              </a:solidFill>
              <a:latin typeface="Arial Narrow" panose="020B0606020202030204" pitchFamily="34" charset="0"/>
            </a:endParaRPr>
          </a:p>
          <a:p>
            <a:endParaRPr lang="en-US" sz="2000" dirty="0">
              <a:solidFill>
                <a:srgbClr val="0072AE"/>
              </a:solidFill>
              <a:latin typeface="Arial Narrow" panose="020B0606020202030204" pitchFamily="34" charset="0"/>
            </a:endParaRPr>
          </a:p>
          <a:p>
            <a:endParaRPr lang="en-US" sz="2000" dirty="0" smtClean="0">
              <a:solidFill>
                <a:srgbClr val="0072AE"/>
              </a:solidFill>
              <a:latin typeface="Arial Narrow" panose="020B0606020202030204" pitchFamily="34" charset="0"/>
            </a:endParaRPr>
          </a:p>
          <a:p>
            <a:endParaRPr lang="en-US" sz="2000" dirty="0">
              <a:solidFill>
                <a:srgbClr val="0072AE"/>
              </a:solidFill>
              <a:latin typeface="Arial Narrow" panose="020B0606020202030204" pitchFamily="34" charset="0"/>
            </a:endParaRPr>
          </a:p>
          <a:p>
            <a:endParaRPr lang="en-US" sz="2000" dirty="0" smtClean="0">
              <a:solidFill>
                <a:srgbClr val="0072AE"/>
              </a:solidFill>
              <a:latin typeface="Arial Narrow" panose="020B0606020202030204" pitchFamily="34" charset="0"/>
            </a:endParaRPr>
          </a:p>
          <a:p>
            <a:endParaRPr lang="en-US" sz="2000" dirty="0"/>
          </a:p>
        </p:txBody>
      </p:sp>
      <p:sp>
        <p:nvSpPr>
          <p:cNvPr id="2" name="Slide Number Placeholder 1"/>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37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8370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721471" y="457200"/>
            <a:ext cx="7890666" cy="91280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defTabSz="457200" eaLnBrk="0" fontAlgn="base" hangingPunct="0">
              <a:lnSpc>
                <a:spcPct val="90000"/>
              </a:lnSpc>
              <a:spcBef>
                <a:spcPct val="30000"/>
              </a:spcBef>
              <a:spcAft>
                <a:spcPct val="0"/>
              </a:spcAft>
              <a:defRPr/>
            </a:pPr>
            <a:endParaRPr lang="en-US" sz="2800" dirty="0">
              <a:solidFill>
                <a:prstClr val="black"/>
              </a:solidFill>
              <a:latin typeface="Arial Narrow" panose="020B0606020202030204" pitchFamily="34" charset="0"/>
            </a:endParaRPr>
          </a:p>
        </p:txBody>
      </p:sp>
      <p:sp>
        <p:nvSpPr>
          <p:cNvPr id="5" name="Content Placeholder 2"/>
          <p:cNvSpPr txBox="1">
            <a:spLocks/>
          </p:cNvSpPr>
          <p:nvPr/>
        </p:nvSpPr>
        <p:spPr bwMode="auto">
          <a:xfrm>
            <a:off x="721471" y="532775"/>
            <a:ext cx="8404442" cy="5800778"/>
          </a:xfrm>
          <a:prstGeom prst="rect">
            <a:avLst/>
          </a:prstGeom>
          <a:noFill/>
          <a:ln w="9525">
            <a:noFill/>
            <a:miter lim="800000"/>
            <a:headEnd/>
            <a:tailEnd/>
          </a:ln>
          <a:effectLst/>
        </p:spPr>
        <p:txBody>
          <a:bodyPr vert="horz" wrap="square" lIns="0" tIns="0" rIns="0" bIns="457200" numCol="1" anchor="t" anchorCtr="0" compatLnSpc="1">
            <a:prstTxWarp prst="textNoShape">
              <a:avLst/>
            </a:prstTxWarp>
            <a:noAutofit/>
          </a:bodyPr>
          <a:lstStyle/>
          <a:p>
            <a:r>
              <a:rPr lang="en-US" sz="2000" b="1" dirty="0">
                <a:solidFill>
                  <a:srgbClr val="000000"/>
                </a:solidFill>
                <a:latin typeface="Arial Narrow" panose="020B0606020202030204" pitchFamily="34" charset="0"/>
              </a:rPr>
              <a:t>Manufacturing </a:t>
            </a:r>
            <a:r>
              <a:rPr lang="en-US" sz="2000" b="1" dirty="0" smtClean="0">
                <a:solidFill>
                  <a:srgbClr val="000000"/>
                </a:solidFill>
                <a:latin typeface="Arial Narrow" panose="020B0606020202030204" pitchFamily="34" charset="0"/>
              </a:rPr>
              <a:t>Technology Acceleration </a:t>
            </a:r>
            <a:r>
              <a:rPr lang="en-US" sz="2000" b="1" dirty="0">
                <a:solidFill>
                  <a:srgbClr val="000000"/>
                </a:solidFill>
                <a:latin typeface="Arial Narrow" panose="020B0606020202030204" pitchFamily="34" charset="0"/>
              </a:rPr>
              <a:t>Centers (M-TACs</a:t>
            </a:r>
            <a:r>
              <a:rPr lang="en-US" sz="2000" b="1" dirty="0" smtClean="0">
                <a:solidFill>
                  <a:srgbClr val="000000"/>
                </a:solidFill>
                <a:latin typeface="Arial Narrow" panose="020B0606020202030204" pitchFamily="34" charset="0"/>
              </a:rPr>
              <a:t>) Pilot Project Competition</a:t>
            </a:r>
          </a:p>
          <a:p>
            <a:endParaRPr lang="en-US" sz="2000" b="1" u="sng" dirty="0">
              <a:solidFill>
                <a:srgbClr val="0072AE"/>
              </a:solidFill>
              <a:latin typeface="Arial Narrow" panose="020B0606020202030204" pitchFamily="34" charset="0"/>
            </a:endParaRPr>
          </a:p>
          <a:p>
            <a:pPr lvl="0"/>
            <a:r>
              <a:rPr lang="en-US" sz="2000" b="1" u="sng" dirty="0" smtClean="0">
                <a:solidFill>
                  <a:srgbClr val="0070C0"/>
                </a:solidFill>
                <a:latin typeface="Arial Narrow" panose="020B0606020202030204" pitchFamily="34" charset="0"/>
              </a:rPr>
              <a:t>PROJECT #1</a:t>
            </a:r>
            <a:r>
              <a:rPr lang="en-US" sz="2000" dirty="0">
                <a:latin typeface="Arial Narrow" panose="020B0606020202030204" pitchFamily="34" charset="0"/>
              </a:rPr>
              <a:t>	</a:t>
            </a:r>
            <a:r>
              <a:rPr lang="en-US" sz="2000" dirty="0" smtClean="0">
                <a:latin typeface="Arial Narrow" panose="020B0606020202030204" pitchFamily="34" charset="0"/>
              </a:rPr>
              <a:t>-</a:t>
            </a:r>
            <a:r>
              <a:rPr lang="en-US" sz="2000" dirty="0">
                <a:latin typeface="Arial Narrow" panose="020B0606020202030204" pitchFamily="34" charset="0"/>
              </a:rPr>
              <a:t> </a:t>
            </a:r>
            <a:r>
              <a:rPr lang="en-US" sz="2000" dirty="0" smtClean="0">
                <a:latin typeface="Arial Narrow" panose="020B0606020202030204" pitchFamily="34" charset="0"/>
              </a:rPr>
              <a:t>Transportation </a:t>
            </a:r>
            <a:r>
              <a:rPr lang="en-US" sz="2000" dirty="0">
                <a:latin typeface="Arial Narrow" panose="020B0606020202030204" pitchFamily="34" charset="0"/>
              </a:rPr>
              <a:t>M-</a:t>
            </a:r>
            <a:r>
              <a:rPr lang="en-US" sz="2000" dirty="0" smtClean="0">
                <a:latin typeface="Arial Narrow" panose="020B0606020202030204" pitchFamily="34" charset="0"/>
              </a:rPr>
              <a:t>TAC</a:t>
            </a:r>
          </a:p>
          <a:p>
            <a:pPr lvl="0"/>
            <a:r>
              <a:rPr lang="en-US" sz="2000" b="1" u="sng" dirty="0" smtClean="0">
                <a:solidFill>
                  <a:srgbClr val="0070C0"/>
                </a:solidFill>
                <a:latin typeface="Arial Narrow" panose="020B0606020202030204" pitchFamily="34" charset="0"/>
              </a:rPr>
              <a:t>MEP Centers:  </a:t>
            </a:r>
            <a:r>
              <a:rPr lang="en-US" sz="2000" dirty="0" smtClean="0">
                <a:latin typeface="Arial Narrow" panose="020B0606020202030204" pitchFamily="34" charset="0"/>
              </a:rPr>
              <a:t>California </a:t>
            </a:r>
            <a:r>
              <a:rPr lang="en-US" sz="2000" dirty="0">
                <a:latin typeface="Arial Narrow" panose="020B0606020202030204" pitchFamily="34" charset="0"/>
              </a:rPr>
              <a:t>Manufacturing Technology Consulting (CMTC</a:t>
            </a:r>
            <a:r>
              <a:rPr lang="en-US" sz="2000" dirty="0" smtClean="0">
                <a:latin typeface="Arial Narrow" panose="020B0606020202030204" pitchFamily="34" charset="0"/>
              </a:rPr>
              <a:t>) (lead), GENEDGE (VA), IMEC (IL) , MANEX (Northern CA)</a:t>
            </a:r>
          </a:p>
          <a:p>
            <a:pPr lvl="0"/>
            <a:endParaRPr lang="en-US" sz="2000" b="1" dirty="0">
              <a:latin typeface="Arial Narrow" panose="020B0606020202030204" pitchFamily="34" charset="0"/>
            </a:endParaRPr>
          </a:p>
          <a:p>
            <a:r>
              <a:rPr lang="en-US" sz="2000" b="1" u="sng" dirty="0">
                <a:solidFill>
                  <a:srgbClr val="0070C0"/>
                </a:solidFill>
                <a:latin typeface="Arial Narrow" panose="020B0606020202030204" pitchFamily="34" charset="0"/>
              </a:rPr>
              <a:t>PROJECT #2</a:t>
            </a:r>
            <a:r>
              <a:rPr lang="en-US" sz="2000" dirty="0">
                <a:latin typeface="Arial Narrow" panose="020B0606020202030204" pitchFamily="34" charset="0"/>
              </a:rPr>
              <a:t>	- Southeast Automotive M-TAC (SAMTAC) </a:t>
            </a:r>
            <a:endParaRPr lang="en-US" sz="2000" dirty="0" smtClean="0">
              <a:latin typeface="Arial Narrow" panose="020B0606020202030204" pitchFamily="34" charset="0"/>
            </a:endParaRPr>
          </a:p>
          <a:p>
            <a:pPr lvl="0"/>
            <a:r>
              <a:rPr lang="en-US" sz="2000" b="1" u="sng" dirty="0" smtClean="0">
                <a:solidFill>
                  <a:srgbClr val="0070C0"/>
                </a:solidFill>
                <a:latin typeface="Arial Narrow" panose="020B0606020202030204" pitchFamily="34" charset="0"/>
              </a:rPr>
              <a:t>MEP </a:t>
            </a:r>
            <a:r>
              <a:rPr lang="en-US" sz="2000" b="1" u="sng" dirty="0">
                <a:solidFill>
                  <a:srgbClr val="0070C0"/>
                </a:solidFill>
                <a:latin typeface="Arial Narrow" panose="020B0606020202030204" pitchFamily="34" charset="0"/>
              </a:rPr>
              <a:t>Centers:  </a:t>
            </a:r>
            <a:r>
              <a:rPr lang="en-US" sz="2000" dirty="0">
                <a:latin typeface="Arial Narrow" panose="020B0606020202030204" pitchFamily="34" charset="0"/>
              </a:rPr>
              <a:t>Georgia Tech Research Corporation (Georgia MEP) (lead), ATN (AL), Innovate MEP MS, SC MEP, UT CIS 	</a:t>
            </a:r>
            <a:endParaRPr lang="en-US" sz="2000" dirty="0" smtClean="0">
              <a:latin typeface="Arial Narrow" panose="020B0606020202030204" pitchFamily="34" charset="0"/>
            </a:endParaRPr>
          </a:p>
          <a:p>
            <a:pPr lvl="0"/>
            <a:endParaRPr lang="en-US" sz="2000" dirty="0">
              <a:latin typeface="Arial Narrow" panose="020B0606020202030204" pitchFamily="34" charset="0"/>
            </a:endParaRPr>
          </a:p>
          <a:p>
            <a:r>
              <a:rPr lang="en-US" sz="2000" b="1" u="sng" dirty="0">
                <a:solidFill>
                  <a:srgbClr val="0070C0"/>
                </a:solidFill>
                <a:latin typeface="Arial Narrow" panose="020B0606020202030204" pitchFamily="34" charset="0"/>
              </a:rPr>
              <a:t>PROJECT #3</a:t>
            </a:r>
            <a:r>
              <a:rPr lang="en-US" sz="2000" dirty="0">
                <a:latin typeface="Arial Narrow" panose="020B0606020202030204" pitchFamily="34" charset="0"/>
              </a:rPr>
              <a:t>	- Food Processors M-</a:t>
            </a:r>
            <a:r>
              <a:rPr lang="en-US" sz="2000" dirty="0" smtClean="0">
                <a:latin typeface="Arial Narrow" panose="020B0606020202030204" pitchFamily="34" charset="0"/>
              </a:rPr>
              <a:t>TAC</a:t>
            </a:r>
          </a:p>
          <a:p>
            <a:pPr lvl="0"/>
            <a:r>
              <a:rPr lang="en-US" sz="2000" b="1" u="sng" dirty="0" smtClean="0">
                <a:solidFill>
                  <a:srgbClr val="0070C0"/>
                </a:solidFill>
                <a:latin typeface="Arial Narrow" panose="020B0606020202030204" pitchFamily="34" charset="0"/>
              </a:rPr>
              <a:t>MEP </a:t>
            </a:r>
            <a:r>
              <a:rPr lang="en-US" sz="2000" b="1" u="sng" dirty="0">
                <a:solidFill>
                  <a:srgbClr val="0070C0"/>
                </a:solidFill>
                <a:latin typeface="Arial Narrow" panose="020B0606020202030204" pitchFamily="34" charset="0"/>
              </a:rPr>
              <a:t>Centers:  </a:t>
            </a:r>
            <a:r>
              <a:rPr lang="en-US" sz="2000" dirty="0">
                <a:latin typeface="Arial Narrow" panose="020B0606020202030204" pitchFamily="34" charset="0"/>
              </a:rPr>
              <a:t>Oregon MEP (lead), Impact Washington, Idaho </a:t>
            </a:r>
            <a:r>
              <a:rPr lang="en-US" sz="2000" dirty="0" err="1">
                <a:latin typeface="Arial Narrow" panose="020B0606020202030204" pitchFamily="34" charset="0"/>
              </a:rPr>
              <a:t>TechHelp</a:t>
            </a:r>
            <a:r>
              <a:rPr lang="en-US" sz="2000" b="1" dirty="0">
                <a:latin typeface="Arial Narrow" panose="020B0606020202030204" pitchFamily="34" charset="0"/>
              </a:rPr>
              <a:t>	</a:t>
            </a:r>
            <a:endParaRPr lang="en-US" sz="2000" b="1" dirty="0" smtClean="0">
              <a:latin typeface="Arial Narrow" panose="020B0606020202030204" pitchFamily="34" charset="0"/>
            </a:endParaRPr>
          </a:p>
          <a:p>
            <a:pPr lvl="0"/>
            <a:endParaRPr lang="en-US" sz="2000" b="1" dirty="0">
              <a:latin typeface="Arial Narrow" panose="020B0606020202030204" pitchFamily="34" charset="0"/>
            </a:endParaRPr>
          </a:p>
          <a:p>
            <a:r>
              <a:rPr lang="en-US" sz="2000" b="1" u="sng" dirty="0">
                <a:solidFill>
                  <a:srgbClr val="0070C0"/>
                </a:solidFill>
                <a:latin typeface="Arial Narrow" panose="020B0606020202030204" pitchFamily="34" charset="0"/>
              </a:rPr>
              <a:t>PROJECT #4</a:t>
            </a:r>
            <a:r>
              <a:rPr lang="en-US" sz="2000" dirty="0">
                <a:latin typeface="Arial Narrow" panose="020B0606020202030204" pitchFamily="34" charset="0"/>
              </a:rPr>
              <a:t>	- Defense / Aerospace M-</a:t>
            </a:r>
            <a:r>
              <a:rPr lang="en-US" sz="2000" dirty="0" smtClean="0">
                <a:latin typeface="Arial Narrow" panose="020B0606020202030204" pitchFamily="34" charset="0"/>
              </a:rPr>
              <a:t>TAC</a:t>
            </a:r>
          </a:p>
          <a:p>
            <a:r>
              <a:rPr lang="en-US" sz="2000" b="1" u="sng" dirty="0" smtClean="0">
                <a:solidFill>
                  <a:srgbClr val="0070C0"/>
                </a:solidFill>
                <a:latin typeface="Arial Narrow" panose="020B0606020202030204" pitchFamily="34" charset="0"/>
              </a:rPr>
              <a:t>MEP </a:t>
            </a:r>
            <a:r>
              <a:rPr lang="en-US" sz="2000" b="1" u="sng" dirty="0">
                <a:solidFill>
                  <a:srgbClr val="0070C0"/>
                </a:solidFill>
                <a:latin typeface="Arial Narrow" panose="020B0606020202030204" pitchFamily="34" charset="0"/>
              </a:rPr>
              <a:t>Centers:  </a:t>
            </a:r>
            <a:r>
              <a:rPr lang="en-US" sz="2000" dirty="0">
                <a:latin typeface="Arial Narrow" panose="020B0606020202030204" pitchFamily="34" charset="0"/>
              </a:rPr>
              <a:t>University of Texas @ Arlington (TMAC) (lead), All 7 TMAC locations in </a:t>
            </a:r>
            <a:r>
              <a:rPr lang="en-US" sz="2000" dirty="0" smtClean="0">
                <a:latin typeface="Arial Narrow" panose="020B0606020202030204" pitchFamily="34" charset="0"/>
              </a:rPr>
              <a:t>TX</a:t>
            </a:r>
          </a:p>
          <a:p>
            <a:endParaRPr lang="en-US" sz="2000" dirty="0" smtClean="0">
              <a:latin typeface="Arial Narrow" panose="020B0606020202030204" pitchFamily="34" charset="0"/>
            </a:endParaRPr>
          </a:p>
          <a:p>
            <a:pPr lvl="0"/>
            <a:r>
              <a:rPr lang="en-US" sz="2000" b="1" u="sng" dirty="0">
                <a:solidFill>
                  <a:srgbClr val="0070C0"/>
                </a:solidFill>
                <a:latin typeface="Arial Narrow" panose="020B0606020202030204" pitchFamily="34" charset="0"/>
              </a:rPr>
              <a:t>PROJECT #5</a:t>
            </a:r>
            <a:r>
              <a:rPr lang="en-US" sz="2000" dirty="0">
                <a:solidFill>
                  <a:srgbClr val="0000FF"/>
                </a:solidFill>
                <a:latin typeface="Arial Narrow" panose="020B0606020202030204" pitchFamily="34" charset="0"/>
              </a:rPr>
              <a:t>	- </a:t>
            </a:r>
            <a:r>
              <a:rPr lang="en-US" sz="2000" dirty="0">
                <a:latin typeface="Arial Narrow" panose="020B0606020202030204" pitchFamily="34" charset="0"/>
              </a:rPr>
              <a:t>Great Lakes M-</a:t>
            </a:r>
            <a:r>
              <a:rPr lang="en-US" sz="2000" dirty="0" smtClean="0">
                <a:latin typeface="Arial Narrow" panose="020B0606020202030204" pitchFamily="34" charset="0"/>
              </a:rPr>
              <a:t>TAC</a:t>
            </a:r>
            <a:endParaRPr lang="en-US" sz="2000" dirty="0">
              <a:latin typeface="Arial Narrow" panose="020B0606020202030204" pitchFamily="34" charset="0"/>
            </a:endParaRPr>
          </a:p>
          <a:p>
            <a:pPr lvl="0"/>
            <a:r>
              <a:rPr lang="en-US" sz="2000" b="1" u="sng" dirty="0">
                <a:solidFill>
                  <a:srgbClr val="0070C0"/>
                </a:solidFill>
                <a:latin typeface="Arial Narrow" panose="020B0606020202030204" pitchFamily="34" charset="0"/>
              </a:rPr>
              <a:t>MEP Centers:  </a:t>
            </a:r>
            <a:r>
              <a:rPr lang="en-US" sz="2000" dirty="0">
                <a:latin typeface="Arial Narrow" panose="020B0606020202030204" pitchFamily="34" charset="0"/>
              </a:rPr>
              <a:t>University of Wisconsin-Stout Manufacturing Outreach Center (lead), Wisconsin MEP</a:t>
            </a:r>
          </a:p>
          <a:p>
            <a:pPr lvl="0"/>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pPr lvl="0"/>
            <a:endParaRPr lang="en-US" sz="2000" b="1" dirty="0">
              <a:latin typeface="Arial Narrow" panose="020B0606020202030204" pitchFamily="34" charset="0"/>
            </a:endParaRPr>
          </a:p>
          <a:p>
            <a:pPr marL="800100" lvl="1" indent="-342900">
              <a:buFont typeface="Arial" panose="020B0604020202020204" pitchFamily="34" charset="0"/>
              <a:buChar char="•"/>
            </a:pPr>
            <a:endParaRPr lang="en-US" sz="2000" dirty="0">
              <a:latin typeface="Arial Narrow" panose="020B0606020202030204" pitchFamily="34" charset="0"/>
            </a:endParaRPr>
          </a:p>
          <a:p>
            <a:endParaRPr lang="en-US" sz="2000" dirty="0">
              <a:latin typeface="Arial Narrow" panose="020B0606020202030204" pitchFamily="34" charset="0"/>
            </a:endParaRPr>
          </a:p>
          <a:p>
            <a:pPr lvl="0"/>
            <a:endParaRPr lang="en-US" sz="2000" dirty="0" smtClean="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endParaRPr lang="en-US" sz="2000" dirty="0">
              <a:latin typeface="Arial Narrow" panose="020B0606020202030204" pitchFamily="34" charset="0"/>
            </a:endParaRPr>
          </a:p>
          <a:p>
            <a:pPr lvl="0"/>
            <a:endParaRPr lang="en-US" sz="2000" b="1" dirty="0">
              <a:latin typeface="Arial Narrow" panose="020B0606020202030204" pitchFamily="34" charset="0"/>
            </a:endParaRPr>
          </a:p>
          <a:p>
            <a:endParaRPr lang="en-US" sz="2000" dirty="0" smtClean="0">
              <a:latin typeface="Arial Narrow" panose="020B0606020202030204" pitchFamily="34" charset="0"/>
            </a:endParaRPr>
          </a:p>
          <a:p>
            <a:endParaRPr lang="en-US" sz="2000" dirty="0" smtClean="0">
              <a:latin typeface="Arial Narrow" panose="020B0606020202030204" pitchFamily="34" charset="0"/>
            </a:endParaRPr>
          </a:p>
          <a:p>
            <a:pPr marL="182880" lvl="1" defTabSz="457200" eaLnBrk="0" fontAlgn="base" hangingPunct="0">
              <a:spcBef>
                <a:spcPct val="20000"/>
              </a:spcBef>
              <a:spcAft>
                <a:spcPct val="25000"/>
              </a:spcAft>
              <a:buClr>
                <a:srgbClr val="0000FF"/>
              </a:buClr>
              <a:defRPr/>
            </a:pPr>
            <a:endParaRPr lang="en-US" sz="2000" dirty="0" smtClean="0">
              <a:solidFill>
                <a:prstClr val="black"/>
              </a:solidFill>
              <a:latin typeface="Arial Narrow" panose="020B0606020202030204" pitchFamily="34" charset="0"/>
            </a:endParaRPr>
          </a:p>
          <a:p>
            <a:pPr marL="982980" lvl="2" indent="-342900" defTabSz="457200" eaLnBrk="0" fontAlgn="base" hangingPunct="0">
              <a:spcBef>
                <a:spcPct val="20000"/>
              </a:spcBef>
              <a:spcAft>
                <a:spcPct val="25000"/>
              </a:spcAft>
              <a:buClr>
                <a:srgbClr val="0000FF"/>
              </a:buClr>
              <a:buFont typeface="Wingdings" pitchFamily="2" charset="2"/>
              <a:buChar char="ü"/>
              <a:defRPr/>
            </a:pPr>
            <a:endParaRPr lang="en-US" sz="2000" dirty="0" smtClean="0">
              <a:solidFill>
                <a:prstClr val="black"/>
              </a:solidFill>
              <a:latin typeface="Arial Narrow" panose="020B0606020202030204" pitchFamily="34" charset="0"/>
            </a:endParaRPr>
          </a:p>
          <a:p>
            <a:pPr marL="982980" lvl="2" indent="-342900" defTabSz="457200" eaLnBrk="0" fontAlgn="base" hangingPunct="0">
              <a:spcBef>
                <a:spcPct val="20000"/>
              </a:spcBef>
              <a:spcAft>
                <a:spcPct val="25000"/>
              </a:spcAft>
              <a:buClr>
                <a:srgbClr val="0000FF"/>
              </a:buClr>
              <a:buFont typeface="Wingdings" pitchFamily="2" charset="2"/>
              <a:buChar char="ü"/>
              <a:defRPr/>
            </a:pPr>
            <a:endParaRPr lang="en-US" sz="2000" dirty="0" smtClean="0">
              <a:solidFill>
                <a:prstClr val="black"/>
              </a:solidFill>
              <a:latin typeface="Arial Narrow" panose="020B0606020202030204" pitchFamily="34" charset="0"/>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May 20, 2014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Advisory Board Meeting</a:t>
            </a:r>
            <a:endParaRPr lang="en-US" dirty="0">
              <a:solidFill>
                <a:prstClr val="black">
                  <a:tint val="75000"/>
                </a:prstClr>
              </a:solidFill>
              <a:latin typeface="Calibri"/>
            </a:endParaRPr>
          </a:p>
        </p:txBody>
      </p:sp>
      <p:sp>
        <p:nvSpPr>
          <p:cNvPr id="2" name="Slide Number Placeholder 1"/>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38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04566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p:txBody>
          <a:bodyPr>
            <a:noAutofit/>
          </a:bodyPr>
          <a:lstStyle/>
          <a:p>
            <a:r>
              <a:rPr lang="en-US" b="1" dirty="0" smtClean="0"/>
              <a:t>Business-to-Business (B2B) Networks: Supporting </a:t>
            </a:r>
            <a:r>
              <a:rPr lang="en-US" b="1" dirty="0"/>
              <a:t>Industry Collaboration</a:t>
            </a:r>
            <a:endParaRPr lang="en-US" b="1" dirty="0" smtClean="0"/>
          </a:p>
        </p:txBody>
      </p:sp>
      <p:sp>
        <p:nvSpPr>
          <p:cNvPr id="4" name="Date Placeholder 3"/>
          <p:cNvSpPr>
            <a:spLocks noGrp="1"/>
          </p:cNvSpPr>
          <p:nvPr>
            <p:ph type="dt" sz="half" idx="10"/>
          </p:nvPr>
        </p:nvSpPr>
        <p:spPr>
          <a:xfrm>
            <a:off x="457200" y="6498897"/>
            <a:ext cx="2133600" cy="222578"/>
          </a:xfrm>
          <a:prstGeom prst="rect">
            <a:avLst/>
          </a:prstGeom>
        </p:spPr>
        <p:txBody>
          <a:bodyPr/>
          <a:lstStyle/>
          <a:p>
            <a:r>
              <a:rPr lang="en-US" smtClean="0">
                <a:solidFill>
                  <a:prstClr val="black">
                    <a:tint val="75000"/>
                  </a:prstClr>
                </a:solidFill>
                <a:latin typeface="Calibri"/>
              </a:rPr>
              <a:t>May 20,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3" name="Slide Number Placeholder 2"/>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39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23382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About the Process</a:t>
            </a:r>
          </a:p>
          <a:p>
            <a:pPr marL="0" indent="0">
              <a:buNone/>
            </a:pPr>
            <a:r>
              <a:rPr lang="en-US" dirty="0"/>
              <a:t>	</a:t>
            </a:r>
            <a:r>
              <a:rPr lang="en-US" dirty="0" smtClean="0"/>
              <a:t>Charge, Legislative Mandate, Actions to Date, etc.</a:t>
            </a:r>
          </a:p>
          <a:p>
            <a:r>
              <a:rPr lang="en-US" dirty="0" smtClean="0"/>
              <a:t>Strategic Plan </a:t>
            </a:r>
          </a:p>
          <a:p>
            <a:pPr lvl="1"/>
            <a:r>
              <a:rPr lang="en-US" dirty="0" smtClean="0"/>
              <a:t>Mission and Role</a:t>
            </a:r>
          </a:p>
          <a:p>
            <a:pPr lvl="1"/>
            <a:r>
              <a:rPr lang="en-US" dirty="0" smtClean="0"/>
              <a:t>Programmatic Strengths</a:t>
            </a:r>
          </a:p>
          <a:p>
            <a:pPr lvl="1"/>
            <a:r>
              <a:rPr lang="en-US" dirty="0" smtClean="0"/>
              <a:t>Strategic Goals </a:t>
            </a:r>
          </a:p>
          <a:p>
            <a:pPr lvl="1"/>
            <a:r>
              <a:rPr lang="en-US" dirty="0" smtClean="0"/>
              <a:t>Strategic Objectives</a:t>
            </a:r>
          </a:p>
          <a:p>
            <a:r>
              <a:rPr lang="en-US" dirty="0" smtClean="0"/>
              <a:t>Today’s Discussion</a:t>
            </a:r>
          </a:p>
          <a:p>
            <a:pPr lvl="1"/>
            <a:r>
              <a:rPr lang="en-US" dirty="0" smtClean="0"/>
              <a:t>Table Work</a:t>
            </a:r>
          </a:p>
          <a:p>
            <a:r>
              <a:rPr lang="en-US" dirty="0" smtClean="0"/>
              <a:t>Next Steps</a:t>
            </a:r>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fld id="{3FDC1232-B562-4A2C-9E02-526F13BB8359}" type="slidenum">
              <a:rPr smtClean="0">
                <a:solidFill>
                  <a:prstClr val="black">
                    <a:tint val="75000"/>
                  </a:prstClr>
                </a:solidFill>
              </a:rPr>
              <a:pPr/>
              <a:t>4</a:t>
            </a:fld>
            <a:endParaRPr>
              <a:solidFill>
                <a:prstClr val="black">
                  <a:tint val="75000"/>
                </a:prstClr>
              </a:solidFill>
            </a:endParaRPr>
          </a:p>
        </p:txBody>
      </p:sp>
    </p:spTree>
    <p:extLst>
      <p:ext uri="{BB962C8B-B14F-4D97-AF65-F5344CB8AC3E}">
        <p14:creationId xmlns:p14="http://schemas.microsoft.com/office/powerpoint/2010/main" val="129866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88276" y="618872"/>
            <a:ext cx="7898524" cy="734466"/>
          </a:xfrm>
        </p:spPr>
        <p:txBody>
          <a:bodyPr>
            <a:normAutofit fontScale="90000"/>
          </a:bodyPr>
          <a:lstStyle/>
          <a:p>
            <a:r>
              <a:rPr lang="en-US" altLang="en-US" dirty="0" smtClean="0"/>
              <a:t>National Innovation Marketplace</a:t>
            </a:r>
            <a:endParaRPr lang="en-US" altLang="en-US" dirty="0"/>
          </a:p>
        </p:txBody>
      </p:sp>
      <p:sp>
        <p:nvSpPr>
          <p:cNvPr id="4101" name="Rectangle 5"/>
          <p:cNvSpPr>
            <a:spLocks noGrp="1" noChangeArrowheads="1"/>
          </p:cNvSpPr>
          <p:nvPr>
            <p:ph idx="1"/>
          </p:nvPr>
        </p:nvSpPr>
        <p:spPr/>
        <p:txBody>
          <a:bodyPr>
            <a:normAutofit fontScale="92500" lnSpcReduction="20000"/>
          </a:bodyPr>
          <a:lstStyle/>
          <a:p>
            <a:r>
              <a:rPr lang="en-US" altLang="en-US" dirty="0" smtClean="0"/>
              <a:t>NIST MEP Advisory Board requested that we evaluate all third party contracts</a:t>
            </a:r>
          </a:p>
          <a:p>
            <a:r>
              <a:rPr lang="en-US" altLang="en-US" dirty="0" smtClean="0"/>
              <a:t>Specifically, National Innovation Marketplace (NIM)</a:t>
            </a:r>
          </a:p>
          <a:p>
            <a:pPr lvl="1"/>
            <a:r>
              <a:rPr lang="en-US" dirty="0" smtClean="0"/>
              <a:t>Establish </a:t>
            </a:r>
            <a:r>
              <a:rPr lang="en-US" dirty="0"/>
              <a:t>an open exchange to:</a:t>
            </a:r>
            <a:endParaRPr lang="en-US" sz="2000" dirty="0"/>
          </a:p>
          <a:p>
            <a:pPr lvl="2"/>
            <a:r>
              <a:rPr lang="en-US" dirty="0"/>
              <a:t>BUY and MARKET Innovations </a:t>
            </a:r>
          </a:p>
          <a:p>
            <a:pPr lvl="2"/>
            <a:r>
              <a:rPr lang="en-US" dirty="0"/>
              <a:t>SELL and REQUEST Solutions </a:t>
            </a:r>
          </a:p>
          <a:p>
            <a:pPr lvl="2"/>
            <a:r>
              <a:rPr lang="en-US" dirty="0"/>
              <a:t>PUBLISH and HIRE Expertise </a:t>
            </a:r>
            <a:endParaRPr lang="en-US" altLang="en-US" dirty="0" smtClean="0"/>
          </a:p>
          <a:p>
            <a:pPr lvl="1"/>
            <a:r>
              <a:rPr lang="en-US" altLang="en-US" dirty="0" smtClean="0"/>
              <a:t>Ceased operations on 4 December 2013</a:t>
            </a:r>
          </a:p>
          <a:p>
            <a:r>
              <a:rPr lang="en-US" altLang="en-US" dirty="0" smtClean="0"/>
              <a:t>Multiple states had statewide innovation marketplaces and commitments to use them and NIM.</a:t>
            </a:r>
            <a:endParaRPr lang="en-US" alt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3" name="Footer Placeholder 2"/>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5" name="Slide Number Placeholder 4"/>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40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4857130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570647"/>
            <a:ext cx="7898524" cy="734466"/>
          </a:xfrm>
        </p:spPr>
        <p:txBody>
          <a:bodyPr>
            <a:normAutofit fontScale="90000"/>
          </a:bodyPr>
          <a:lstStyle/>
          <a:p>
            <a:r>
              <a:rPr lang="en-US" dirty="0" smtClean="0"/>
              <a:t>NIST MEP Response</a:t>
            </a:r>
            <a:endParaRPr lang="en-US" dirty="0"/>
          </a:p>
        </p:txBody>
      </p:sp>
      <p:sp>
        <p:nvSpPr>
          <p:cNvPr id="4" name="Content Placeholder 3"/>
          <p:cNvSpPr>
            <a:spLocks noGrp="1"/>
          </p:cNvSpPr>
          <p:nvPr>
            <p:ph idx="1"/>
          </p:nvPr>
        </p:nvSpPr>
        <p:spPr/>
        <p:txBody>
          <a:bodyPr>
            <a:normAutofit fontScale="92500"/>
          </a:bodyPr>
          <a:lstStyle/>
          <a:p>
            <a:pPr marL="342900" lvl="1" indent="-342900">
              <a:buFont typeface="Arial" charset="0"/>
              <a:buChar char="•"/>
            </a:pPr>
            <a:r>
              <a:rPr lang="en-US" altLang="en-US" sz="3000" dirty="0"/>
              <a:t>NIST MEP </a:t>
            </a:r>
            <a:r>
              <a:rPr lang="en-US" altLang="en-US" sz="3000" dirty="0" smtClean="0"/>
              <a:t>evaluation of NIM </a:t>
            </a:r>
            <a:r>
              <a:rPr lang="en-US" altLang="en-US" sz="3000" dirty="0"/>
              <a:t>showed the single, nationwide contractor approach was not </a:t>
            </a:r>
            <a:r>
              <a:rPr lang="en-US" altLang="en-US" sz="3000" dirty="0" smtClean="0"/>
              <a:t>optimal</a:t>
            </a:r>
            <a:r>
              <a:rPr lang="en-US" altLang="en-US" sz="2800" dirty="0" smtClean="0"/>
              <a:t>.</a:t>
            </a:r>
            <a:endParaRPr lang="en-US" altLang="en-US" sz="2800" dirty="0"/>
          </a:p>
          <a:p>
            <a:r>
              <a:rPr lang="en-US" dirty="0" smtClean="0"/>
              <a:t>Requested and received permission from the Congress to redirect FY 2013 TIP carryover funds to a new set of B2B Networks to </a:t>
            </a:r>
            <a:r>
              <a:rPr lang="en-US" dirty="0"/>
              <a:t>provide </a:t>
            </a:r>
            <a:r>
              <a:rPr lang="en-US" dirty="0" smtClean="0"/>
              <a:t>virtual, regional marketplaces </a:t>
            </a:r>
            <a:r>
              <a:rPr lang="en-US" dirty="0"/>
              <a:t>with appropriate technology </a:t>
            </a:r>
            <a:r>
              <a:rPr lang="en-US" dirty="0" smtClean="0"/>
              <a:t>frameworks </a:t>
            </a:r>
            <a:r>
              <a:rPr lang="en-US" dirty="0"/>
              <a:t>supported by face-to-face interactions</a:t>
            </a:r>
            <a:r>
              <a:rPr lang="en-US" dirty="0" smtClean="0"/>
              <a:t>.</a:t>
            </a:r>
            <a:endParaRPr lang="en-US" dirty="0"/>
          </a:p>
          <a:p>
            <a:r>
              <a:rPr lang="en-US" dirty="0" smtClean="0"/>
              <a:t>Federal funding opportunity in process for Centers to build on existing networks in their regions.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6" name="Footer Placeholder 5"/>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7" name="Slide Number Placeholder 6"/>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41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3372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8276" y="586722"/>
            <a:ext cx="7898524" cy="734466"/>
          </a:xfrm>
        </p:spPr>
        <p:txBody>
          <a:bodyPr>
            <a:normAutofit fontScale="90000"/>
          </a:bodyPr>
          <a:lstStyle/>
          <a:p>
            <a:r>
              <a:rPr lang="en-US" dirty="0" smtClean="0"/>
              <a:t>B2B Networks FFO</a:t>
            </a:r>
            <a:endParaRPr lang="en-US" dirty="0"/>
          </a:p>
        </p:txBody>
      </p:sp>
      <p:sp>
        <p:nvSpPr>
          <p:cNvPr id="5" name="Content Placeholder 4"/>
          <p:cNvSpPr>
            <a:spLocks noGrp="1"/>
          </p:cNvSpPr>
          <p:nvPr>
            <p:ph idx="1"/>
          </p:nvPr>
        </p:nvSpPr>
        <p:spPr/>
        <p:txBody>
          <a:bodyPr/>
          <a:lstStyle/>
          <a:p>
            <a:r>
              <a:rPr lang="en-US" sz="2400" dirty="0" smtClean="0"/>
              <a:t>$2.25 million available for up to </a:t>
            </a:r>
            <a:r>
              <a:rPr lang="en-US" sz="2400" dirty="0"/>
              <a:t>nine (9) pilot </a:t>
            </a:r>
            <a:r>
              <a:rPr lang="en-US" sz="2400" dirty="0" smtClean="0"/>
              <a:t>projects ($250,000-500,000/project)</a:t>
            </a:r>
          </a:p>
          <a:p>
            <a:r>
              <a:rPr lang="en-US" sz="2400" dirty="0" smtClean="0"/>
              <a:t>Two (2) year period of performance</a:t>
            </a:r>
            <a:endParaRPr lang="en-US" sz="2400" dirty="0"/>
          </a:p>
          <a:p>
            <a:r>
              <a:rPr lang="en-US" sz="2400" dirty="0" smtClean="0"/>
              <a:t>Real-time Business Opportunity Scouting/Matching</a:t>
            </a:r>
          </a:p>
          <a:p>
            <a:pPr lvl="1"/>
            <a:r>
              <a:rPr lang="en-US" sz="2000" dirty="0" smtClean="0"/>
              <a:t>Business (procurements, purchases, suppliers needed)</a:t>
            </a:r>
          </a:p>
          <a:p>
            <a:pPr lvl="1"/>
            <a:r>
              <a:rPr lang="en-US" sz="2000" dirty="0" smtClean="0"/>
              <a:t>Technology (needs, have)</a:t>
            </a:r>
          </a:p>
          <a:p>
            <a:pPr lvl="1"/>
            <a:r>
              <a:rPr lang="en-US" sz="2000" dirty="0" smtClean="0"/>
              <a:t>Supplier (capabilities, capacities)</a:t>
            </a:r>
          </a:p>
          <a:p>
            <a:r>
              <a:rPr lang="en-US" sz="2400" dirty="0" smtClean="0"/>
              <a:t>Active content management</a:t>
            </a:r>
          </a:p>
          <a:p>
            <a:r>
              <a:rPr lang="en-US" sz="2400" dirty="0" smtClean="0"/>
              <a:t>Substantial face-to-face interactions</a:t>
            </a:r>
          </a:p>
          <a:p>
            <a:r>
              <a:rPr lang="en-US" sz="2400" dirty="0" smtClean="0"/>
              <a:t>Build </a:t>
            </a:r>
            <a:r>
              <a:rPr lang="en-US" sz="2400" dirty="0"/>
              <a:t>on existing networks at the state or regional level to learn what works.</a:t>
            </a:r>
          </a:p>
          <a:p>
            <a:endParaRPr 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6" name="Footer Placeholder 5"/>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7" name="Slide Number Placeholder 6"/>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42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7931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Examples</a:t>
            </a:r>
            <a:endParaRPr lang="en-US" dirty="0"/>
          </a:p>
        </p:txBody>
      </p:sp>
      <p:sp>
        <p:nvSpPr>
          <p:cNvPr id="5" name="Content Placeholder 4"/>
          <p:cNvSpPr>
            <a:spLocks noGrp="1"/>
          </p:cNvSpPr>
          <p:nvPr>
            <p:ph idx="1"/>
          </p:nvPr>
        </p:nvSpPr>
        <p:spPr/>
        <p:txBody>
          <a:bodyPr/>
          <a:lstStyle/>
          <a:p>
            <a:r>
              <a:rPr lang="en-US" dirty="0" smtClean="0"/>
              <a:t>New York – </a:t>
            </a:r>
            <a:r>
              <a:rPr lang="en-US" dirty="0" err="1" smtClean="0"/>
              <a:t>FuzeHub</a:t>
            </a:r>
            <a:r>
              <a:rPr lang="en-US" dirty="0" smtClean="0"/>
              <a:t> (</a:t>
            </a:r>
            <a:r>
              <a:rPr lang="en-US" dirty="0" smtClean="0">
                <a:hlinkClick r:id="rId2"/>
              </a:rPr>
              <a:t>www.fuzehub.com</a:t>
            </a:r>
            <a:r>
              <a:rPr lang="en-US" dirty="0" smtClean="0"/>
              <a:t>)</a:t>
            </a:r>
          </a:p>
          <a:p>
            <a:pPr lvl="1"/>
            <a:r>
              <a:rPr lang="en-US" dirty="0" smtClean="0"/>
              <a:t>State has a $2 million solicitation on the street to expand, support this network</a:t>
            </a:r>
          </a:p>
          <a:p>
            <a:pPr lvl="1"/>
            <a:endParaRPr lang="en-US" dirty="0" smtClean="0"/>
          </a:p>
          <a:p>
            <a:r>
              <a:rPr lang="en-US" dirty="0" smtClean="0"/>
              <a:t>Michigan – Pure Michigan Business Connect (</a:t>
            </a:r>
            <a:r>
              <a:rPr lang="en-US" dirty="0" smtClean="0">
                <a:hlinkClick r:id="rId3"/>
              </a:rPr>
              <a:t>www.puremichiganb2b.com</a:t>
            </a:r>
            <a:r>
              <a:rPr lang="en-US" dirty="0" smtClean="0"/>
              <a:t>)</a:t>
            </a:r>
          </a:p>
          <a:p>
            <a:endParaRPr lang="en-US" dirty="0" smtClean="0"/>
          </a:p>
          <a:p>
            <a:endParaRPr 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6" name="Footer Placeholder 5"/>
          <p:cNvSpPr>
            <a:spLocks noGrp="1"/>
          </p:cNvSpPr>
          <p:nvPr>
            <p:ph type="ftr" sz="quarter" idx="12"/>
          </p:nvPr>
        </p:nvSpPr>
        <p:spPr>
          <a:xfrm>
            <a:off x="3124200" y="6485294"/>
            <a:ext cx="2895600" cy="222578"/>
          </a:xfrm>
        </p:spPr>
        <p:txBody>
          <a:bodyPr/>
          <a:lstStyle/>
          <a:p>
            <a:r>
              <a:rPr lang="en-US" smtClean="0">
                <a:solidFill>
                  <a:prstClr val="black">
                    <a:tint val="75000"/>
                  </a:prstClr>
                </a:solidFill>
                <a:latin typeface="Calibri"/>
              </a:rPr>
              <a:t>Advisory Board Meeting</a:t>
            </a:r>
            <a:endParaRPr lang="en-US" dirty="0">
              <a:solidFill>
                <a:prstClr val="black">
                  <a:tint val="75000"/>
                </a:prstClr>
              </a:solidFill>
              <a:latin typeface="Calibri"/>
            </a:endParaRPr>
          </a:p>
        </p:txBody>
      </p:sp>
      <p:sp>
        <p:nvSpPr>
          <p:cNvPr id="7" name="Slide Number Placeholder 6"/>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43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428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Advisory Board Role</a:t>
            </a:r>
            <a:endParaRPr lang="en-US" dirty="0"/>
          </a:p>
        </p:txBody>
      </p:sp>
      <p:sp>
        <p:nvSpPr>
          <p:cNvPr id="5" name="Content Placeholder 4"/>
          <p:cNvSpPr>
            <a:spLocks noGrp="1"/>
          </p:cNvSpPr>
          <p:nvPr>
            <p:ph idx="1"/>
          </p:nvPr>
        </p:nvSpPr>
        <p:spPr/>
        <p:txBody>
          <a:bodyPr/>
          <a:lstStyle/>
          <a:p>
            <a:r>
              <a:rPr lang="en-US" dirty="0" smtClean="0"/>
              <a:t>Advise and consent (legislative authority)</a:t>
            </a:r>
          </a:p>
          <a:p>
            <a:pPr lvl="1"/>
            <a:r>
              <a:rPr lang="en-US" dirty="0" smtClean="0"/>
              <a:t>If we use 15 USC 272b(1) &amp; b(4), approval is not required but the Board should be informed about what we’re doing.</a:t>
            </a:r>
            <a:endParaRPr 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6" name="Footer Placeholder 5"/>
          <p:cNvSpPr>
            <a:spLocks noGrp="1"/>
          </p:cNvSpPr>
          <p:nvPr>
            <p:ph type="ftr" sz="quarter" idx="12"/>
          </p:nvPr>
        </p:nvSpPr>
        <p:spPr>
          <a:xfrm>
            <a:off x="3124200" y="6533868"/>
            <a:ext cx="2895600" cy="222578"/>
          </a:xfrm>
        </p:spPr>
        <p:txBody>
          <a:bodyPr/>
          <a:lstStyle/>
          <a:p>
            <a:r>
              <a:rPr lang="en-US" smtClean="0">
                <a:solidFill>
                  <a:prstClr val="black">
                    <a:tint val="75000"/>
                  </a:prstClr>
                </a:solidFill>
                <a:latin typeface="Calibri"/>
              </a:rPr>
              <a:t>Advisory Board Meeting</a:t>
            </a:r>
            <a:endParaRPr lang="en-US" dirty="0">
              <a:solidFill>
                <a:prstClr val="black">
                  <a:tint val="75000"/>
                </a:prstClr>
              </a:solidFill>
              <a:latin typeface="Calibri"/>
            </a:endParaRPr>
          </a:p>
        </p:txBody>
      </p:sp>
      <p:sp>
        <p:nvSpPr>
          <p:cNvPr id="7" name="Slide Number Placeholder 6"/>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44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72920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Budget Update</a:t>
            </a:r>
            <a:endParaRPr lang="en-US" b="1"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May 20, 2014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4" name="Slide Number Placeholder 3"/>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45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5633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chemeClr val="tx2"/>
                </a:solidFill>
                <a:effectLst>
                  <a:outerShdw blurRad="38100" dist="38100" dir="2700000" algn="tl">
                    <a:srgbClr val="C0C0C0"/>
                  </a:outerShdw>
                </a:effectLst>
                <a:ea typeface="ＭＳ Ｐゴシック" charset="-128"/>
              </a:rPr>
              <a:t>NIST MEP Appropriations History </a:t>
            </a:r>
            <a:r>
              <a:rPr lang="en-US" sz="2000" b="1" dirty="0" smtClean="0">
                <a:solidFill>
                  <a:schemeClr val="tx2"/>
                </a:solidFill>
                <a:effectLst>
                  <a:outerShdw blurRad="38100" dist="38100" dir="2700000" algn="tl">
                    <a:srgbClr val="C0C0C0"/>
                  </a:outerShdw>
                </a:effectLst>
                <a:ea typeface="ＭＳ Ｐゴシック" charset="-128"/>
              </a:rPr>
              <a:t/>
            </a:r>
            <a:br>
              <a:rPr lang="en-US" sz="2000" b="1" dirty="0" smtClean="0">
                <a:solidFill>
                  <a:schemeClr val="tx2"/>
                </a:solidFill>
                <a:effectLst>
                  <a:outerShdw blurRad="38100" dist="38100" dir="2700000" algn="tl">
                    <a:srgbClr val="C0C0C0"/>
                  </a:outerShdw>
                </a:effectLst>
                <a:ea typeface="ＭＳ Ｐゴシック" charset="-128"/>
              </a:rPr>
            </a:br>
            <a:r>
              <a:rPr lang="en-US" sz="1600" b="1" dirty="0" smtClean="0">
                <a:solidFill>
                  <a:schemeClr val="tx2"/>
                </a:solidFill>
                <a:effectLst>
                  <a:outerShdw blurRad="38100" dist="38100" dir="2700000" algn="tl">
                    <a:srgbClr val="C0C0C0"/>
                  </a:outerShdw>
                </a:effectLst>
                <a:ea typeface="ＭＳ Ｐゴシック" charset="-128"/>
              </a:rPr>
              <a:t>(</a:t>
            </a:r>
            <a:r>
              <a:rPr lang="en-US" sz="1600" b="1" dirty="0">
                <a:solidFill>
                  <a:schemeClr val="tx2"/>
                </a:solidFill>
                <a:effectLst>
                  <a:outerShdw blurRad="38100" dist="38100" dir="2700000" algn="tl">
                    <a:srgbClr val="C0C0C0"/>
                  </a:outerShdw>
                </a:effectLst>
                <a:ea typeface="ＭＳ Ｐゴシック" charset="-128"/>
              </a:rPr>
              <a:t>Dollars in Millions)</a:t>
            </a:r>
          </a:p>
        </p:txBody>
      </p:sp>
      <p:sp>
        <p:nvSpPr>
          <p:cNvPr id="3" name="Content Placeholder 2"/>
          <p:cNvSpPr>
            <a:spLocks noGrp="1"/>
          </p:cNvSpPr>
          <p:nvPr>
            <p:ph idx="1"/>
          </p:nvPr>
        </p:nvSpPr>
        <p:spPr>
          <a:xfrm>
            <a:off x="1691680" y="1916832"/>
            <a:ext cx="5992398" cy="3600400"/>
          </a:xfrm>
        </p:spPr>
        <p:txBody>
          <a:bodyPr/>
          <a:lstStyle/>
          <a:p>
            <a:pPr marL="0" indent="0">
              <a:spcBef>
                <a:spcPts val="1200"/>
              </a:spcBef>
              <a:spcAft>
                <a:spcPts val="1200"/>
              </a:spcAft>
              <a:buNone/>
            </a:pPr>
            <a:r>
              <a:rPr lang="en-US" sz="2000" dirty="0" smtClean="0">
                <a:cs typeface="Arial" panose="020B0604020202020204" pitchFamily="34" charset="0"/>
              </a:rPr>
              <a:t>FY 2010				$124.7</a:t>
            </a:r>
          </a:p>
          <a:p>
            <a:pPr marL="0" indent="0">
              <a:spcBef>
                <a:spcPts val="1200"/>
              </a:spcBef>
              <a:spcAft>
                <a:spcPts val="1200"/>
              </a:spcAft>
              <a:buNone/>
            </a:pPr>
            <a:r>
              <a:rPr lang="en-US" sz="2000" dirty="0" smtClean="0">
                <a:cs typeface="Arial" panose="020B0604020202020204" pitchFamily="34" charset="0"/>
              </a:rPr>
              <a:t>FY 2011				$128.4</a:t>
            </a:r>
          </a:p>
          <a:p>
            <a:pPr marL="0" indent="0">
              <a:spcBef>
                <a:spcPts val="1200"/>
              </a:spcBef>
              <a:spcAft>
                <a:spcPts val="1200"/>
              </a:spcAft>
              <a:buNone/>
            </a:pPr>
            <a:r>
              <a:rPr lang="en-US" sz="2000" dirty="0" smtClean="0">
                <a:cs typeface="Arial" panose="020B0604020202020204" pitchFamily="34" charset="0"/>
              </a:rPr>
              <a:t>FY 2012				$128.4</a:t>
            </a:r>
          </a:p>
          <a:p>
            <a:pPr marL="0" indent="0">
              <a:spcBef>
                <a:spcPts val="1200"/>
              </a:spcBef>
              <a:spcAft>
                <a:spcPts val="1200"/>
              </a:spcAft>
              <a:buNone/>
            </a:pPr>
            <a:r>
              <a:rPr lang="en-US" sz="2000" dirty="0" smtClean="0">
                <a:cs typeface="Arial" panose="020B0604020202020204" pitchFamily="34" charset="0"/>
              </a:rPr>
              <a:t>FY 2013				$120.0</a:t>
            </a:r>
          </a:p>
          <a:p>
            <a:pPr marL="0" indent="0">
              <a:spcBef>
                <a:spcPts val="1200"/>
              </a:spcBef>
              <a:spcAft>
                <a:spcPts val="1200"/>
              </a:spcAft>
              <a:buNone/>
            </a:pPr>
            <a:r>
              <a:rPr lang="en-US" sz="2000" dirty="0" smtClean="0">
                <a:cs typeface="Arial" panose="020B0604020202020204" pitchFamily="34" charset="0"/>
              </a:rPr>
              <a:t>FY 2014				$128.0</a:t>
            </a:r>
          </a:p>
          <a:p>
            <a:pPr marL="0" indent="0">
              <a:spcBef>
                <a:spcPts val="1200"/>
              </a:spcBef>
              <a:spcAft>
                <a:spcPts val="1200"/>
              </a:spcAft>
              <a:buNone/>
            </a:pPr>
            <a:r>
              <a:rPr lang="en-US" sz="2000" dirty="0" smtClean="0">
                <a:cs typeface="Arial" panose="020B0604020202020204" pitchFamily="34" charset="0"/>
              </a:rPr>
              <a:t>FY 2015 (requested)	$141.0</a:t>
            </a:r>
          </a:p>
          <a:p>
            <a:pPr marL="0" indent="0">
              <a:spcBef>
                <a:spcPts val="1200"/>
              </a:spcBef>
              <a:spcAft>
                <a:spcPts val="1200"/>
              </a:spcAft>
              <a:buNone/>
            </a:pPr>
            <a:endParaRPr lang="en-US" dirty="0"/>
          </a:p>
        </p:txBody>
      </p:sp>
      <p:sp>
        <p:nvSpPr>
          <p:cNvPr id="4" name="Date Placeholder 3"/>
          <p:cNvSpPr>
            <a:spLocks noGrp="1"/>
          </p:cNvSpPr>
          <p:nvPr>
            <p:ph type="dt" sz="half" idx="10"/>
          </p:nvPr>
        </p:nvSpPr>
        <p:spPr/>
        <p:txBody>
          <a:bodyPr/>
          <a:lstStyle/>
          <a:p>
            <a:r>
              <a:rPr lang="en-US" dirty="0">
                <a:solidFill>
                  <a:prstClr val="black">
                    <a:tint val="75000"/>
                  </a:prstClr>
                </a:solidFill>
                <a:latin typeface="Calibri"/>
              </a:rPr>
              <a:t>M</a:t>
            </a:r>
            <a:r>
              <a:rPr lang="en-US" dirty="0" smtClean="0">
                <a:solidFill>
                  <a:prstClr val="black">
                    <a:tint val="75000"/>
                  </a:prstClr>
                </a:solidFill>
                <a:latin typeface="Calibri"/>
              </a:rPr>
              <a:t>ay 20,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p:txBody>
          <a:bodyPr/>
          <a:lstStyle/>
          <a:p>
            <a:r>
              <a:rPr lang="en-US" dirty="0" smtClean="0">
                <a:solidFill>
                  <a:prstClr val="black">
                    <a:tint val="75000"/>
                  </a:prstClr>
                </a:solidFill>
                <a:latin typeface="Calibri"/>
              </a:rPr>
              <a:t>Advisory Board Meeting</a:t>
            </a:r>
            <a:endParaRPr lang="en-US" dirty="0">
              <a:solidFill>
                <a:prstClr val="black">
                  <a:tint val="75000"/>
                </a:prstClr>
              </a:solidFill>
              <a:latin typeface="Calibri"/>
            </a:endParaRPr>
          </a:p>
        </p:txBody>
      </p:sp>
      <p:sp>
        <p:nvSpPr>
          <p:cNvPr id="6" name="Slide Number Placeholder 5"/>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46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1832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chemeClr val="tx2"/>
                </a:solidFill>
                <a:effectLst>
                  <a:outerShdw blurRad="38100" dist="38100" dir="2700000" algn="tl">
                    <a:srgbClr val="C0C0C0"/>
                  </a:outerShdw>
                </a:effectLst>
                <a:ea typeface="ＭＳ Ｐゴシック" charset="-128"/>
              </a:rPr>
              <a:t>NIST MEP Spend </a:t>
            </a:r>
            <a:r>
              <a:rPr lang="en-US" sz="2000" b="1" dirty="0" smtClean="0">
                <a:solidFill>
                  <a:schemeClr val="tx2"/>
                </a:solidFill>
                <a:effectLst>
                  <a:outerShdw blurRad="38100" dist="38100" dir="2700000" algn="tl">
                    <a:srgbClr val="C0C0C0"/>
                  </a:outerShdw>
                </a:effectLst>
                <a:ea typeface="ＭＳ Ｐゴシック" charset="-128"/>
              </a:rPr>
              <a:t>Plan</a:t>
            </a:r>
            <a:br>
              <a:rPr lang="en-US" sz="2000" b="1" dirty="0" smtClean="0">
                <a:solidFill>
                  <a:schemeClr val="tx2"/>
                </a:solidFill>
                <a:effectLst>
                  <a:outerShdw blurRad="38100" dist="38100" dir="2700000" algn="tl">
                    <a:srgbClr val="C0C0C0"/>
                  </a:outerShdw>
                </a:effectLst>
                <a:ea typeface="ＭＳ Ｐゴシック" charset="-128"/>
              </a:rPr>
            </a:br>
            <a:r>
              <a:rPr lang="en-US" sz="1600" b="1" dirty="0" smtClean="0">
                <a:solidFill>
                  <a:schemeClr val="tx2"/>
                </a:solidFill>
                <a:effectLst>
                  <a:outerShdw blurRad="38100" dist="38100" dir="2700000" algn="tl">
                    <a:srgbClr val="C0C0C0"/>
                  </a:outerShdw>
                </a:effectLst>
                <a:ea typeface="ＭＳ Ｐゴシック" charset="-128"/>
              </a:rPr>
              <a:t>(Dollars </a:t>
            </a:r>
            <a:r>
              <a:rPr lang="en-US" sz="1600" b="1" dirty="0">
                <a:solidFill>
                  <a:schemeClr val="tx2"/>
                </a:solidFill>
                <a:effectLst>
                  <a:outerShdw blurRad="38100" dist="38100" dir="2700000" algn="tl">
                    <a:srgbClr val="C0C0C0"/>
                  </a:outerShdw>
                </a:effectLst>
                <a:ea typeface="ＭＳ Ｐゴシック" charset="-128"/>
              </a:rPr>
              <a:t>in Millions)</a:t>
            </a:r>
          </a:p>
        </p:txBody>
      </p:sp>
      <p:sp>
        <p:nvSpPr>
          <p:cNvPr id="3" name="Content Placeholder 2"/>
          <p:cNvSpPr txBox="1">
            <a:spLocks/>
          </p:cNvSpPr>
          <p:nvPr/>
        </p:nvSpPr>
        <p:spPr>
          <a:xfrm>
            <a:off x="1050866" y="1741026"/>
            <a:ext cx="8229600" cy="47578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457200">
              <a:spcBef>
                <a:spcPts val="0"/>
              </a:spcBef>
              <a:buFont typeface="Arial" panose="020B0604020202020204" pitchFamily="34" charset="0"/>
              <a:buNone/>
            </a:pPr>
            <a:r>
              <a:rPr lang="en-US" sz="1600" dirty="0" smtClean="0"/>
              <a:t>					FY 2013		FY 2014</a:t>
            </a:r>
          </a:p>
          <a:p>
            <a:pPr marL="0" indent="457200">
              <a:spcBef>
                <a:spcPts val="0"/>
              </a:spcBef>
              <a:buFont typeface="Arial" panose="020B0604020202020204" pitchFamily="34" charset="0"/>
              <a:buNone/>
            </a:pPr>
            <a:r>
              <a:rPr lang="en-US" sz="1600" dirty="0" smtClean="0"/>
              <a:t>					  </a:t>
            </a:r>
            <a:r>
              <a:rPr lang="en-US" sz="1200" dirty="0" smtClean="0"/>
              <a:t>(actuals)		(budgeted)</a:t>
            </a:r>
          </a:p>
          <a:p>
            <a:pPr marL="0" indent="0">
              <a:spcBef>
                <a:spcPts val="400"/>
              </a:spcBef>
              <a:spcAft>
                <a:spcPts val="400"/>
              </a:spcAft>
              <a:buFont typeface="Arial" panose="020B0604020202020204" pitchFamily="34" charset="0"/>
              <a:buNone/>
            </a:pPr>
            <a:r>
              <a:rPr lang="en-US" sz="1600" dirty="0" smtClean="0"/>
              <a:t>Existing Center Renewals			 $89.9		$89.4</a:t>
            </a:r>
          </a:p>
          <a:p>
            <a:pPr marL="0" indent="0">
              <a:spcBef>
                <a:spcPts val="400"/>
              </a:spcBef>
              <a:spcAft>
                <a:spcPts val="400"/>
              </a:spcAft>
              <a:buFont typeface="Arial" panose="020B0604020202020204" pitchFamily="34" charset="0"/>
              <a:buNone/>
            </a:pPr>
            <a:r>
              <a:rPr lang="en-US" sz="1600" dirty="0" smtClean="0"/>
              <a:t>Additional Available Center Funding			     3.3		  10.6</a:t>
            </a:r>
          </a:p>
          <a:p>
            <a:pPr marL="0" indent="0">
              <a:spcBef>
                <a:spcPts val="400"/>
              </a:spcBef>
              <a:spcAft>
                <a:spcPts val="400"/>
              </a:spcAft>
              <a:buFont typeface="Arial" panose="020B0604020202020204" pitchFamily="34" charset="0"/>
              <a:buNone/>
            </a:pPr>
            <a:r>
              <a:rPr lang="en-US" sz="1600" dirty="0" smtClean="0"/>
              <a:t>Strategic Competitions				     3.0		    6.7</a:t>
            </a:r>
          </a:p>
          <a:p>
            <a:pPr marL="0" indent="0">
              <a:spcBef>
                <a:spcPts val="400"/>
              </a:spcBef>
              <a:spcAft>
                <a:spcPts val="400"/>
              </a:spcAft>
              <a:buFont typeface="Arial" panose="020B0604020202020204" pitchFamily="34" charset="0"/>
              <a:buNone/>
            </a:pPr>
            <a:r>
              <a:rPr lang="en-US" sz="1600" dirty="0" smtClean="0"/>
              <a:t>Support to Centers				   </a:t>
            </a:r>
            <a:r>
              <a:rPr lang="en-US" sz="1600" dirty="0"/>
              <a:t> </a:t>
            </a:r>
            <a:r>
              <a:rPr lang="en-US" sz="1600" dirty="0" smtClean="0"/>
              <a:t> 9.0		    5.5</a:t>
            </a:r>
            <a:r>
              <a:rPr lang="en-US" sz="1200" dirty="0" smtClean="0"/>
              <a:t> </a:t>
            </a:r>
            <a:endParaRPr lang="en-US" sz="1000" dirty="0" smtClean="0"/>
          </a:p>
          <a:p>
            <a:pPr marL="0" indent="0">
              <a:spcBef>
                <a:spcPts val="0"/>
              </a:spcBef>
              <a:buFont typeface="Arial" panose="020B0604020202020204" pitchFamily="34" charset="0"/>
              <a:buNone/>
            </a:pPr>
            <a:r>
              <a:rPr lang="en-US" sz="1600" dirty="0" smtClean="0"/>
              <a:t>NIST MEP (</a:t>
            </a:r>
            <a:r>
              <a:rPr lang="en-US" sz="1600" dirty="0" err="1" smtClean="0"/>
              <a:t>Labor,Benefits,Other</a:t>
            </a:r>
            <a:r>
              <a:rPr lang="en-US" sz="1600" dirty="0" smtClean="0"/>
              <a:t>)			     8.5		    9.4   </a:t>
            </a:r>
          </a:p>
          <a:p>
            <a:pPr marL="0" indent="0">
              <a:spcBef>
                <a:spcPts val="400"/>
              </a:spcBef>
              <a:spcAft>
                <a:spcPts val="400"/>
              </a:spcAft>
              <a:buFont typeface="Arial" panose="020B0604020202020204" pitchFamily="34" charset="0"/>
              <a:buNone/>
            </a:pPr>
            <a:r>
              <a:rPr lang="en-US" sz="1600" dirty="0" smtClean="0"/>
              <a:t>NIST Overhead				</a:t>
            </a:r>
            <a:r>
              <a:rPr lang="en-US" sz="1600" u="sng" dirty="0" smtClean="0"/>
              <a:t>     4.9</a:t>
            </a:r>
            <a:r>
              <a:rPr lang="en-US" sz="1600" dirty="0" smtClean="0"/>
              <a:t>		</a:t>
            </a:r>
            <a:r>
              <a:rPr lang="en-US" sz="1600" u="sng" dirty="0" smtClean="0"/>
              <a:t>    4.3</a:t>
            </a:r>
          </a:p>
          <a:p>
            <a:pPr marL="0" indent="0">
              <a:spcBef>
                <a:spcPts val="400"/>
              </a:spcBef>
              <a:spcAft>
                <a:spcPts val="400"/>
              </a:spcAft>
              <a:buFont typeface="Arial" panose="020B0604020202020204" pitchFamily="34" charset="0"/>
              <a:buNone/>
            </a:pPr>
            <a:r>
              <a:rPr lang="en-US" sz="1600" dirty="0" smtClean="0"/>
              <a:t>				                   $118.6	                  $125.9</a:t>
            </a:r>
          </a:p>
          <a:p>
            <a:pPr marL="0" indent="0">
              <a:spcBef>
                <a:spcPts val="400"/>
              </a:spcBef>
              <a:spcAft>
                <a:spcPts val="400"/>
              </a:spcAft>
              <a:buFont typeface="Arial" panose="020B0604020202020204" pitchFamily="34" charset="0"/>
              <a:buNone/>
            </a:pPr>
            <a:r>
              <a:rPr lang="en-US" sz="1600" dirty="0" smtClean="0"/>
              <a:t>Carryover/contingency				</a:t>
            </a:r>
            <a:r>
              <a:rPr lang="en-US" sz="1600" u="sng" dirty="0" smtClean="0"/>
              <a:t>    </a:t>
            </a:r>
            <a:r>
              <a:rPr lang="en-US" sz="1600" u="sng" dirty="0"/>
              <a:t> </a:t>
            </a:r>
            <a:r>
              <a:rPr lang="en-US" sz="1600" u="sng" dirty="0" smtClean="0"/>
              <a:t> 4.4</a:t>
            </a:r>
            <a:r>
              <a:rPr lang="en-US" sz="1600" dirty="0" smtClean="0"/>
              <a:t>	  	</a:t>
            </a:r>
            <a:r>
              <a:rPr lang="en-US" sz="1600" u="sng" dirty="0" smtClean="0"/>
              <a:t>     2.1</a:t>
            </a:r>
          </a:p>
          <a:p>
            <a:pPr marL="0" indent="0">
              <a:spcBef>
                <a:spcPts val="400"/>
              </a:spcBef>
              <a:spcAft>
                <a:spcPts val="400"/>
              </a:spcAft>
              <a:buFont typeface="Arial" panose="020B0604020202020204" pitchFamily="34" charset="0"/>
              <a:buNone/>
            </a:pPr>
            <a:r>
              <a:rPr lang="en-US" sz="1600" dirty="0"/>
              <a:t>	</a:t>
            </a:r>
            <a:r>
              <a:rPr lang="en-US" sz="1600" dirty="0" smtClean="0"/>
              <a:t>TOTAL				$123.0*	                  $128.0</a:t>
            </a:r>
          </a:p>
          <a:p>
            <a:pPr marL="0" indent="0">
              <a:spcBef>
                <a:spcPts val="1200"/>
              </a:spcBef>
              <a:spcAft>
                <a:spcPts val="1200"/>
              </a:spcAft>
              <a:buFont typeface="Arial" panose="020B0604020202020204" pitchFamily="34" charset="0"/>
              <a:buNone/>
            </a:pPr>
            <a:r>
              <a:rPr lang="en-US" sz="1200" dirty="0"/>
              <a:t>*Includes $3 million transfer from AMTech</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21,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Advisory Board Webcast</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47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5692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chemeClr val="tx2"/>
                </a:solidFill>
                <a:effectLst>
                  <a:outerShdw blurRad="38100" dist="38100" dir="2700000" algn="tl">
                    <a:srgbClr val="C0C0C0"/>
                  </a:outerShdw>
                </a:effectLst>
                <a:ea typeface="ＭＳ Ｐゴシック" charset="-128"/>
              </a:rPr>
              <a:t>NIST MEP Spend </a:t>
            </a:r>
            <a:r>
              <a:rPr lang="en-US" sz="2000" b="1" dirty="0" smtClean="0">
                <a:solidFill>
                  <a:schemeClr val="tx2"/>
                </a:solidFill>
                <a:effectLst>
                  <a:outerShdw blurRad="38100" dist="38100" dir="2700000" algn="tl">
                    <a:srgbClr val="C0C0C0"/>
                  </a:outerShdw>
                </a:effectLst>
                <a:ea typeface="ＭＳ Ｐゴシック" charset="-128"/>
              </a:rPr>
              <a:t>Plan</a:t>
            </a:r>
            <a:br>
              <a:rPr lang="en-US" sz="2000" b="1" dirty="0" smtClean="0">
                <a:solidFill>
                  <a:schemeClr val="tx2"/>
                </a:solidFill>
                <a:effectLst>
                  <a:outerShdw blurRad="38100" dist="38100" dir="2700000" algn="tl">
                    <a:srgbClr val="C0C0C0"/>
                  </a:outerShdw>
                </a:effectLst>
                <a:ea typeface="ＭＳ Ｐゴシック" charset="-128"/>
              </a:rPr>
            </a:br>
            <a:r>
              <a:rPr lang="en-US" sz="1600" b="1" dirty="0" smtClean="0">
                <a:solidFill>
                  <a:schemeClr val="tx2"/>
                </a:solidFill>
                <a:effectLst>
                  <a:outerShdw blurRad="38100" dist="38100" dir="2700000" algn="tl">
                    <a:srgbClr val="C0C0C0"/>
                  </a:outerShdw>
                </a:effectLst>
                <a:ea typeface="ＭＳ Ｐゴシック" charset="-128"/>
              </a:rPr>
              <a:t>(Dollars </a:t>
            </a:r>
            <a:r>
              <a:rPr lang="en-US" sz="1600" b="1" dirty="0">
                <a:solidFill>
                  <a:schemeClr val="tx2"/>
                </a:solidFill>
                <a:effectLst>
                  <a:outerShdw blurRad="38100" dist="38100" dir="2700000" algn="tl">
                    <a:srgbClr val="C0C0C0"/>
                  </a:outerShdw>
                </a:effectLst>
                <a:ea typeface="ＭＳ Ｐゴシック" charset="-128"/>
              </a:rPr>
              <a:t>in Millions)</a:t>
            </a:r>
          </a:p>
        </p:txBody>
      </p:sp>
      <p:sp>
        <p:nvSpPr>
          <p:cNvPr id="3" name="Content Placeholder 2"/>
          <p:cNvSpPr txBox="1">
            <a:spLocks/>
          </p:cNvSpPr>
          <p:nvPr/>
        </p:nvSpPr>
        <p:spPr>
          <a:xfrm>
            <a:off x="774786" y="1279969"/>
            <a:ext cx="8229600" cy="47578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457200">
              <a:spcBef>
                <a:spcPts val="0"/>
              </a:spcBef>
              <a:buFont typeface="Arial" panose="020B0604020202020204" pitchFamily="34" charset="0"/>
              <a:buNone/>
            </a:pPr>
            <a:r>
              <a:rPr lang="en-US" sz="1600" dirty="0" smtClean="0"/>
              <a:t>						FY 2014		FY 2015</a:t>
            </a:r>
          </a:p>
          <a:p>
            <a:pPr marL="0" indent="457200">
              <a:spcBef>
                <a:spcPts val="0"/>
              </a:spcBef>
              <a:buFont typeface="Arial" panose="020B0604020202020204" pitchFamily="34" charset="0"/>
              <a:buNone/>
            </a:pPr>
            <a:r>
              <a:rPr lang="en-US" sz="1600" dirty="0" smtClean="0"/>
              <a:t>			</a:t>
            </a:r>
            <a:r>
              <a:rPr lang="en-US" sz="1200" dirty="0" smtClean="0"/>
              <a:t>			(budgeted)		(projected)</a:t>
            </a:r>
          </a:p>
          <a:p>
            <a:pPr marL="0" indent="0">
              <a:spcBef>
                <a:spcPts val="400"/>
              </a:spcBef>
              <a:spcAft>
                <a:spcPts val="400"/>
              </a:spcAft>
              <a:buFont typeface="Arial" panose="020B0604020202020204" pitchFamily="34" charset="0"/>
              <a:buNone/>
            </a:pPr>
            <a:r>
              <a:rPr lang="en-US" sz="1600" dirty="0" smtClean="0"/>
              <a:t>Existing Center Renewals	 			$91.0		 $103.0</a:t>
            </a:r>
          </a:p>
          <a:p>
            <a:pPr marL="0" indent="0">
              <a:spcBef>
                <a:spcPts val="400"/>
              </a:spcBef>
              <a:spcAft>
                <a:spcPts val="400"/>
              </a:spcAft>
              <a:buFont typeface="Arial" panose="020B0604020202020204" pitchFamily="34" charset="0"/>
              <a:buNone/>
            </a:pPr>
            <a:r>
              <a:rPr lang="en-US" sz="1600" dirty="0" smtClean="0"/>
              <a:t>Additional MEP Center Funding	 			     6.6		        - -</a:t>
            </a:r>
          </a:p>
          <a:p>
            <a:pPr>
              <a:spcBef>
                <a:spcPts val="0"/>
              </a:spcBef>
            </a:pPr>
            <a:r>
              <a:rPr lang="en-US" sz="1200" dirty="0" smtClean="0"/>
              <a:t>Re-</a:t>
            </a:r>
            <a:r>
              <a:rPr lang="en-US" sz="1200" dirty="0" err="1" smtClean="0"/>
              <a:t>baselining</a:t>
            </a:r>
            <a:r>
              <a:rPr lang="en-US" sz="1200" dirty="0" smtClean="0"/>
              <a:t>/Minimum Cooperative Agreement Threshold</a:t>
            </a:r>
            <a:r>
              <a:rPr lang="en-US" sz="1600" dirty="0" smtClean="0"/>
              <a:t>	 </a:t>
            </a:r>
            <a:r>
              <a:rPr lang="en-US" sz="1200" dirty="0" smtClean="0"/>
              <a:t> 	  </a:t>
            </a:r>
            <a:r>
              <a:rPr lang="en-US" sz="1200" dirty="0"/>
              <a:t>.6</a:t>
            </a:r>
          </a:p>
          <a:p>
            <a:pPr>
              <a:spcBef>
                <a:spcPts val="0"/>
              </a:spcBef>
            </a:pPr>
            <a:r>
              <a:rPr lang="en-US" sz="1200" dirty="0" smtClean="0"/>
              <a:t> One-Time Supplemental	</a:t>
            </a:r>
            <a:r>
              <a:rPr lang="en-US" sz="1200" dirty="0"/>
              <a:t>		</a:t>
            </a:r>
            <a:r>
              <a:rPr lang="en-US" sz="1200" dirty="0" smtClean="0"/>
              <a:t>	  6.0</a:t>
            </a:r>
            <a:endParaRPr lang="en-US" sz="1600" dirty="0" smtClean="0"/>
          </a:p>
          <a:p>
            <a:pPr marL="0" indent="0">
              <a:spcBef>
                <a:spcPts val="400"/>
              </a:spcBef>
              <a:spcAft>
                <a:spcPts val="400"/>
              </a:spcAft>
              <a:buNone/>
            </a:pPr>
            <a:r>
              <a:rPr lang="en-US" sz="1600" dirty="0" smtClean="0"/>
              <a:t>MEP </a:t>
            </a:r>
            <a:r>
              <a:rPr lang="en-US" sz="1600" dirty="0"/>
              <a:t>Center Re-competition				     4.5		        </a:t>
            </a:r>
            <a:r>
              <a:rPr lang="en-US" sz="1600" dirty="0" smtClean="0"/>
              <a:t>4.3</a:t>
            </a:r>
          </a:p>
          <a:p>
            <a:pPr marL="0" indent="0">
              <a:spcBef>
                <a:spcPts val="400"/>
              </a:spcBef>
              <a:spcAft>
                <a:spcPts val="400"/>
              </a:spcAft>
              <a:buNone/>
            </a:pPr>
            <a:r>
              <a:rPr lang="en-US" sz="1600" dirty="0" smtClean="0"/>
              <a:t>Strategic </a:t>
            </a:r>
            <a:r>
              <a:rPr lang="en-US" sz="1600" dirty="0"/>
              <a:t>Competitions	  		    	</a:t>
            </a:r>
            <a:r>
              <a:rPr lang="en-US" sz="1600" dirty="0" smtClean="0"/>
              <a:t>	     </a:t>
            </a:r>
            <a:r>
              <a:rPr lang="en-US" sz="1600" dirty="0"/>
              <a:t>6.5	   	        </a:t>
            </a:r>
            <a:r>
              <a:rPr lang="en-US" sz="1600" dirty="0" smtClean="0"/>
              <a:t>1.3</a:t>
            </a:r>
          </a:p>
          <a:p>
            <a:pPr marL="0" indent="0">
              <a:spcBef>
                <a:spcPts val="400"/>
              </a:spcBef>
              <a:spcAft>
                <a:spcPts val="400"/>
              </a:spcAft>
              <a:buFont typeface="Arial" panose="020B0604020202020204" pitchFamily="34" charset="0"/>
              <a:buNone/>
            </a:pPr>
            <a:r>
              <a:rPr lang="en-US" sz="1600" dirty="0" smtClean="0"/>
              <a:t>Support to Centers (</a:t>
            </a:r>
            <a:r>
              <a:rPr lang="en-US" sz="1200" dirty="0" smtClean="0"/>
              <a:t>Contracts, Third Party Agreements)</a:t>
            </a:r>
            <a:r>
              <a:rPr lang="en-US" sz="1600" dirty="0" smtClean="0"/>
              <a:t> 			     5.4		        5.0</a:t>
            </a:r>
          </a:p>
          <a:p>
            <a:pPr marL="0" indent="0">
              <a:spcBef>
                <a:spcPts val="0"/>
              </a:spcBef>
              <a:buNone/>
            </a:pPr>
            <a:r>
              <a:rPr lang="en-US" sz="1000" dirty="0" smtClean="0"/>
              <a:t>	       </a:t>
            </a:r>
          </a:p>
          <a:p>
            <a:pPr marL="0" indent="0">
              <a:spcBef>
                <a:spcPts val="0"/>
              </a:spcBef>
              <a:buFont typeface="Arial" panose="020B0604020202020204" pitchFamily="34" charset="0"/>
              <a:buNone/>
            </a:pPr>
            <a:r>
              <a:rPr lang="en-US" sz="1600" dirty="0" smtClean="0"/>
              <a:t>NIST MEP </a:t>
            </a:r>
            <a:r>
              <a:rPr lang="en-US" sz="1200" dirty="0"/>
              <a:t>(Staff Labor, Benefits, Supplies, Travel, etc.)</a:t>
            </a:r>
            <a:r>
              <a:rPr lang="en-US" sz="1600" dirty="0" smtClean="0"/>
              <a:t>	   		     9.5		        9.7</a:t>
            </a:r>
          </a:p>
          <a:p>
            <a:pPr marL="0" indent="0">
              <a:spcBef>
                <a:spcPts val="0"/>
              </a:spcBef>
              <a:buFont typeface="Arial" panose="020B0604020202020204" pitchFamily="34" charset="0"/>
              <a:buNone/>
            </a:pPr>
            <a:endParaRPr lang="en-US" sz="1600" dirty="0" smtClean="0"/>
          </a:p>
          <a:p>
            <a:pPr marL="0" indent="0">
              <a:spcBef>
                <a:spcPts val="400"/>
              </a:spcBef>
              <a:spcAft>
                <a:spcPts val="400"/>
              </a:spcAft>
              <a:buFont typeface="Arial" panose="020B0604020202020204" pitchFamily="34" charset="0"/>
              <a:buNone/>
            </a:pPr>
            <a:r>
              <a:rPr lang="en-US" sz="1600" dirty="0" smtClean="0"/>
              <a:t>NIST Overhead					 </a:t>
            </a:r>
            <a:r>
              <a:rPr lang="en-US" sz="1600" u="sng" dirty="0" smtClean="0"/>
              <a:t>    4.5</a:t>
            </a:r>
            <a:r>
              <a:rPr lang="en-US" sz="1600" dirty="0" smtClean="0"/>
              <a:t>		    </a:t>
            </a:r>
            <a:r>
              <a:rPr lang="en-US" sz="1600" u="sng" dirty="0" smtClean="0"/>
              <a:t>    4.7</a:t>
            </a:r>
          </a:p>
          <a:p>
            <a:pPr marL="0" indent="0">
              <a:spcBef>
                <a:spcPts val="400"/>
              </a:spcBef>
              <a:spcAft>
                <a:spcPts val="400"/>
              </a:spcAft>
              <a:buFont typeface="Arial" panose="020B0604020202020204" pitchFamily="34" charset="0"/>
              <a:buNone/>
            </a:pPr>
            <a:r>
              <a:rPr lang="en-US" sz="1600" dirty="0" smtClean="0"/>
              <a:t>			         </a:t>
            </a:r>
            <a:r>
              <a:rPr lang="en-US" sz="1600" dirty="0"/>
              <a:t>	</a:t>
            </a:r>
            <a:r>
              <a:rPr lang="en-US" sz="1600" dirty="0" smtClean="0"/>
              <a:t>TOTAL	                   $128.0		  $128.0</a:t>
            </a:r>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Advisory Board Meeting</a:t>
            </a:r>
            <a:endParaRPr lang="en-US" dirty="0">
              <a:solidFill>
                <a:prstClr val="black">
                  <a:tint val="75000"/>
                </a:prstClr>
              </a:solidFill>
              <a:latin typeface="Calibri"/>
            </a:endParaRP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solidFill>
                  <a:prstClr val="black">
                    <a:tint val="75000"/>
                  </a:prstClr>
                </a:solidFill>
                <a:latin typeface="Calibri"/>
              </a:rPr>
              <a:pPr/>
              <a:t>48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34621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t>FY2015 Budget</a:t>
            </a:r>
            <a:endParaRPr lang="en-US" sz="3200" b="1" dirty="0"/>
          </a:p>
        </p:txBody>
      </p:sp>
      <p:sp>
        <p:nvSpPr>
          <p:cNvPr id="3" name="Content Placeholder 2"/>
          <p:cNvSpPr>
            <a:spLocks noGrp="1"/>
          </p:cNvSpPr>
          <p:nvPr>
            <p:ph idx="1"/>
          </p:nvPr>
        </p:nvSpPr>
        <p:spPr>
          <a:xfrm>
            <a:off x="788276" y="1417638"/>
            <a:ext cx="8198970" cy="4525963"/>
          </a:xfrm>
        </p:spPr>
        <p:txBody>
          <a:bodyPr>
            <a:normAutofit/>
          </a:bodyPr>
          <a:lstStyle/>
          <a:p>
            <a:pPr marL="0" indent="0">
              <a:buNone/>
            </a:pPr>
            <a:r>
              <a:rPr lang="en-US" sz="2400" b="1" dirty="0" smtClean="0"/>
              <a:t>President’s Budget Request:  Invests </a:t>
            </a:r>
            <a:r>
              <a:rPr lang="en-US" sz="2400" b="1" dirty="0"/>
              <a:t>in America’s </a:t>
            </a:r>
            <a:r>
              <a:rPr lang="en-US" sz="2400" b="1" dirty="0" smtClean="0"/>
              <a:t>Long Term </a:t>
            </a:r>
            <a:r>
              <a:rPr lang="en-US" sz="2400" b="1" dirty="0"/>
              <a:t>Growth </a:t>
            </a:r>
            <a:r>
              <a:rPr lang="en-US" sz="2400" b="1" dirty="0" smtClean="0"/>
              <a:t> and Competitiveness - </a:t>
            </a:r>
            <a:r>
              <a:rPr lang="en-US" sz="2400" b="1" i="1" dirty="0" smtClean="0"/>
              <a:t>Strengthens </a:t>
            </a:r>
            <a:r>
              <a:rPr lang="en-US" sz="2400" b="1" i="1" dirty="0"/>
              <a:t>U.S. Manufacturing and </a:t>
            </a:r>
            <a:r>
              <a:rPr lang="en-US" sz="2400" b="1" i="1" dirty="0" smtClean="0"/>
              <a:t>Innovation. </a:t>
            </a:r>
            <a:r>
              <a:rPr lang="en-US" sz="2400" dirty="0" smtClean="0"/>
              <a:t>The </a:t>
            </a:r>
            <a:r>
              <a:rPr lang="en-US" sz="2400" dirty="0"/>
              <a:t>Budget provides $141 </a:t>
            </a:r>
            <a:r>
              <a:rPr lang="en-US" sz="2400" dirty="0" smtClean="0"/>
              <a:t>million</a:t>
            </a:r>
            <a:r>
              <a:rPr lang="en-US" sz="2400" dirty="0"/>
              <a:t>, a $13 million increase over the 2014 enacted </a:t>
            </a:r>
            <a:r>
              <a:rPr lang="en-US" sz="2400" dirty="0" smtClean="0"/>
              <a:t>level </a:t>
            </a:r>
            <a:r>
              <a:rPr lang="en-US" sz="2400" dirty="0"/>
              <a:t>for </a:t>
            </a:r>
            <a:r>
              <a:rPr lang="en-US" sz="2400" dirty="0" smtClean="0"/>
              <a:t>MEP, </a:t>
            </a:r>
            <a:r>
              <a:rPr lang="en-US" sz="2400" dirty="0"/>
              <a:t>with the increase focused on </a:t>
            </a:r>
            <a:r>
              <a:rPr lang="en-US" sz="2400" dirty="0" smtClean="0"/>
              <a:t>expanding </a:t>
            </a:r>
            <a:r>
              <a:rPr lang="en-US" sz="2400" dirty="0"/>
              <a:t>technology and supply chain </a:t>
            </a:r>
            <a:r>
              <a:rPr lang="en-US" sz="2400" dirty="0" smtClean="0"/>
              <a:t>capabilities </a:t>
            </a:r>
            <a:r>
              <a:rPr lang="en-US" sz="2400" dirty="0"/>
              <a:t>to support technology adoption by smaller </a:t>
            </a:r>
            <a:r>
              <a:rPr lang="en-US" sz="2400" dirty="0" smtClean="0"/>
              <a:t>manufacturers </a:t>
            </a:r>
            <a:r>
              <a:rPr lang="en-US" sz="2400" dirty="0"/>
              <a:t>to improve their competitiveness</a:t>
            </a:r>
            <a:r>
              <a:rPr lang="en-US" sz="2400" dirty="0" smtClean="0"/>
              <a:t>. </a:t>
            </a:r>
            <a:r>
              <a:rPr lang="en-US" sz="1400" dirty="0" smtClean="0"/>
              <a:t>(President’s Fiscal Year 2013 Budget of the United States Government, p. 52)</a:t>
            </a:r>
          </a:p>
          <a:p>
            <a:pPr marL="0" indent="0">
              <a:buNone/>
            </a:pPr>
            <a:endParaRPr lang="en-US" sz="1400" dirty="0"/>
          </a:p>
          <a:p>
            <a:pPr marL="0" indent="0">
              <a:buNone/>
            </a:pPr>
            <a:r>
              <a:rPr lang="en-US" sz="2400" b="1" dirty="0" smtClean="0"/>
              <a:t>Congressional Action to Date:  </a:t>
            </a:r>
            <a:r>
              <a:rPr lang="en-US" sz="2400" dirty="0" smtClean="0"/>
              <a:t>House Appropriations Committee included $130M for MEP in their recent action.</a:t>
            </a:r>
          </a:p>
          <a:p>
            <a:endParaRPr lang="en-US" sz="2400" dirty="0"/>
          </a:p>
          <a:p>
            <a:endParaRPr lang="en-US" sz="24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7" name="Slide Number Placeholder 6"/>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49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1163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Calibri" pitchFamily="34" charset="0"/>
              </a:rPr>
              <a:t>About the Process :</a:t>
            </a:r>
            <a:br>
              <a:rPr lang="en-US" sz="3200" dirty="0" smtClean="0">
                <a:latin typeface="Calibri" pitchFamily="34" charset="0"/>
              </a:rPr>
            </a:br>
            <a:r>
              <a:rPr lang="en-US" sz="2400" dirty="0" smtClean="0">
                <a:latin typeface="Calibri" pitchFamily="34" charset="0"/>
              </a:rPr>
              <a:t>Guiding Principles from Advisory Board Subcommittee</a:t>
            </a:r>
            <a:br>
              <a:rPr lang="en-US" sz="2400" dirty="0" smtClean="0">
                <a:latin typeface="Calibri" pitchFamily="34" charset="0"/>
              </a:rPr>
            </a:br>
            <a:endParaRPr lang="en-US" sz="2400" dirty="0">
              <a:latin typeface="Calibri" pitchFamily="34" charset="0"/>
            </a:endParaRPr>
          </a:p>
        </p:txBody>
      </p:sp>
      <p:sp>
        <p:nvSpPr>
          <p:cNvPr id="3" name="Content Placeholder 2"/>
          <p:cNvSpPr>
            <a:spLocks noGrp="1"/>
          </p:cNvSpPr>
          <p:nvPr>
            <p:ph idx="1"/>
          </p:nvPr>
        </p:nvSpPr>
        <p:spPr/>
        <p:txBody>
          <a:bodyPr>
            <a:normAutofit/>
          </a:bodyPr>
          <a:lstStyle/>
          <a:p>
            <a:endParaRPr lang="en-US" sz="1200" dirty="0" smtClean="0"/>
          </a:p>
          <a:p>
            <a:endParaRPr lang="en-US" sz="2000" dirty="0" smtClean="0">
              <a:latin typeface="Calibri" pitchFamily="34" charset="0"/>
            </a:endParaRPr>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7" name="Footer Placeholder 6"/>
          <p:cNvSpPr>
            <a:spLocks noGrp="1"/>
          </p:cNvSpPr>
          <p:nvPr>
            <p:ph type="ftr" sz="quarter" idx="12"/>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6" name="Slide Number Placeholder 5"/>
          <p:cNvSpPr>
            <a:spLocks noGrp="1"/>
          </p:cNvSpPr>
          <p:nvPr>
            <p:ph type="sldNum" sz="quarter" idx="4"/>
          </p:nvPr>
        </p:nvSpPr>
        <p:spPr>
          <a:prstGeom prst="rect">
            <a:avLst/>
          </a:prstGeom>
        </p:spPr>
        <p:txBody>
          <a:bodyPr/>
          <a:lstStyle/>
          <a:p>
            <a:fld id="{7C690F11-132E-E54B-AD6C-C5C68F5B319F}" type="slidenum">
              <a:rPr lang="en-US" smtClean="0">
                <a:solidFill>
                  <a:prstClr val="black">
                    <a:tint val="75000"/>
                  </a:prstClr>
                </a:solidFill>
              </a:rPr>
              <a:pPr/>
              <a:t>5</a:t>
            </a:fld>
            <a:endParaRPr lang="en-US" dirty="0">
              <a:solidFill>
                <a:prstClr val="black">
                  <a:tint val="75000"/>
                </a:prstClr>
              </a:solidFill>
            </a:endParaRPr>
          </a:p>
        </p:txBody>
      </p:sp>
      <p:sp>
        <p:nvSpPr>
          <p:cNvPr id="4" name="TextBox 3"/>
          <p:cNvSpPr txBox="1"/>
          <p:nvPr/>
        </p:nvSpPr>
        <p:spPr>
          <a:xfrm>
            <a:off x="990600" y="1828800"/>
            <a:ext cx="7924800" cy="4893647"/>
          </a:xfrm>
          <a:prstGeom prst="rect">
            <a:avLst/>
          </a:prstGeom>
          <a:noFill/>
        </p:spPr>
        <p:txBody>
          <a:bodyPr wrap="square" rtlCol="0">
            <a:spAutoFit/>
          </a:bodyPr>
          <a:lstStyle/>
          <a:p>
            <a:r>
              <a:rPr lang="en-US" sz="2400" dirty="0" smtClean="0">
                <a:solidFill>
                  <a:prstClr val="black"/>
                </a:solidFill>
              </a:rPr>
              <a:t>Include inputs from:</a:t>
            </a:r>
          </a:p>
          <a:p>
            <a:pPr marL="800100" lvl="1" indent="-342900">
              <a:buFont typeface="Arial" pitchFamily="34" charset="0"/>
              <a:buChar char="•"/>
            </a:pPr>
            <a:r>
              <a:rPr lang="en-US" sz="2400" dirty="0" smtClean="0">
                <a:solidFill>
                  <a:prstClr val="black"/>
                </a:solidFill>
              </a:rPr>
              <a:t>Centers:  Directors and Board Chairs</a:t>
            </a:r>
          </a:p>
          <a:p>
            <a:pPr marL="800100" lvl="1" indent="-342900">
              <a:buFont typeface="Arial" pitchFamily="34" charset="0"/>
              <a:buChar char="•"/>
            </a:pPr>
            <a:r>
              <a:rPr lang="en-US" sz="2400" dirty="0" smtClean="0">
                <a:solidFill>
                  <a:prstClr val="black"/>
                </a:solidFill>
              </a:rPr>
              <a:t>States</a:t>
            </a:r>
          </a:p>
          <a:p>
            <a:pPr marL="800100" lvl="1" indent="-342900">
              <a:buFont typeface="Arial" pitchFamily="34" charset="0"/>
              <a:buChar char="•"/>
            </a:pPr>
            <a:r>
              <a:rPr lang="en-US" sz="2400" dirty="0" smtClean="0">
                <a:solidFill>
                  <a:prstClr val="black"/>
                </a:solidFill>
              </a:rPr>
              <a:t>Manufacturers – include large firms</a:t>
            </a:r>
          </a:p>
          <a:p>
            <a:pPr marL="800100" lvl="1" indent="-342900">
              <a:buFont typeface="Arial" pitchFamily="34" charset="0"/>
              <a:buChar char="•"/>
            </a:pPr>
            <a:r>
              <a:rPr lang="en-US" sz="2400" dirty="0" smtClean="0">
                <a:solidFill>
                  <a:prstClr val="black"/>
                </a:solidFill>
              </a:rPr>
              <a:t>Associations </a:t>
            </a:r>
          </a:p>
          <a:p>
            <a:pPr marL="800100" lvl="1" indent="-342900">
              <a:buFont typeface="Arial" pitchFamily="34" charset="0"/>
              <a:buChar char="•"/>
            </a:pPr>
            <a:r>
              <a:rPr lang="en-US" sz="2400" dirty="0" smtClean="0">
                <a:solidFill>
                  <a:prstClr val="black"/>
                </a:solidFill>
              </a:rPr>
              <a:t>Administration priorities</a:t>
            </a:r>
          </a:p>
          <a:p>
            <a:pPr marL="800100" lvl="1" indent="-342900">
              <a:buFont typeface="Arial" pitchFamily="34" charset="0"/>
              <a:buChar char="•"/>
            </a:pPr>
            <a:r>
              <a:rPr lang="en-US" sz="2400" dirty="0" smtClean="0">
                <a:solidFill>
                  <a:prstClr val="black"/>
                </a:solidFill>
              </a:rPr>
              <a:t>Other key stakeholders</a:t>
            </a:r>
          </a:p>
          <a:p>
            <a:pPr lvl="1"/>
            <a:endParaRPr lang="en-US" sz="2400" dirty="0">
              <a:solidFill>
                <a:prstClr val="black"/>
              </a:solidFill>
            </a:endParaRPr>
          </a:p>
          <a:p>
            <a:r>
              <a:rPr lang="en-US" sz="2400" dirty="0" smtClean="0">
                <a:solidFill>
                  <a:prstClr val="black"/>
                </a:solidFill>
              </a:rPr>
              <a:t>Plan should be high-level with strategic and operational metrics</a:t>
            </a:r>
          </a:p>
          <a:p>
            <a:endParaRPr lang="en-US" sz="2400" dirty="0">
              <a:solidFill>
                <a:prstClr val="black"/>
              </a:solidFill>
            </a:endParaRPr>
          </a:p>
          <a:p>
            <a:r>
              <a:rPr lang="en-US" sz="2400" dirty="0" smtClean="0">
                <a:solidFill>
                  <a:prstClr val="black"/>
                </a:solidFill>
              </a:rPr>
              <a:t>Develop a process for measuring performance and reporting</a:t>
            </a:r>
          </a:p>
          <a:p>
            <a:endParaRPr lang="en-US" sz="2400" dirty="0" smtClean="0">
              <a:solidFill>
                <a:prstClr val="black"/>
              </a:solidFill>
            </a:endParaRPr>
          </a:p>
        </p:txBody>
      </p:sp>
    </p:spTree>
    <p:extLst>
      <p:ext uri="{BB962C8B-B14F-4D97-AF65-F5344CB8AC3E}">
        <p14:creationId xmlns:p14="http://schemas.microsoft.com/office/powerpoint/2010/main" val="24130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45193"/>
            <a:ext cx="7634707" cy="1470025"/>
          </a:xfrm>
        </p:spPr>
        <p:txBody>
          <a:bodyPr>
            <a:normAutofit/>
          </a:bodyPr>
          <a:lstStyle/>
          <a:p>
            <a:r>
              <a:rPr lang="en-US" b="1" dirty="0" smtClean="0"/>
              <a:t>NIST MEP </a:t>
            </a:r>
            <a:r>
              <a:rPr lang="en-US" b="1" dirty="0" err="1" smtClean="0"/>
              <a:t>Recompetition</a:t>
            </a:r>
            <a:r>
              <a:rPr lang="en-US" b="1" dirty="0" smtClean="0"/>
              <a:t> Plan </a:t>
            </a:r>
            <a:endParaRPr lang="en-US" b="1"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May 20, 2014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4" name="Slide Number Placeholder 3"/>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50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31934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t>The Budget for Fiscal Year 2015</a:t>
            </a:r>
            <a:r>
              <a:rPr lang="en-US" dirty="0"/>
              <a:t/>
            </a:r>
            <a:br>
              <a:rPr lang="en-US" dirty="0"/>
            </a:br>
            <a:endParaRPr lang="en-US" dirty="0"/>
          </a:p>
        </p:txBody>
      </p:sp>
      <p:sp>
        <p:nvSpPr>
          <p:cNvPr id="7" name="Content Placeholder 6"/>
          <p:cNvSpPr>
            <a:spLocks noGrp="1"/>
          </p:cNvSpPr>
          <p:nvPr>
            <p:ph idx="1"/>
          </p:nvPr>
        </p:nvSpPr>
        <p:spPr/>
        <p:txBody>
          <a:bodyPr/>
          <a:lstStyle/>
          <a:p>
            <a:r>
              <a:rPr lang="en-US" sz="2000" dirty="0" smtClean="0"/>
              <a:t>National </a:t>
            </a:r>
            <a:r>
              <a:rPr lang="en-US" sz="2000" dirty="0"/>
              <a:t>Institute of Standards and Technology: Industrial Technology </a:t>
            </a:r>
            <a:r>
              <a:rPr lang="en-US" sz="2000" dirty="0" smtClean="0"/>
              <a:t>Services/Hollings </a:t>
            </a:r>
            <a:r>
              <a:rPr lang="en-US" sz="2000" dirty="0"/>
              <a:t>Manufacturing Extension Partnership (MEP</a:t>
            </a:r>
            <a:r>
              <a:rPr lang="en-US" sz="2000" dirty="0" smtClean="0"/>
              <a:t>)…</a:t>
            </a:r>
          </a:p>
          <a:p>
            <a:endParaRPr lang="en-US" sz="2000" dirty="0"/>
          </a:p>
          <a:p>
            <a:pPr lvl="1"/>
            <a:r>
              <a:rPr lang="en-US" sz="2000" dirty="0"/>
              <a:t>“In FY 2013, MEP began a broad based strategic planning process and developed an operational reform agenda intended to optimize program effectiveness, enhance administrative efficiency, and provide greater financial accountability.  In FY2014, NIST management directed MEP to initiate a carefully planned, systematic, multi-year re-competition of the national system of Centers.”</a:t>
            </a:r>
            <a:r>
              <a:rPr lang="en-US" dirty="0"/>
              <a:t/>
            </a:r>
            <a:br>
              <a:rPr lang="en-US" dirty="0"/>
            </a:br>
            <a:endParaRPr lang="en-US" dirty="0"/>
          </a:p>
        </p:txBody>
      </p:sp>
      <p:sp>
        <p:nvSpPr>
          <p:cNvPr id="5" name="Slide Number Placeholder 4"/>
          <p:cNvSpPr>
            <a:spLocks noGrp="1"/>
          </p:cNvSpPr>
          <p:nvPr>
            <p:ph type="sldNum" sz="quarter" idx="12"/>
          </p:nvPr>
        </p:nvSpPr>
        <p:spPr>
          <a:xfrm>
            <a:off x="6982767" y="6498897"/>
            <a:ext cx="2895600" cy="222578"/>
          </a:xfrm>
        </p:spPr>
        <p:txBody>
          <a:bodyPr/>
          <a:lstStyle/>
          <a:p>
            <a:pPr>
              <a:defRPr/>
            </a:pPr>
            <a:fld id="{3ADE5CB4-92D8-4B83-B818-0AC341D107F7}" type="slidenum">
              <a:rPr lang="en-US" smtClean="0">
                <a:solidFill>
                  <a:prstClr val="black">
                    <a:tint val="75000"/>
                  </a:prstClr>
                </a:solidFill>
              </a:rPr>
              <a:pPr>
                <a:defRPr/>
              </a:pPr>
              <a:t>51</a:t>
            </a:fld>
            <a:endParaRPr lang="en-US" dirty="0">
              <a:solidFill>
                <a:prstClr val="black">
                  <a:tint val="75000"/>
                </a:prstClr>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3" name="Footer Placeholder 2"/>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3990809031"/>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200" b="1" dirty="0"/>
              <a:t>Government Accountability Office (March 2014)</a:t>
            </a:r>
            <a:r>
              <a:rPr lang="en-US" dirty="0"/>
              <a:t/>
            </a:r>
            <a:br>
              <a:rPr lang="en-US" dirty="0"/>
            </a:br>
            <a:endParaRPr lang="en-US" dirty="0"/>
          </a:p>
        </p:txBody>
      </p:sp>
      <p:sp>
        <p:nvSpPr>
          <p:cNvPr id="7" name="Content Placeholder 6"/>
          <p:cNvSpPr>
            <a:spLocks noGrp="1"/>
          </p:cNvSpPr>
          <p:nvPr>
            <p:ph idx="1"/>
          </p:nvPr>
        </p:nvSpPr>
        <p:spPr/>
        <p:txBody>
          <a:bodyPr/>
          <a:lstStyle/>
          <a:p>
            <a:r>
              <a:rPr lang="en-US" sz="2400" dirty="0" smtClean="0"/>
              <a:t>MEP: “</a:t>
            </a:r>
            <a:r>
              <a:rPr lang="en-US" sz="2400" dirty="0"/>
              <a:t>Most Federal Spending Directly Supports Work with Manufacturers, but Distribution Could Be Improved”</a:t>
            </a:r>
          </a:p>
          <a:p>
            <a:endParaRPr lang="en-US" sz="2400" dirty="0" smtClean="0"/>
          </a:p>
          <a:p>
            <a:r>
              <a:rPr lang="en-US" sz="2400" dirty="0" smtClean="0"/>
              <a:t>What </a:t>
            </a:r>
            <a:r>
              <a:rPr lang="en-US" sz="2400" dirty="0"/>
              <a:t>GAO </a:t>
            </a:r>
            <a:r>
              <a:rPr lang="en-US" sz="2400" dirty="0" smtClean="0"/>
              <a:t>Recommends:</a:t>
            </a:r>
            <a:endParaRPr lang="en-US" sz="2400" dirty="0"/>
          </a:p>
          <a:p>
            <a:pPr lvl="1"/>
            <a:r>
              <a:rPr lang="en-US" sz="2400" dirty="0" smtClean="0"/>
              <a:t>“GAO </a:t>
            </a:r>
            <a:r>
              <a:rPr lang="en-US" sz="2400" dirty="0"/>
              <a:t>recommends that Commerce’s spending on cooperative agreement awards be revised to account for variations across service areas in demand for program services and in MEP centers’ cost of providing services.  Commerce agreed with GAO’s recommendation.”</a:t>
            </a:r>
          </a:p>
          <a:p>
            <a:pPr marL="0" indent="0">
              <a:buNone/>
            </a:pPr>
            <a:endParaRPr lang="en-US" dirty="0"/>
          </a:p>
        </p:txBody>
      </p:sp>
      <p:sp>
        <p:nvSpPr>
          <p:cNvPr id="5" name="Slide Number Placeholder 4"/>
          <p:cNvSpPr>
            <a:spLocks noGrp="1"/>
          </p:cNvSpPr>
          <p:nvPr>
            <p:ph type="sldNum" sz="quarter" idx="12"/>
          </p:nvPr>
        </p:nvSpPr>
        <p:spPr>
          <a:xfrm>
            <a:off x="6982769" y="6498897"/>
            <a:ext cx="2895600" cy="222578"/>
          </a:xfrm>
        </p:spPr>
        <p:txBody>
          <a:bodyPr/>
          <a:lstStyle/>
          <a:p>
            <a:pPr>
              <a:defRPr/>
            </a:pPr>
            <a:fld id="{3ADE5CB4-92D8-4B83-B818-0AC341D107F7}" type="slidenum">
              <a:rPr lang="en-US" smtClean="0">
                <a:solidFill>
                  <a:prstClr val="black">
                    <a:tint val="75000"/>
                  </a:prstClr>
                </a:solidFill>
              </a:rPr>
              <a:pPr>
                <a:defRPr/>
              </a:pPr>
              <a:t>52</a:t>
            </a:fld>
            <a:endParaRPr lang="en-US" dirty="0">
              <a:solidFill>
                <a:prstClr val="black">
                  <a:tint val="75000"/>
                </a:prstClr>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3" name="Footer Placeholder 2"/>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Tree>
    <p:extLst>
      <p:ext uri="{BB962C8B-B14F-4D97-AF65-F5344CB8AC3E}">
        <p14:creationId xmlns:p14="http://schemas.microsoft.com/office/powerpoint/2010/main" val="3213463190"/>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216997"/>
            <a:ext cx="7898524" cy="734466"/>
          </a:xfrm>
        </p:spPr>
        <p:txBody>
          <a:bodyPr>
            <a:normAutofit/>
          </a:bodyPr>
          <a:lstStyle/>
          <a:p>
            <a:r>
              <a:rPr lang="en-US" sz="3200" dirty="0" smtClean="0"/>
              <a:t>MEP in 2014 Legislation</a:t>
            </a:r>
            <a:endParaRPr lang="en-US" sz="3200" dirty="0"/>
          </a:p>
        </p:txBody>
      </p:sp>
      <p:sp>
        <p:nvSpPr>
          <p:cNvPr id="3" name="Text Placeholder 2"/>
          <p:cNvSpPr>
            <a:spLocks noGrp="1"/>
          </p:cNvSpPr>
          <p:nvPr>
            <p:ph type="body" idx="1"/>
          </p:nvPr>
        </p:nvSpPr>
        <p:spPr>
          <a:xfrm>
            <a:off x="698355" y="375247"/>
            <a:ext cx="4040188" cy="979487"/>
          </a:xfrm>
        </p:spPr>
        <p:txBody>
          <a:bodyPr/>
          <a:lstStyle/>
          <a:p>
            <a:r>
              <a:rPr lang="en-US" dirty="0" smtClean="0"/>
              <a:t>HR4186- FIRST Act of 2014</a:t>
            </a:r>
            <a:endParaRPr lang="en-US" dirty="0"/>
          </a:p>
        </p:txBody>
      </p:sp>
      <p:sp>
        <p:nvSpPr>
          <p:cNvPr id="4" name="Content Placeholder 3"/>
          <p:cNvSpPr>
            <a:spLocks noGrp="1"/>
          </p:cNvSpPr>
          <p:nvPr>
            <p:ph sz="half" idx="2"/>
          </p:nvPr>
        </p:nvSpPr>
        <p:spPr>
          <a:xfrm>
            <a:off x="788276" y="1988877"/>
            <a:ext cx="3709112" cy="3381259"/>
          </a:xfrm>
        </p:spPr>
        <p:txBody>
          <a:bodyPr>
            <a:noAutofit/>
          </a:bodyPr>
          <a:lstStyle/>
          <a:p>
            <a:pPr>
              <a:lnSpc>
                <a:spcPct val="90000"/>
              </a:lnSpc>
            </a:pPr>
            <a:r>
              <a:rPr lang="en-US" sz="1600" dirty="0" smtClean="0"/>
              <a:t>Officially allowed for financial support after the 6</a:t>
            </a:r>
            <a:r>
              <a:rPr lang="en-US" sz="1600" baseline="30000" dirty="0" smtClean="0"/>
              <a:t>th</a:t>
            </a:r>
            <a:r>
              <a:rPr lang="en-US" sz="1600" dirty="0" smtClean="0"/>
              <a:t> year</a:t>
            </a:r>
          </a:p>
          <a:p>
            <a:pPr>
              <a:lnSpc>
                <a:spcPct val="90000"/>
              </a:lnSpc>
            </a:pPr>
            <a:r>
              <a:rPr lang="en-US" sz="1600" dirty="0" smtClean="0"/>
              <a:t>Established an 8</a:t>
            </a:r>
            <a:r>
              <a:rPr lang="en-US" sz="1600" baseline="30000" dirty="0" smtClean="0"/>
              <a:t>th</a:t>
            </a:r>
            <a:r>
              <a:rPr lang="en-US" sz="1600" dirty="0" smtClean="0"/>
              <a:t> year review</a:t>
            </a:r>
          </a:p>
          <a:p>
            <a:pPr>
              <a:lnSpc>
                <a:spcPct val="90000"/>
              </a:lnSpc>
            </a:pPr>
            <a:r>
              <a:rPr lang="en-US" sz="1600" dirty="0" smtClean="0"/>
              <a:t>After 10 consecutive years of financial assistance, there would be an automatic </a:t>
            </a:r>
            <a:r>
              <a:rPr lang="en-US" sz="1600" dirty="0" err="1" smtClean="0"/>
              <a:t>recompetition</a:t>
            </a:r>
            <a:endParaRPr lang="en-US" sz="1600" dirty="0" smtClean="0"/>
          </a:p>
          <a:p>
            <a:pPr>
              <a:lnSpc>
                <a:spcPct val="90000"/>
              </a:lnSpc>
            </a:pPr>
            <a:r>
              <a:rPr lang="en-US" sz="1600" dirty="0" smtClean="0"/>
              <a:t>NIST must present to Congress a plan to institute these changes</a:t>
            </a:r>
          </a:p>
          <a:p>
            <a:pPr>
              <a:lnSpc>
                <a:spcPct val="90000"/>
              </a:lnSpc>
            </a:pPr>
            <a:r>
              <a:rPr lang="en-US" sz="1600" dirty="0" smtClean="0"/>
              <a:t>An independent assessment will occur within 3 years of the changes</a:t>
            </a:r>
          </a:p>
          <a:p>
            <a:pPr>
              <a:lnSpc>
                <a:spcPct val="90000"/>
              </a:lnSpc>
            </a:pPr>
            <a:r>
              <a:rPr lang="en-US" sz="1600" dirty="0" smtClean="0"/>
              <a:t>NIST must present to Congress comparing the recompeted centers and the longstanding centers.</a:t>
            </a:r>
            <a:endParaRPr lang="en-US" sz="1600" dirty="0"/>
          </a:p>
        </p:txBody>
      </p:sp>
      <p:sp>
        <p:nvSpPr>
          <p:cNvPr id="5" name="Text Placeholder 4"/>
          <p:cNvSpPr>
            <a:spLocks noGrp="1"/>
          </p:cNvSpPr>
          <p:nvPr>
            <p:ph type="body" sz="quarter" idx="3"/>
          </p:nvPr>
        </p:nvSpPr>
        <p:spPr>
          <a:xfrm>
            <a:off x="4728585" y="610025"/>
            <a:ext cx="4041775" cy="1055687"/>
          </a:xfrm>
        </p:spPr>
        <p:txBody>
          <a:bodyPr>
            <a:normAutofit/>
          </a:bodyPr>
          <a:lstStyle/>
          <a:p>
            <a:pPr>
              <a:lnSpc>
                <a:spcPct val="90000"/>
              </a:lnSpc>
            </a:pPr>
            <a:r>
              <a:rPr lang="en-US" dirty="0" smtClean="0"/>
              <a:t>HR4159- America Competes Reauthorization Act of 2014</a:t>
            </a:r>
            <a:endParaRPr lang="en-US" dirty="0"/>
          </a:p>
        </p:txBody>
      </p:sp>
      <p:sp>
        <p:nvSpPr>
          <p:cNvPr id="6" name="Content Placeholder 5"/>
          <p:cNvSpPr>
            <a:spLocks noGrp="1"/>
          </p:cNvSpPr>
          <p:nvPr>
            <p:ph sz="quarter" idx="4"/>
          </p:nvPr>
        </p:nvSpPr>
        <p:spPr>
          <a:xfrm>
            <a:off x="4495800" y="1758573"/>
            <a:ext cx="4648200" cy="3611563"/>
          </a:xfrm>
        </p:spPr>
        <p:txBody>
          <a:bodyPr>
            <a:noAutofit/>
          </a:bodyPr>
          <a:lstStyle/>
          <a:p>
            <a:pPr>
              <a:lnSpc>
                <a:spcPct val="90000"/>
              </a:lnSpc>
            </a:pPr>
            <a:r>
              <a:rPr lang="en-US" sz="1600" dirty="0" smtClean="0"/>
              <a:t>Created 50/50 cost-share for all grantees, no matter how many years into their agreement they are.</a:t>
            </a:r>
          </a:p>
          <a:p>
            <a:pPr>
              <a:lnSpc>
                <a:spcPct val="90000"/>
              </a:lnSpc>
            </a:pPr>
            <a:r>
              <a:rPr lang="en-US" sz="1600" dirty="0" smtClean="0"/>
              <a:t>Officially allowed for financial support after the 6</a:t>
            </a:r>
            <a:r>
              <a:rPr lang="en-US" sz="1600" baseline="30000" dirty="0" smtClean="0"/>
              <a:t>th</a:t>
            </a:r>
            <a:r>
              <a:rPr lang="en-US" sz="1600" dirty="0" smtClean="0"/>
              <a:t> year</a:t>
            </a:r>
          </a:p>
          <a:p>
            <a:pPr>
              <a:lnSpc>
                <a:spcPct val="90000"/>
              </a:lnSpc>
            </a:pPr>
            <a:r>
              <a:rPr lang="en-US" sz="1600" dirty="0" smtClean="0"/>
              <a:t>After 10 consecutive years of financial assistance, there would be an automatic </a:t>
            </a:r>
            <a:r>
              <a:rPr lang="en-US" sz="1600" dirty="0" err="1" smtClean="0"/>
              <a:t>recompetition</a:t>
            </a:r>
            <a:endParaRPr lang="en-US" sz="1600" dirty="0" smtClean="0"/>
          </a:p>
          <a:p>
            <a:pPr>
              <a:lnSpc>
                <a:spcPct val="90000"/>
              </a:lnSpc>
            </a:pPr>
            <a:r>
              <a:rPr lang="en-US" sz="1600" dirty="0" smtClean="0"/>
              <a:t>NIST must present to Congress a plan to institute these changes</a:t>
            </a:r>
          </a:p>
          <a:p>
            <a:pPr>
              <a:lnSpc>
                <a:spcPct val="90000"/>
              </a:lnSpc>
            </a:pPr>
            <a:r>
              <a:rPr lang="en-US" sz="1600" dirty="0" smtClean="0"/>
              <a:t>Center Advisory Boards are changed to Oversight Boards with a similar membership to existing Boards. Each Oversight Board will have Bylaws including a conflict of interest policy. No member may serve on more than one Oversight Board or as a Contrac</a:t>
            </a:r>
            <a:r>
              <a:rPr lang="en-US" sz="1600" dirty="0"/>
              <a:t>t</a:t>
            </a:r>
            <a:r>
              <a:rPr lang="en-US" sz="1600" dirty="0" smtClean="0"/>
              <a:t>or to the Center.</a:t>
            </a:r>
          </a:p>
          <a:p>
            <a:pPr>
              <a:lnSpc>
                <a:spcPct val="90000"/>
              </a:lnSpc>
            </a:pPr>
            <a:endParaRPr lang="en-US" sz="1600" dirty="0"/>
          </a:p>
        </p:txBody>
      </p:sp>
      <p:sp>
        <p:nvSpPr>
          <p:cNvPr id="7" name="TextBox 6"/>
          <p:cNvSpPr txBox="1"/>
          <p:nvPr/>
        </p:nvSpPr>
        <p:spPr>
          <a:xfrm>
            <a:off x="4800600" y="5935876"/>
            <a:ext cx="3962400" cy="461665"/>
          </a:xfrm>
          <a:prstGeom prst="rect">
            <a:avLst/>
          </a:prstGeom>
          <a:noFill/>
        </p:spPr>
        <p:txBody>
          <a:bodyPr wrap="square" rtlCol="0">
            <a:spAutoFit/>
          </a:bodyPr>
          <a:lstStyle/>
          <a:p>
            <a:r>
              <a:rPr lang="en-US" sz="1200" dirty="0" smtClean="0"/>
              <a:t>Sponsored by Rep. Eddie Bernice Johnson (D-TX30), Referred to the Subcommittee on Research and Technology</a:t>
            </a:r>
            <a:endParaRPr lang="en-US" sz="1200" dirty="0"/>
          </a:p>
        </p:txBody>
      </p:sp>
      <p:sp>
        <p:nvSpPr>
          <p:cNvPr id="9" name="Date Placeholder 8"/>
          <p:cNvSpPr>
            <a:spLocks noGrp="1"/>
          </p:cNvSpPr>
          <p:nvPr>
            <p:ph type="dt" sz="half" idx="10"/>
          </p:nvPr>
        </p:nvSpPr>
        <p:spPr/>
        <p:txBody>
          <a:bodyPr/>
          <a:lstStyle/>
          <a:p>
            <a:r>
              <a:rPr lang="en-US" smtClean="0">
                <a:solidFill>
                  <a:prstClr val="black">
                    <a:tint val="75000"/>
                  </a:prstClr>
                </a:solidFill>
                <a:latin typeface="Calibri"/>
              </a:rPr>
              <a:t>May 20, 2014</a:t>
            </a:r>
            <a:endParaRPr lang="en-US">
              <a:solidFill>
                <a:prstClr val="black">
                  <a:tint val="75000"/>
                </a:prstClr>
              </a:solidFill>
              <a:latin typeface="Calibri"/>
            </a:endParaRPr>
          </a:p>
        </p:txBody>
      </p:sp>
      <p:sp>
        <p:nvSpPr>
          <p:cNvPr id="10" name="Footer Placeholder 9"/>
          <p:cNvSpPr>
            <a:spLocks noGrp="1"/>
          </p:cNvSpPr>
          <p:nvPr>
            <p:ph type="ftr" sz="quarter" idx="11"/>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7C690F11-132E-E54B-AD6C-C5C68F5B319F}" type="slidenum">
              <a:rPr lang="en-US" smtClean="0">
                <a:solidFill>
                  <a:prstClr val="black">
                    <a:tint val="75000"/>
                  </a:prstClr>
                </a:solidFill>
                <a:latin typeface="Calibri"/>
              </a:rPr>
              <a:pPr/>
              <a:t>53</a:t>
            </a:fld>
            <a:endParaRPr lang="en-US" dirty="0">
              <a:solidFill>
                <a:prstClr val="black">
                  <a:tint val="75000"/>
                </a:prstClr>
              </a:solidFill>
              <a:latin typeface="Calibri"/>
            </a:endParaRPr>
          </a:p>
        </p:txBody>
      </p:sp>
      <p:sp>
        <p:nvSpPr>
          <p:cNvPr id="13" name="TextBox 12"/>
          <p:cNvSpPr txBox="1"/>
          <p:nvPr/>
        </p:nvSpPr>
        <p:spPr>
          <a:xfrm>
            <a:off x="609600" y="1342546"/>
            <a:ext cx="3962400" cy="646331"/>
          </a:xfrm>
          <a:prstGeom prst="rect">
            <a:avLst/>
          </a:prstGeom>
          <a:noFill/>
        </p:spPr>
        <p:txBody>
          <a:bodyPr wrap="square" rtlCol="0">
            <a:spAutoFit/>
          </a:bodyPr>
          <a:lstStyle/>
          <a:p>
            <a:r>
              <a:rPr lang="en-US" sz="1200" dirty="0" smtClean="0"/>
              <a:t>Sponsored by Rep. Larry </a:t>
            </a:r>
            <a:r>
              <a:rPr lang="en-US" sz="1200" dirty="0" err="1" smtClean="0"/>
              <a:t>Bucshon</a:t>
            </a:r>
            <a:r>
              <a:rPr lang="en-US" sz="1200" dirty="0" smtClean="0"/>
              <a:t> (R-IN8), Subcommittee on Research and Technology- held consideration and mark-up, </a:t>
            </a:r>
            <a:r>
              <a:rPr lang="en-US" sz="1200" dirty="0" err="1" smtClean="0"/>
              <a:t>refered</a:t>
            </a:r>
            <a:r>
              <a:rPr lang="en-US" sz="1200" dirty="0" smtClean="0"/>
              <a:t> to full Committee on Science, Space, and Technology</a:t>
            </a:r>
            <a:endParaRPr lang="en-US" sz="1200" dirty="0"/>
          </a:p>
        </p:txBody>
      </p:sp>
      <p:sp>
        <p:nvSpPr>
          <p:cNvPr id="14" name="TextBox 13"/>
          <p:cNvSpPr txBox="1"/>
          <p:nvPr/>
        </p:nvSpPr>
        <p:spPr>
          <a:xfrm>
            <a:off x="80386" y="5376948"/>
            <a:ext cx="4728584" cy="954107"/>
          </a:xfrm>
          <a:prstGeom prst="rect">
            <a:avLst/>
          </a:prstGeom>
          <a:noFill/>
          <a:ln>
            <a:solidFill>
              <a:schemeClr val="tx2">
                <a:lumMod val="60000"/>
                <a:lumOff val="40000"/>
              </a:schemeClr>
            </a:solidFill>
          </a:ln>
        </p:spPr>
        <p:txBody>
          <a:bodyPr wrap="square" rtlCol="0">
            <a:spAutoFit/>
          </a:bodyPr>
          <a:lstStyle/>
          <a:p>
            <a:r>
              <a:rPr lang="en-US" sz="1400" dirty="0" smtClean="0"/>
              <a:t>A Manager’s </a:t>
            </a:r>
            <a:r>
              <a:rPr lang="en-US" sz="1400" dirty="0"/>
              <a:t>Substitute Amendment  from Lamar </a:t>
            </a:r>
            <a:r>
              <a:rPr lang="en-US" sz="1400" dirty="0" smtClean="0"/>
              <a:t>Smith has been drafted that includes the 50/50 cost share to the items outlined above.  A mark-up by the House Science Committee is scheduled for Wednesday.</a:t>
            </a:r>
            <a:endParaRPr lang="en-US" sz="1400" dirty="0"/>
          </a:p>
        </p:txBody>
      </p:sp>
    </p:spTree>
    <p:extLst>
      <p:ext uri="{BB962C8B-B14F-4D97-AF65-F5344CB8AC3E}">
        <p14:creationId xmlns:p14="http://schemas.microsoft.com/office/powerpoint/2010/main" val="417499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Re-Competition Process</a:t>
            </a:r>
            <a:endParaRPr lang="en-US" b="1" dirty="0"/>
          </a:p>
        </p:txBody>
      </p:sp>
      <p:sp>
        <p:nvSpPr>
          <p:cNvPr id="3" name="Content Placeholder 2"/>
          <p:cNvSpPr>
            <a:spLocks noGrp="1"/>
          </p:cNvSpPr>
          <p:nvPr>
            <p:ph idx="1"/>
          </p:nvPr>
        </p:nvSpPr>
        <p:spPr/>
        <p:txBody>
          <a:bodyPr/>
          <a:lstStyle/>
          <a:p>
            <a:r>
              <a:rPr lang="en-US" dirty="0" smtClean="0"/>
              <a:t>Planning to re-compete 6-10 states during demonstration phase</a:t>
            </a:r>
          </a:p>
          <a:p>
            <a:r>
              <a:rPr lang="en-US" dirty="0" smtClean="0"/>
              <a:t>States selected based on objective criteria below</a:t>
            </a:r>
          </a:p>
          <a:p>
            <a:r>
              <a:rPr lang="en-US" dirty="0" smtClean="0"/>
              <a:t>Issue single FFO for all eligible states in July-August</a:t>
            </a:r>
          </a:p>
          <a:p>
            <a:r>
              <a:rPr lang="en-US" dirty="0" smtClean="0"/>
              <a:t>Proposals due after 75 days</a:t>
            </a:r>
          </a:p>
          <a:p>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8" name="Footer Placeholder 7"/>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54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95860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6442" y="685802"/>
            <a:ext cx="8047605" cy="735013"/>
          </a:xfrm>
        </p:spPr>
        <p:txBody>
          <a:bodyPr>
            <a:normAutofit fontScale="90000"/>
          </a:bodyPr>
          <a:lstStyle/>
          <a:p>
            <a:r>
              <a:rPr lang="en-US" b="1" dirty="0" smtClean="0"/>
              <a:t>Re-Competition Benefits </a:t>
            </a:r>
            <a:r>
              <a:rPr lang="en-US" b="1" dirty="0"/>
              <a:t>to </a:t>
            </a:r>
            <a:r>
              <a:rPr lang="en-US" b="1" dirty="0" smtClean="0"/>
              <a:t>States</a:t>
            </a:r>
            <a:r>
              <a:rPr lang="en-US" sz="3200" dirty="0"/>
              <a:t/>
            </a:r>
            <a:br>
              <a:rPr lang="en-US" sz="3200" dirty="0"/>
            </a:br>
            <a:endParaRPr lang="en-US" sz="3200" dirty="0"/>
          </a:p>
        </p:txBody>
      </p:sp>
      <p:sp>
        <p:nvSpPr>
          <p:cNvPr id="6" name="Content Placeholder 5"/>
          <p:cNvSpPr>
            <a:spLocks noGrp="1"/>
          </p:cNvSpPr>
          <p:nvPr>
            <p:ph idx="1"/>
          </p:nvPr>
        </p:nvSpPr>
        <p:spPr>
          <a:xfrm>
            <a:off x="856443" y="1573428"/>
            <a:ext cx="8047604" cy="4827372"/>
          </a:xfrm>
        </p:spPr>
        <p:txBody>
          <a:bodyPr>
            <a:normAutofit/>
          </a:bodyPr>
          <a:lstStyle/>
          <a:p>
            <a:r>
              <a:rPr lang="en-US" sz="2000" dirty="0"/>
              <a:t>Increased funding to bring $/SME up to national  average</a:t>
            </a:r>
          </a:p>
          <a:p>
            <a:r>
              <a:rPr lang="en-US" sz="2000" dirty="0"/>
              <a:t>Immediate readjustment of the cost share to 1:1 for the first three years of the award *</a:t>
            </a:r>
          </a:p>
          <a:p>
            <a:r>
              <a:rPr lang="en-US" sz="2000" dirty="0"/>
              <a:t>A five year award reducing the annual renewal paperwork**</a:t>
            </a:r>
          </a:p>
          <a:p>
            <a:r>
              <a:rPr lang="en-US" sz="2000" dirty="0"/>
              <a:t>A reduction in the number of panel reviews from every two years to one at the third year</a:t>
            </a:r>
          </a:p>
          <a:p>
            <a:r>
              <a:rPr lang="en-US" sz="2000" dirty="0"/>
              <a:t>Resetting of the funding levels to reflect the national recognition of the importance of manufacturing and the regional distribution of manufacturing activity***</a:t>
            </a:r>
          </a:p>
          <a:p>
            <a:r>
              <a:rPr lang="en-US" sz="2000" dirty="0"/>
              <a:t>Reduction and simplification of reporting requirements</a:t>
            </a:r>
          </a:p>
          <a:p>
            <a:r>
              <a:rPr lang="en-US" sz="2000" dirty="0"/>
              <a:t>Opportunity to re-align Center activities with State economic development strategies</a:t>
            </a:r>
          </a:p>
          <a:p>
            <a:pPr marL="0" indent="0">
              <a:buNone/>
            </a:pPr>
            <a:r>
              <a:rPr lang="en-US" sz="1400" dirty="0"/>
              <a:t>*Congressional action needed to make the readjustment permanent</a:t>
            </a:r>
          </a:p>
          <a:p>
            <a:pPr marL="0" indent="0">
              <a:buNone/>
            </a:pPr>
            <a:r>
              <a:rPr lang="en-US" sz="1400" dirty="0"/>
              <a:t>**Congressional action could allow a five year renewal for a 10 year award</a:t>
            </a:r>
          </a:p>
          <a:p>
            <a:pPr marL="0" indent="0">
              <a:buNone/>
            </a:pPr>
            <a:r>
              <a:rPr lang="en-US" sz="1400" dirty="0"/>
              <a:t>***Administration support for increased federal funding </a:t>
            </a:r>
          </a:p>
          <a:p>
            <a:pPr marL="0" indent="0">
              <a:buNone/>
            </a:pP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8" name="Footer Placeholder 7"/>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2" name="Slide Number Placeholder 1"/>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55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40600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442" y="590114"/>
            <a:ext cx="7412657" cy="735013"/>
          </a:xfrm>
        </p:spPr>
        <p:txBody>
          <a:bodyPr>
            <a:normAutofit fontScale="90000"/>
          </a:bodyPr>
          <a:lstStyle/>
          <a:p>
            <a:r>
              <a:rPr lang="en-US" sz="3600" b="1" dirty="0"/>
              <a:t>Draft Criteria for Selection of States </a:t>
            </a:r>
            <a:br>
              <a:rPr lang="en-US" sz="3600" b="1" dirty="0"/>
            </a:br>
            <a:r>
              <a:rPr lang="en-US" sz="3600" b="1" dirty="0"/>
              <a:t>for Pilot Program</a:t>
            </a:r>
          </a:p>
        </p:txBody>
      </p:sp>
      <p:sp>
        <p:nvSpPr>
          <p:cNvPr id="3" name="Content Placeholder 2"/>
          <p:cNvSpPr>
            <a:spLocks noGrp="1"/>
          </p:cNvSpPr>
          <p:nvPr>
            <p:ph idx="1"/>
          </p:nvPr>
        </p:nvSpPr>
        <p:spPr>
          <a:xfrm>
            <a:off x="856443" y="1600202"/>
            <a:ext cx="8062372" cy="4525963"/>
          </a:xfrm>
        </p:spPr>
        <p:txBody>
          <a:bodyPr>
            <a:normAutofit/>
          </a:bodyPr>
          <a:lstStyle/>
          <a:p>
            <a:r>
              <a:rPr lang="en-US" sz="2400" dirty="0"/>
              <a:t>Threshold Criteria</a:t>
            </a:r>
          </a:p>
          <a:p>
            <a:pPr lvl="1"/>
            <a:r>
              <a:rPr lang="en-US" sz="2000" dirty="0"/>
              <a:t>States where MEP program has not been re-competed within last 10 years</a:t>
            </a:r>
          </a:p>
          <a:p>
            <a:pPr lvl="1"/>
            <a:r>
              <a:rPr lang="en-US" sz="2000" dirty="0"/>
              <a:t>States where NIST $/SME is below MEP national average</a:t>
            </a:r>
          </a:p>
          <a:p>
            <a:r>
              <a:rPr lang="en-US" sz="2400" dirty="0"/>
              <a:t>Quantitative Criteria</a:t>
            </a:r>
          </a:p>
          <a:p>
            <a:pPr lvl="1"/>
            <a:r>
              <a:rPr lang="en-US" sz="2000" dirty="0"/>
              <a:t>Importance of manufacturing to the State’s economy</a:t>
            </a:r>
          </a:p>
          <a:p>
            <a:pPr lvl="1"/>
            <a:r>
              <a:rPr lang="en-US" sz="2000" dirty="0"/>
              <a:t>Importance of the State’s manufacturing sector to national economy</a:t>
            </a:r>
          </a:p>
          <a:p>
            <a:r>
              <a:rPr lang="en-US" sz="2400" dirty="0"/>
              <a:t>Qualitative Criteria</a:t>
            </a:r>
          </a:p>
          <a:p>
            <a:pPr lvl="1"/>
            <a:r>
              <a:rPr lang="en-US" sz="2000" dirty="0"/>
              <a:t>State support for manufacturing and MEP</a:t>
            </a:r>
          </a:p>
          <a:p>
            <a:pPr lvl="1"/>
            <a:r>
              <a:rPr lang="en-US" sz="2000" dirty="0"/>
              <a:t>States where MEP has gone through a recent “refresh” (e.g., recent change in organizational leadership or structure)</a:t>
            </a:r>
          </a:p>
          <a:p>
            <a:pPr lvl="1"/>
            <a:r>
              <a:rPr lang="en-US" sz="2000" dirty="0"/>
              <a:t>Federal program requirements such as audit repayment obligations, high risk/agency review status.</a:t>
            </a:r>
          </a:p>
          <a:p>
            <a:pPr lvl="1"/>
            <a:endParaRPr lang="en-US" sz="2000" dirty="0"/>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8" name="Footer Placeholder 7"/>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56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30212490"/>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Meetings with State Officials</a:t>
            </a:r>
            <a:endParaRPr lang="en-US" b="1" dirty="0"/>
          </a:p>
        </p:txBody>
      </p:sp>
      <p:sp>
        <p:nvSpPr>
          <p:cNvPr id="5" name="Content Placeholder 4"/>
          <p:cNvSpPr>
            <a:spLocks noGrp="1"/>
          </p:cNvSpPr>
          <p:nvPr>
            <p:ph idx="1"/>
          </p:nvPr>
        </p:nvSpPr>
        <p:spPr/>
        <p:txBody>
          <a:bodyPr/>
          <a:lstStyle/>
          <a:p>
            <a:r>
              <a:rPr lang="en-US" dirty="0" smtClean="0"/>
              <a:t>Purpose</a:t>
            </a:r>
          </a:p>
          <a:p>
            <a:pPr lvl="1"/>
            <a:r>
              <a:rPr lang="en-US" dirty="0" smtClean="0"/>
              <a:t>To share info with States about the status of MEP’s strategic planning effort</a:t>
            </a:r>
          </a:p>
          <a:p>
            <a:pPr lvl="1"/>
            <a:r>
              <a:rPr lang="en-US" dirty="0" smtClean="0"/>
              <a:t>To better understand State priorities and activities related to manufacturing and the MEP</a:t>
            </a:r>
          </a:p>
          <a:p>
            <a:pPr lvl="1"/>
            <a:r>
              <a:rPr lang="en-US" dirty="0" smtClean="0"/>
              <a:t>To discuss the upcoming re-competition, including rationale, process, benefits, etc.</a:t>
            </a:r>
          </a:p>
          <a:p>
            <a:pPr lvl="1"/>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8" name="Footer Placeholder 7"/>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2" name="Slide Number Placeholder 1"/>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57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82315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Meetings with State Officials</a:t>
            </a:r>
            <a:endParaRPr lang="en-US" b="1" dirty="0"/>
          </a:p>
        </p:txBody>
      </p:sp>
      <p:sp>
        <p:nvSpPr>
          <p:cNvPr id="3" name="Content Placeholder 2"/>
          <p:cNvSpPr>
            <a:spLocks noGrp="1"/>
          </p:cNvSpPr>
          <p:nvPr>
            <p:ph idx="1"/>
          </p:nvPr>
        </p:nvSpPr>
        <p:spPr/>
        <p:txBody>
          <a:bodyPr/>
          <a:lstStyle/>
          <a:p>
            <a:r>
              <a:rPr lang="en-US" dirty="0" smtClean="0"/>
              <a:t>Meetings Completed:</a:t>
            </a:r>
          </a:p>
          <a:p>
            <a:pPr lvl="1"/>
            <a:r>
              <a:rPr lang="en-US" dirty="0" smtClean="0"/>
              <a:t>Colorado, New Hampshire, Texas, Oregon</a:t>
            </a:r>
            <a:r>
              <a:rPr lang="en-US" dirty="0"/>
              <a:t>, Indiana, Michigan</a:t>
            </a:r>
            <a:endParaRPr lang="en-US" dirty="0" smtClean="0"/>
          </a:p>
          <a:p>
            <a:r>
              <a:rPr lang="en-US" dirty="0" smtClean="0"/>
              <a:t>Meetings Scheduled:</a:t>
            </a:r>
          </a:p>
          <a:p>
            <a:pPr lvl="1"/>
            <a:r>
              <a:rPr lang="en-US" dirty="0" smtClean="0"/>
              <a:t>Virginia, Connecticut, North Carolina, Tennessee</a:t>
            </a:r>
          </a:p>
          <a:p>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May 20, 2014</a:t>
            </a:r>
            <a:endParaRPr lang="en-US" dirty="0">
              <a:solidFill>
                <a:prstClr val="black">
                  <a:tint val="75000"/>
                </a:prstClr>
              </a:solidFill>
              <a:latin typeface="Calibri"/>
            </a:endParaRPr>
          </a:p>
        </p:txBody>
      </p:sp>
      <p:sp>
        <p:nvSpPr>
          <p:cNvPr id="8" name="Footer Placeholder 7"/>
          <p:cNvSpPr>
            <a:spLocks noGrp="1"/>
          </p:cNvSpPr>
          <p:nvPr>
            <p:ph type="ftr" sz="quarter" idx="12"/>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58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3300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NIST MEP Director Position</a:t>
            </a:r>
            <a:endParaRPr lang="en-US" b="1"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May 20, 2014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Advisory Board Meeting</a:t>
            </a:r>
            <a:endParaRPr lang="en-US">
              <a:solidFill>
                <a:prstClr val="black">
                  <a:tint val="75000"/>
                </a:prstClr>
              </a:solidFill>
              <a:latin typeface="Calibri"/>
            </a:endParaRPr>
          </a:p>
        </p:txBody>
      </p:sp>
      <p:sp>
        <p:nvSpPr>
          <p:cNvPr id="4" name="TextBox 3"/>
          <p:cNvSpPr txBox="1"/>
          <p:nvPr/>
        </p:nvSpPr>
        <p:spPr>
          <a:xfrm>
            <a:off x="-2652765" y="5240452"/>
            <a:ext cx="184666"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59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2946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Legislative Mandate</a:t>
            </a:r>
            <a:br>
              <a:rPr lang="en-US" dirty="0" smtClean="0"/>
            </a:br>
            <a:r>
              <a:rPr lang="en-US" sz="1600" dirty="0" smtClean="0"/>
              <a:t>TITLE </a:t>
            </a:r>
            <a:r>
              <a:rPr lang="en-US" sz="1600" dirty="0"/>
              <a:t>15 - COMMERCE AND TRADE</a:t>
            </a:r>
            <a:br>
              <a:rPr lang="en-US" sz="1600" dirty="0"/>
            </a:br>
            <a:r>
              <a:rPr lang="en-US" sz="1600" dirty="0"/>
              <a:t>CHAPTER 7 - NATIONAL INSTITUTE OF STANDARDS AND TECHNOLOGY</a:t>
            </a:r>
            <a:br>
              <a:rPr lang="en-US" sz="1600" dirty="0"/>
            </a:br>
            <a:r>
              <a:rPr lang="en-US" sz="1600" dirty="0"/>
              <a:t>Sec. 278k. Regional Centers for the Transfer of Manufacturing Technology</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The objective of </a:t>
            </a:r>
            <a:r>
              <a:rPr lang="en-US" dirty="0" smtClean="0"/>
              <a:t>the </a:t>
            </a:r>
            <a:r>
              <a:rPr lang="en-US" dirty="0"/>
              <a:t>C</a:t>
            </a:r>
            <a:r>
              <a:rPr lang="en-US" dirty="0" smtClean="0"/>
              <a:t>enters </a:t>
            </a:r>
            <a:r>
              <a:rPr lang="en-US" dirty="0"/>
              <a:t>is to enhance productivity and technological performance in U.S. manufacturing.  This will be accomplished through</a:t>
            </a:r>
            <a:r>
              <a:rPr lang="en-US" dirty="0" smtClean="0"/>
              <a:t>:</a:t>
            </a:r>
          </a:p>
          <a:p>
            <a:pPr marL="0" indent="0">
              <a:buNone/>
            </a:pPr>
            <a:endParaRPr lang="en-US" dirty="0"/>
          </a:p>
          <a:p>
            <a:pPr marL="514350" lvl="0" indent="-514350">
              <a:buFont typeface="+mj-lt"/>
              <a:buAutoNum type="arabicPeriod"/>
            </a:pPr>
            <a:r>
              <a:rPr lang="en-US" dirty="0"/>
              <a:t>The transfer of manufacturing technology and techniques developed at NIST to Centers, and, through them, to manufacturing companies in the United States</a:t>
            </a:r>
            <a:r>
              <a:rPr lang="en-US" dirty="0" smtClean="0"/>
              <a:t>;</a:t>
            </a:r>
          </a:p>
          <a:p>
            <a:pPr marL="514350" lvl="0" indent="-514350">
              <a:buFont typeface="+mj-lt"/>
              <a:buAutoNum type="arabicPeriod"/>
            </a:pPr>
            <a:endParaRPr lang="en-US" dirty="0"/>
          </a:p>
          <a:p>
            <a:pPr marL="514350" lvl="0" indent="-514350">
              <a:buFont typeface="+mj-lt"/>
              <a:buAutoNum type="arabicPeriod"/>
            </a:pPr>
            <a:r>
              <a:rPr lang="en-US" dirty="0"/>
              <a:t>The participation of individuals from industry, universities, State governments, other Federal agencies, and when appropriate, NIST in cooperative technology transfer activities</a:t>
            </a:r>
            <a:r>
              <a:rPr lang="en-US" dirty="0" smtClean="0"/>
              <a:t>;</a:t>
            </a:r>
          </a:p>
          <a:p>
            <a:pPr marL="514350" lvl="0" indent="-514350">
              <a:buFont typeface="+mj-lt"/>
              <a:buAutoNum type="arabicPeriod"/>
            </a:pPr>
            <a:endParaRPr lang="en-US" dirty="0"/>
          </a:p>
          <a:p>
            <a:pPr marL="514350" lvl="0" indent="-514350">
              <a:buFont typeface="+mj-lt"/>
              <a:buAutoNum type="arabicPeriod"/>
            </a:pPr>
            <a:r>
              <a:rPr lang="en-US" dirty="0"/>
              <a:t>Efforts to make new manufacturing technology and processes usable by U.S.-based small and medium sized companies</a:t>
            </a:r>
            <a:r>
              <a:rPr lang="en-US" dirty="0" smtClean="0"/>
              <a:t>;</a:t>
            </a:r>
          </a:p>
          <a:p>
            <a:pPr marL="514350" lvl="0" indent="-514350">
              <a:buFont typeface="+mj-lt"/>
              <a:buAutoNum type="arabicPeriod"/>
            </a:pPr>
            <a:endParaRPr lang="en-US" dirty="0"/>
          </a:p>
          <a:p>
            <a:pPr marL="514350" lvl="0" indent="-514350">
              <a:buFont typeface="+mj-lt"/>
              <a:buAutoNum type="arabicPeriod"/>
            </a:pPr>
            <a:r>
              <a:rPr lang="en-US" dirty="0"/>
              <a:t>The active dissemination of scientific, engineering, technical, and management information about manufacturing to industrial firms, including small and medium-sized manufacturing companies</a:t>
            </a:r>
            <a:r>
              <a:rPr lang="en-US" dirty="0" smtClean="0"/>
              <a:t>;</a:t>
            </a:r>
          </a:p>
          <a:p>
            <a:pPr marL="514350" lvl="0" indent="-514350">
              <a:buFont typeface="+mj-lt"/>
              <a:buAutoNum type="arabicPeriod"/>
            </a:pPr>
            <a:endParaRPr lang="en-US" dirty="0"/>
          </a:p>
          <a:p>
            <a:pPr marL="514350" lvl="0" indent="-514350">
              <a:buFont typeface="+mj-lt"/>
              <a:buAutoNum type="arabicPeriod"/>
            </a:pPr>
            <a:r>
              <a:rPr lang="en-US" dirty="0"/>
              <a:t>The utilization, when appropriate, of the expertise and capabilities that exists in Federal laboratories other than NIST</a:t>
            </a:r>
            <a:r>
              <a:rPr lang="en-US" dirty="0" smtClean="0"/>
              <a:t>;</a:t>
            </a:r>
          </a:p>
          <a:p>
            <a:pPr marL="514350" lvl="0" indent="-514350">
              <a:buFont typeface="+mj-lt"/>
              <a:buAutoNum type="arabicPeriod"/>
            </a:pPr>
            <a:endParaRPr lang="en-US" dirty="0"/>
          </a:p>
          <a:p>
            <a:pPr marL="514350" lvl="0" indent="-514350">
              <a:buFont typeface="+mj-lt"/>
              <a:buAutoNum type="arabicPeriod"/>
            </a:pPr>
            <a:r>
              <a:rPr lang="en-US" dirty="0"/>
              <a:t>Providing to community colleges information about the job skills needed in small and medium-sized manufacturing businesses in the regions they serve.</a:t>
            </a:r>
          </a:p>
          <a:p>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r>
              <a:rPr lang="en-US" dirty="0" smtClean="0">
                <a:solidFill>
                  <a:prstClr val="black">
                    <a:tint val="75000"/>
                  </a:prstClr>
                </a:solidFill>
              </a:rPr>
              <a:t>MEP Advisory Board Meeting</a:t>
            </a:r>
            <a:endParaRPr lang="en-US" dirty="0">
              <a:solidFill>
                <a:prstClr val="black">
                  <a:tint val="75000"/>
                </a:prstClr>
              </a:solidFill>
            </a:endParaRPr>
          </a:p>
        </p:txBody>
      </p:sp>
      <p:sp>
        <p:nvSpPr>
          <p:cNvPr id="4" name="Slide Number Placeholder 3"/>
          <p:cNvSpPr>
            <a:spLocks noGrp="1"/>
          </p:cNvSpPr>
          <p:nvPr>
            <p:ph type="sldNum" sz="quarter" idx="4"/>
          </p:nvPr>
        </p:nvSpPr>
        <p:spPr/>
        <p:txBody>
          <a:bodyPr/>
          <a:lstStyle/>
          <a:p>
            <a:fld id="{3FDC1232-B562-4A2C-9E02-526F13BB8359}" type="slidenum">
              <a:rPr smtClean="0">
                <a:solidFill>
                  <a:prstClr val="black">
                    <a:tint val="75000"/>
                  </a:prstClr>
                </a:solidFill>
              </a:rPr>
              <a:pPr/>
              <a:t>6</a:t>
            </a:fld>
            <a:endParaRPr>
              <a:solidFill>
                <a:prstClr val="black">
                  <a:tint val="75000"/>
                </a:prstClr>
              </a:solidFill>
            </a:endParaRPr>
          </a:p>
        </p:txBody>
      </p:sp>
    </p:spTree>
    <p:extLst>
      <p:ext uri="{BB962C8B-B14F-4D97-AF65-F5344CB8AC3E}">
        <p14:creationId xmlns:p14="http://schemas.microsoft.com/office/powerpoint/2010/main" val="84786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8"/>
          <p:cNvSpPr>
            <a:spLocks noGrp="1"/>
          </p:cNvSpPr>
          <p:nvPr>
            <p:ph type="ctrTitle"/>
          </p:nvPr>
        </p:nvSpPr>
        <p:spPr bwMode="auto">
          <a:xfrm>
            <a:off x="861274" y="1986642"/>
            <a:ext cx="7634287" cy="225266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5400" b="1" dirty="0" smtClean="0">
                <a:latin typeface="Arial Narrow" pitchFamily="34" charset="0"/>
              </a:rPr>
              <a:t>NIST MEP and the Next Generation Strategies:</a:t>
            </a:r>
            <a:br>
              <a:rPr lang="en-US" sz="5400" b="1" dirty="0" smtClean="0">
                <a:latin typeface="Arial Narrow" pitchFamily="34" charset="0"/>
              </a:rPr>
            </a:br>
            <a:r>
              <a:rPr lang="en-US" sz="5400" b="1" dirty="0" smtClean="0">
                <a:latin typeface="Arial Narrow" pitchFamily="34" charset="0"/>
              </a:rPr>
              <a:t>Workforce</a:t>
            </a:r>
            <a:endParaRPr lang="en-US" dirty="0" smtClean="0">
              <a:latin typeface="Arial Narrow" pitchFamily="34" charset="0"/>
            </a:endParaRPr>
          </a:p>
        </p:txBody>
      </p:sp>
      <p:sp>
        <p:nvSpPr>
          <p:cNvPr id="8" name="Subtitle 29"/>
          <p:cNvSpPr>
            <a:spLocks noGrp="1"/>
          </p:cNvSpPr>
          <p:nvPr>
            <p:ph type="subTitle" idx="1"/>
          </p:nvPr>
        </p:nvSpPr>
        <p:spPr>
          <a:xfrm>
            <a:off x="1535167" y="4577310"/>
            <a:ext cx="6286500" cy="762000"/>
          </a:xfrm>
        </p:spPr>
        <p:txBody>
          <a:bodyPr>
            <a:normAutofit fontScale="85000" lnSpcReduction="20000"/>
          </a:bodyPr>
          <a:lstStyle/>
          <a:p>
            <a:pPr eaLnBrk="1" fontAlgn="auto" hangingPunct="1">
              <a:spcAft>
                <a:spcPts val="0"/>
              </a:spcAft>
              <a:buFont typeface="Arial"/>
              <a:buNone/>
              <a:defRPr/>
            </a:pPr>
            <a:r>
              <a:rPr lang="en-US" dirty="0" smtClean="0">
                <a:latin typeface="Arial Narrow" pitchFamily="34" charset="0"/>
              </a:rPr>
              <a:t>Mark Troppe and Stacey Wagner</a:t>
            </a:r>
          </a:p>
          <a:p>
            <a:pPr eaLnBrk="1" fontAlgn="auto" hangingPunct="1">
              <a:spcAft>
                <a:spcPts val="0"/>
              </a:spcAft>
              <a:buFont typeface="Arial"/>
              <a:buNone/>
              <a:defRPr/>
            </a:pPr>
            <a:r>
              <a:rPr lang="en-US" sz="2400" dirty="0" smtClean="0">
                <a:latin typeface="Arial Narrow" pitchFamily="34" charset="0"/>
              </a:rPr>
              <a:t>May 20, 2014</a:t>
            </a:r>
            <a:endParaRPr lang="en-US" sz="2400" dirty="0">
              <a:latin typeface="Arial Narrow" pitchFamily="34" charset="0"/>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63308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bwMode="auto">
          <a:xfrm>
            <a:off x="685800" y="685800"/>
            <a:ext cx="57150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endParaRPr lang="en-US" sz="3600" dirty="0">
              <a:solidFill>
                <a:prstClr val="black"/>
              </a:solidFill>
            </a:endParaRPr>
          </a:p>
        </p:txBody>
      </p:sp>
      <p:sp>
        <p:nvSpPr>
          <p:cNvPr id="15" name="Rectangle 2"/>
          <p:cNvSpPr txBox="1">
            <a:spLocks noChangeArrowheads="1"/>
          </p:cNvSpPr>
          <p:nvPr/>
        </p:nvSpPr>
        <p:spPr bwMode="auto">
          <a:xfrm>
            <a:off x="900034" y="700391"/>
            <a:ext cx="7044807"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pPr eaLnBrk="1" hangingPunct="1"/>
            <a:r>
              <a:rPr lang="en-US" sz="3000" dirty="0">
                <a:solidFill>
                  <a:prstClr val="black"/>
                </a:solidFill>
              </a:rPr>
              <a:t>MEP and Workforce: Historical Context</a:t>
            </a:r>
            <a:endParaRPr lang="en-US" sz="3000" dirty="0" smtClean="0">
              <a:solidFill>
                <a:prstClr val="black"/>
              </a:solidFill>
            </a:endParaRPr>
          </a:p>
        </p:txBody>
      </p:sp>
      <p:sp>
        <p:nvSpPr>
          <p:cNvPr id="5" name="Content Placeholder 2"/>
          <p:cNvSpPr txBox="1">
            <a:spLocks/>
          </p:cNvSpPr>
          <p:nvPr/>
        </p:nvSpPr>
        <p:spPr>
          <a:xfrm>
            <a:off x="900035" y="1597658"/>
            <a:ext cx="7467600" cy="4268787"/>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a:buClr>
                <a:schemeClr val="tx1"/>
              </a:buClr>
              <a:buFont typeface="Arial"/>
              <a:buChar char="•"/>
            </a:pPr>
            <a:r>
              <a:rPr lang="en-US" kern="0" dirty="0" smtClean="0">
                <a:solidFill>
                  <a:srgbClr val="000000"/>
                </a:solidFill>
                <a:latin typeface="Arial Narrow"/>
                <a:cs typeface="Arial Narrow"/>
              </a:rPr>
              <a:t> 1990s / Workforce Working Group</a:t>
            </a:r>
          </a:p>
          <a:p>
            <a:pPr>
              <a:buClr>
                <a:schemeClr val="tx1"/>
              </a:buClr>
              <a:buFont typeface="Arial"/>
              <a:buChar char="•"/>
            </a:pPr>
            <a:r>
              <a:rPr lang="en-US" kern="0" dirty="0" smtClean="0">
                <a:solidFill>
                  <a:srgbClr val="000000"/>
                </a:solidFill>
                <a:latin typeface="Arial Narrow"/>
                <a:cs typeface="Arial Narrow"/>
              </a:rPr>
              <a:t>The “definition problem”</a:t>
            </a:r>
          </a:p>
          <a:p>
            <a:pPr>
              <a:buClr>
                <a:schemeClr val="tx1"/>
              </a:buClr>
              <a:buFont typeface="Arial"/>
              <a:buChar char="•"/>
            </a:pPr>
            <a:r>
              <a:rPr lang="en-US" kern="0" dirty="0" smtClean="0">
                <a:solidFill>
                  <a:srgbClr val="000000"/>
                </a:solidFill>
                <a:latin typeface="Arial Narrow"/>
                <a:cs typeface="Arial Narrow"/>
              </a:rPr>
              <a:t>2000s / lots of “workforce” activity in centers</a:t>
            </a:r>
          </a:p>
          <a:p>
            <a:pPr lvl="2">
              <a:buClr>
                <a:srgbClr val="1F497D"/>
              </a:buClr>
              <a:buFont typeface="Arial"/>
              <a:buChar char="•"/>
            </a:pPr>
            <a:r>
              <a:rPr lang="en-US" sz="2000" kern="0" dirty="0" smtClean="0">
                <a:solidFill>
                  <a:srgbClr val="000000"/>
                </a:solidFill>
                <a:effectLst/>
                <a:latin typeface="Arial Narrow"/>
                <a:cs typeface="Arial Narrow"/>
              </a:rPr>
              <a:t>Training</a:t>
            </a:r>
          </a:p>
          <a:p>
            <a:pPr lvl="2">
              <a:buClr>
                <a:srgbClr val="1F497D"/>
              </a:buClr>
              <a:buFont typeface="Arial"/>
              <a:buChar char="•"/>
            </a:pPr>
            <a:r>
              <a:rPr lang="en-US" sz="2000" kern="0" dirty="0" smtClean="0">
                <a:solidFill>
                  <a:srgbClr val="000000"/>
                </a:solidFill>
                <a:effectLst/>
                <a:latin typeface="Arial Narrow"/>
                <a:cs typeface="Arial Narrow"/>
              </a:rPr>
              <a:t>Layoff aversion</a:t>
            </a:r>
          </a:p>
          <a:p>
            <a:pPr lvl="2">
              <a:buClr>
                <a:srgbClr val="1F497D"/>
              </a:buClr>
              <a:buFont typeface="Arial"/>
              <a:buChar char="•"/>
            </a:pPr>
            <a:r>
              <a:rPr lang="en-US" sz="2000" kern="0" dirty="0" smtClean="0">
                <a:solidFill>
                  <a:srgbClr val="000000"/>
                </a:solidFill>
                <a:effectLst/>
                <a:latin typeface="Arial Narrow"/>
                <a:cs typeface="Arial Narrow"/>
              </a:rPr>
              <a:t>Partnerships with WIBs and Community Colleges</a:t>
            </a:r>
          </a:p>
          <a:p>
            <a:pPr lvl="2">
              <a:buClr>
                <a:srgbClr val="1F497D"/>
              </a:buClr>
              <a:buFont typeface="Arial"/>
              <a:buChar char="•"/>
            </a:pPr>
            <a:r>
              <a:rPr lang="en-US" sz="2000" kern="0" dirty="0" smtClean="0">
                <a:solidFill>
                  <a:srgbClr val="000000"/>
                </a:solidFill>
                <a:effectLst/>
                <a:latin typeface="Arial Narrow"/>
                <a:cs typeface="Arial Narrow"/>
              </a:rPr>
              <a:t>Training within Industry</a:t>
            </a:r>
          </a:p>
          <a:p>
            <a:pPr lvl="2">
              <a:buClr>
                <a:srgbClr val="1F497D"/>
              </a:buClr>
              <a:buFont typeface="Arial"/>
              <a:buChar char="•"/>
            </a:pPr>
            <a:r>
              <a:rPr lang="en-US" sz="2000" kern="0" dirty="0" smtClean="0">
                <a:solidFill>
                  <a:srgbClr val="000000"/>
                </a:solidFill>
                <a:effectLst/>
                <a:latin typeface="Arial Narrow"/>
                <a:cs typeface="Arial Narrow"/>
              </a:rPr>
              <a:t>Workforce eco-system building activities (e.g., image, pipeline, working with schools)</a:t>
            </a:r>
          </a:p>
          <a:p>
            <a:pPr>
              <a:buClr>
                <a:schemeClr val="tx1"/>
              </a:buClr>
              <a:buFont typeface="Arial"/>
              <a:buChar char="•"/>
            </a:pPr>
            <a:r>
              <a:rPr lang="en-US" kern="0" dirty="0" smtClean="0">
                <a:solidFill>
                  <a:srgbClr val="000000"/>
                </a:solidFill>
                <a:latin typeface="Arial Narrow"/>
                <a:cs typeface="Arial Narrow"/>
              </a:rPr>
              <a:t>Workforce as part of NGS, NIST MEP active, but…</a:t>
            </a:r>
          </a:p>
          <a:p>
            <a:pPr>
              <a:buClrTx/>
              <a:buFont typeface="Arial"/>
              <a:buChar char="•"/>
            </a:pPr>
            <a:r>
              <a:rPr lang="en-US" kern="0" dirty="0" smtClean="0">
                <a:solidFill>
                  <a:srgbClr val="000000"/>
                </a:solidFill>
                <a:latin typeface="Arial Narrow"/>
                <a:cs typeface="Arial Narrow"/>
              </a:rPr>
              <a:t>New strategic plan – opportunity to define NIST MEP role</a:t>
            </a:r>
            <a:endParaRPr lang="en-US" kern="0" dirty="0">
              <a:solidFill>
                <a:srgbClr val="000000"/>
              </a:solidFill>
              <a:latin typeface="Arial Narrow"/>
              <a:cs typeface="Arial Narrow"/>
            </a:endParaRPr>
          </a:p>
        </p:txBody>
      </p:sp>
      <p:sp>
        <p:nvSpPr>
          <p:cNvPr id="3" name="Date Placeholder 2"/>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2" name="Slide Number Placeholder 1"/>
          <p:cNvSpPr>
            <a:spLocks noGrp="1"/>
          </p:cNvSpPr>
          <p:nvPr>
            <p:ph type="sldNum" sz="quarter" idx="4"/>
          </p:nvPr>
        </p:nvSpPr>
        <p:spPr>
          <a:prstGeom prst="rect">
            <a:avLst/>
          </a:prstGeom>
        </p:spPr>
        <p:txBody>
          <a:bodyPr/>
          <a:lstStyle/>
          <a:p>
            <a:pPr>
              <a:defRPr/>
            </a:pPr>
            <a:fld id="{174C9CB6-6753-4004-A968-844E1F6EFE94}" type="slidenum">
              <a:rPr lang="en-US" smtClean="0">
                <a:solidFill>
                  <a:prstClr val="black">
                    <a:tint val="75000"/>
                  </a:prstClr>
                </a:solidFill>
              </a:rPr>
              <a:pPr>
                <a:defRPr/>
              </a:pPr>
              <a:t>61</a:t>
            </a:fld>
            <a:endParaRPr lang="en-US">
              <a:solidFill>
                <a:prstClr val="black">
                  <a:tint val="75000"/>
                </a:prstClr>
              </a:solidFill>
            </a:endParaRPr>
          </a:p>
        </p:txBody>
      </p:sp>
    </p:spTree>
    <p:extLst>
      <p:ext uri="{BB962C8B-B14F-4D97-AF65-F5344CB8AC3E}">
        <p14:creationId xmlns:p14="http://schemas.microsoft.com/office/powerpoint/2010/main" val="361052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bwMode="auto">
          <a:xfrm>
            <a:off x="685800" y="685800"/>
            <a:ext cx="57150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endParaRPr lang="en-US" sz="3600" dirty="0">
              <a:solidFill>
                <a:prstClr val="black"/>
              </a:solidFill>
            </a:endParaRPr>
          </a:p>
        </p:txBody>
      </p:sp>
      <p:sp>
        <p:nvSpPr>
          <p:cNvPr id="15" name="Rectangle 2"/>
          <p:cNvSpPr txBox="1">
            <a:spLocks noChangeArrowheads="1"/>
          </p:cNvSpPr>
          <p:nvPr/>
        </p:nvSpPr>
        <p:spPr bwMode="auto">
          <a:xfrm>
            <a:off x="909763" y="717698"/>
            <a:ext cx="5715000"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pPr eaLnBrk="1" hangingPunct="1"/>
            <a:r>
              <a:rPr lang="en-US" sz="3600" dirty="0">
                <a:solidFill>
                  <a:prstClr val="black"/>
                </a:solidFill>
              </a:rPr>
              <a:t>MEP and Workforce: Why?</a:t>
            </a:r>
            <a:endParaRPr lang="en-US" sz="3600" dirty="0" smtClean="0">
              <a:solidFill>
                <a:prstClr val="black"/>
              </a:solidFill>
            </a:endParaRPr>
          </a:p>
        </p:txBody>
      </p:sp>
      <p:sp>
        <p:nvSpPr>
          <p:cNvPr id="5" name="Content Placeholder 2"/>
          <p:cNvSpPr txBox="1">
            <a:spLocks/>
          </p:cNvSpPr>
          <p:nvPr/>
        </p:nvSpPr>
        <p:spPr>
          <a:xfrm>
            <a:off x="685800" y="1279450"/>
            <a:ext cx="7467600" cy="4268787"/>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endParaRPr lang="en-US" kern="0" dirty="0">
              <a:solidFill>
                <a:prstClr val="black"/>
              </a:solidFill>
            </a:endParaRPr>
          </a:p>
        </p:txBody>
      </p:sp>
      <p:sp>
        <p:nvSpPr>
          <p:cNvPr id="6" name="Content Placeholder 2"/>
          <p:cNvSpPr txBox="1">
            <a:spLocks/>
          </p:cNvSpPr>
          <p:nvPr/>
        </p:nvSpPr>
        <p:spPr>
          <a:xfrm>
            <a:off x="909763" y="1596264"/>
            <a:ext cx="7467600" cy="4268787"/>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lvl="1">
              <a:lnSpc>
                <a:spcPct val="100000"/>
              </a:lnSpc>
              <a:buClr>
                <a:schemeClr val="tx1"/>
              </a:buClr>
              <a:buFont typeface="Arial"/>
              <a:buChar char="•"/>
            </a:pPr>
            <a:r>
              <a:rPr lang="en-US" sz="2600" kern="0" dirty="0" smtClean="0">
                <a:solidFill>
                  <a:srgbClr val="000000"/>
                </a:solidFill>
              </a:rPr>
              <a:t>Workforce services constitute important component of holistic look at the company</a:t>
            </a:r>
          </a:p>
          <a:p>
            <a:pPr lvl="1">
              <a:lnSpc>
                <a:spcPct val="100000"/>
              </a:lnSpc>
              <a:buClr>
                <a:schemeClr val="tx1"/>
              </a:buClr>
              <a:buFont typeface="Arial"/>
              <a:buChar char="•"/>
            </a:pPr>
            <a:r>
              <a:rPr lang="en-US" sz="2600" kern="0" dirty="0" smtClean="0">
                <a:solidFill>
                  <a:srgbClr val="000000"/>
                </a:solidFill>
              </a:rPr>
              <a:t>Ad-hoc center activity on workforce was sub-optimal from a system perspective</a:t>
            </a:r>
          </a:p>
          <a:p>
            <a:pPr lvl="1">
              <a:lnSpc>
                <a:spcPct val="100000"/>
              </a:lnSpc>
              <a:buClr>
                <a:schemeClr val="tx1"/>
              </a:buClr>
              <a:buFont typeface="Arial"/>
              <a:buChar char="•"/>
            </a:pPr>
            <a:r>
              <a:rPr lang="en-US" sz="2600" kern="0" dirty="0" smtClean="0">
                <a:solidFill>
                  <a:srgbClr val="000000"/>
                </a:solidFill>
              </a:rPr>
              <a:t>Importance of establishing some fundamentals to   guide our approach (e.g., non-duplication, fill gaps, leverage expertise and relationships, etc.)</a:t>
            </a:r>
          </a:p>
          <a:p>
            <a:pPr lvl="1">
              <a:lnSpc>
                <a:spcPct val="100000"/>
              </a:lnSpc>
              <a:buClr>
                <a:schemeClr val="tx1"/>
              </a:buClr>
              <a:buFont typeface="Arial"/>
              <a:buChar char="•"/>
            </a:pPr>
            <a:r>
              <a:rPr lang="en-US" sz="2600" kern="0" dirty="0" smtClean="0">
                <a:solidFill>
                  <a:srgbClr val="000000"/>
                </a:solidFill>
              </a:rPr>
              <a:t>Timing</a:t>
            </a:r>
          </a:p>
          <a:p>
            <a:pPr>
              <a:buClr>
                <a:schemeClr val="tx1"/>
              </a:buClr>
              <a:buFont typeface="Arial"/>
              <a:buChar char="•"/>
            </a:pPr>
            <a:endParaRPr lang="en-US" kern="0" dirty="0">
              <a:solidFill>
                <a:srgbClr val="000000"/>
              </a:solidFill>
            </a:endParaRPr>
          </a:p>
        </p:txBody>
      </p:sp>
      <p:sp>
        <p:nvSpPr>
          <p:cNvPr id="3" name="Date Placeholder 2"/>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2" name="Slide Number Placeholder 1"/>
          <p:cNvSpPr>
            <a:spLocks noGrp="1"/>
          </p:cNvSpPr>
          <p:nvPr>
            <p:ph type="sldNum" sz="quarter" idx="4"/>
          </p:nvPr>
        </p:nvSpPr>
        <p:spPr>
          <a:prstGeom prst="rect">
            <a:avLst/>
          </a:prstGeom>
        </p:spPr>
        <p:txBody>
          <a:bodyPr/>
          <a:lstStyle/>
          <a:p>
            <a:pPr>
              <a:defRPr/>
            </a:pPr>
            <a:fld id="{174C9CB6-6753-4004-A968-844E1F6EFE94}" type="slidenum">
              <a:rPr lang="en-US" smtClean="0">
                <a:solidFill>
                  <a:prstClr val="black">
                    <a:tint val="75000"/>
                  </a:prstClr>
                </a:solidFill>
              </a:rPr>
              <a:pPr>
                <a:defRPr/>
              </a:pPr>
              <a:t>62</a:t>
            </a:fld>
            <a:endParaRPr lang="en-US">
              <a:solidFill>
                <a:prstClr val="black">
                  <a:tint val="75000"/>
                </a:prstClr>
              </a:solidFill>
            </a:endParaRPr>
          </a:p>
        </p:txBody>
      </p:sp>
    </p:spTree>
    <p:extLst>
      <p:ext uri="{BB962C8B-B14F-4D97-AF65-F5344CB8AC3E}">
        <p14:creationId xmlns:p14="http://schemas.microsoft.com/office/powerpoint/2010/main" val="1805212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bwMode="auto">
          <a:xfrm>
            <a:off x="685800" y="685800"/>
            <a:ext cx="57150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endParaRPr lang="en-US" sz="3600" dirty="0">
              <a:solidFill>
                <a:prstClr val="black"/>
              </a:solidFill>
            </a:endParaRPr>
          </a:p>
        </p:txBody>
      </p:sp>
      <p:sp>
        <p:nvSpPr>
          <p:cNvPr id="15" name="Rectangle 2"/>
          <p:cNvSpPr txBox="1">
            <a:spLocks noChangeArrowheads="1"/>
          </p:cNvSpPr>
          <p:nvPr/>
        </p:nvSpPr>
        <p:spPr bwMode="auto">
          <a:xfrm>
            <a:off x="900036" y="685800"/>
            <a:ext cx="6815108"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pPr eaLnBrk="1" hangingPunct="1"/>
            <a:r>
              <a:rPr lang="en-US" sz="3600" dirty="0">
                <a:solidFill>
                  <a:prstClr val="black"/>
                </a:solidFill>
              </a:rPr>
              <a:t>MEP and Workforce: </a:t>
            </a:r>
            <a:r>
              <a:rPr lang="en-US" sz="3600" dirty="0" smtClean="0">
                <a:solidFill>
                  <a:prstClr val="black"/>
                </a:solidFill>
              </a:rPr>
              <a:t>Why Now?</a:t>
            </a:r>
          </a:p>
        </p:txBody>
      </p:sp>
      <p:sp>
        <p:nvSpPr>
          <p:cNvPr id="6" name="Content Placeholder 2"/>
          <p:cNvSpPr txBox="1">
            <a:spLocks/>
          </p:cNvSpPr>
          <p:nvPr/>
        </p:nvSpPr>
        <p:spPr>
          <a:xfrm>
            <a:off x="900036" y="1607634"/>
            <a:ext cx="7856838" cy="4268787"/>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a:buClr>
                <a:schemeClr val="tx1"/>
              </a:buClr>
              <a:buFont typeface="Arial"/>
              <a:buChar char="•"/>
            </a:pPr>
            <a:r>
              <a:rPr lang="en-US" sz="2800" kern="0" dirty="0" smtClean="0">
                <a:solidFill>
                  <a:srgbClr val="000000"/>
                </a:solidFill>
              </a:rPr>
              <a:t>  Secretary </a:t>
            </a:r>
            <a:r>
              <a:rPr lang="en-US" sz="2800" kern="0" dirty="0" err="1" smtClean="0">
                <a:solidFill>
                  <a:srgbClr val="000000"/>
                </a:solidFill>
              </a:rPr>
              <a:t>Pritzker’s</a:t>
            </a:r>
            <a:r>
              <a:rPr lang="en-US" sz="2800" kern="0" dirty="0" smtClean="0">
                <a:solidFill>
                  <a:srgbClr val="000000"/>
                </a:solidFill>
              </a:rPr>
              <a:t> Agenda </a:t>
            </a:r>
          </a:p>
          <a:p>
            <a:pPr>
              <a:buClr>
                <a:schemeClr val="tx1"/>
              </a:buClr>
              <a:buFont typeface="Arial"/>
              <a:buChar char="•"/>
            </a:pPr>
            <a:r>
              <a:rPr lang="en-US" sz="2800" kern="0" dirty="0" smtClean="0">
                <a:solidFill>
                  <a:srgbClr val="000000"/>
                </a:solidFill>
              </a:rPr>
              <a:t>  White House Jobs Driven Checklist</a:t>
            </a:r>
          </a:p>
          <a:p>
            <a:pPr>
              <a:buClr>
                <a:schemeClr val="tx1"/>
              </a:buClr>
              <a:buFont typeface="Arial"/>
              <a:buChar char="•"/>
            </a:pPr>
            <a:r>
              <a:rPr lang="en-US" sz="2800" kern="0" dirty="0" smtClean="0">
                <a:solidFill>
                  <a:srgbClr val="000000"/>
                </a:solidFill>
              </a:rPr>
              <a:t>  National Need/National Interest In Skilled Workforce</a:t>
            </a:r>
          </a:p>
          <a:p>
            <a:pPr>
              <a:buClr>
                <a:schemeClr val="tx1"/>
              </a:buClr>
              <a:buFont typeface="Arial"/>
              <a:buChar char="•"/>
            </a:pPr>
            <a:r>
              <a:rPr lang="en-US" sz="2800" kern="0" dirty="0" smtClean="0">
                <a:solidFill>
                  <a:srgbClr val="000000"/>
                </a:solidFill>
              </a:rPr>
              <a:t>  Rationale For 1:1 Cost Share – </a:t>
            </a:r>
          </a:p>
          <a:p>
            <a:pPr lvl="2">
              <a:buClr>
                <a:srgbClr val="1F497D"/>
              </a:buClr>
              <a:buFont typeface="Arial"/>
              <a:buChar char="•"/>
            </a:pPr>
            <a:r>
              <a:rPr lang="en-US" kern="0" dirty="0" smtClean="0">
                <a:solidFill>
                  <a:srgbClr val="000000"/>
                </a:solidFill>
                <a:effectLst/>
              </a:rPr>
              <a:t>Experiment with new services that deliver payoffs beyond metrics or revenues</a:t>
            </a:r>
          </a:p>
          <a:p>
            <a:pPr lvl="2">
              <a:buClr>
                <a:srgbClr val="1F497D"/>
              </a:buClr>
              <a:buFont typeface="Arial"/>
              <a:buChar char="•"/>
            </a:pPr>
            <a:r>
              <a:rPr lang="en-US" kern="0" dirty="0" smtClean="0">
                <a:solidFill>
                  <a:srgbClr val="000000"/>
                </a:solidFill>
                <a:effectLst/>
              </a:rPr>
              <a:t>Public mission</a:t>
            </a:r>
            <a:endParaRPr lang="en-US" kern="0" dirty="0">
              <a:solidFill>
                <a:srgbClr val="000000"/>
              </a:solidFill>
              <a:effectLst/>
            </a:endParaRPr>
          </a:p>
        </p:txBody>
      </p:sp>
      <p:sp>
        <p:nvSpPr>
          <p:cNvPr id="3" name="Date Placeholder 2"/>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2" name="Slide Number Placeholder 1"/>
          <p:cNvSpPr>
            <a:spLocks noGrp="1"/>
          </p:cNvSpPr>
          <p:nvPr>
            <p:ph type="sldNum" sz="quarter" idx="4"/>
          </p:nvPr>
        </p:nvSpPr>
        <p:spPr>
          <a:prstGeom prst="rect">
            <a:avLst/>
          </a:prstGeom>
        </p:spPr>
        <p:txBody>
          <a:bodyPr/>
          <a:lstStyle/>
          <a:p>
            <a:pPr>
              <a:defRPr/>
            </a:pPr>
            <a:fld id="{174C9CB6-6753-4004-A968-844E1F6EFE94}" type="slidenum">
              <a:rPr lang="en-US" smtClean="0">
                <a:solidFill>
                  <a:prstClr val="black">
                    <a:tint val="75000"/>
                  </a:prstClr>
                </a:solidFill>
              </a:rPr>
              <a:pPr>
                <a:defRPr/>
              </a:pPr>
              <a:t>63</a:t>
            </a:fld>
            <a:endParaRPr lang="en-US">
              <a:solidFill>
                <a:prstClr val="black">
                  <a:tint val="75000"/>
                </a:prstClr>
              </a:solidFill>
            </a:endParaRPr>
          </a:p>
        </p:txBody>
      </p:sp>
    </p:spTree>
    <p:extLst>
      <p:ext uri="{BB962C8B-B14F-4D97-AF65-F5344CB8AC3E}">
        <p14:creationId xmlns:p14="http://schemas.microsoft.com/office/powerpoint/2010/main" val="1017258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bwMode="auto">
          <a:xfrm>
            <a:off x="685800" y="685800"/>
            <a:ext cx="57150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endParaRPr lang="en-US" sz="3600" dirty="0">
              <a:solidFill>
                <a:prstClr val="black"/>
              </a:solidFill>
            </a:endParaRPr>
          </a:p>
        </p:txBody>
      </p:sp>
      <p:sp>
        <p:nvSpPr>
          <p:cNvPr id="14" name="Rectangle 3"/>
          <p:cNvSpPr txBox="1">
            <a:spLocks noChangeArrowheads="1"/>
          </p:cNvSpPr>
          <p:nvPr/>
        </p:nvSpPr>
        <p:spPr>
          <a:xfrm>
            <a:off x="900035" y="1595337"/>
            <a:ext cx="8116112" cy="5114244"/>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marL="0" indent="0" eaLnBrk="1" hangingPunct="1">
              <a:lnSpc>
                <a:spcPct val="85000"/>
              </a:lnSpc>
              <a:buFont typeface="Wingdings" pitchFamily="2" charset="2"/>
              <a:buNone/>
            </a:pPr>
            <a:r>
              <a:rPr lang="en-US" b="1" dirty="0" smtClean="0">
                <a:solidFill>
                  <a:srgbClr val="000000"/>
                </a:solidFill>
              </a:rPr>
              <a:t>U.S. Department of Commerce’s Commitment to “the Skills </a:t>
            </a:r>
            <a:r>
              <a:rPr lang="en-US" b="1" dirty="0">
                <a:solidFill>
                  <a:srgbClr val="000000"/>
                </a:solidFill>
              </a:rPr>
              <a:t>A</a:t>
            </a:r>
            <a:r>
              <a:rPr lang="en-US" b="1" dirty="0" smtClean="0">
                <a:solidFill>
                  <a:srgbClr val="000000"/>
                </a:solidFill>
              </a:rPr>
              <a:t>genda”</a:t>
            </a:r>
            <a:endParaRPr lang="en-US" dirty="0">
              <a:solidFill>
                <a:srgbClr val="000000"/>
              </a:solidFill>
            </a:endParaRPr>
          </a:p>
          <a:p>
            <a:pPr marL="685800" lvl="2" indent="0">
              <a:lnSpc>
                <a:spcPct val="100000"/>
              </a:lnSpc>
              <a:buClr>
                <a:srgbClr val="1F497D"/>
              </a:buClr>
              <a:buFontTx/>
              <a:buNone/>
            </a:pPr>
            <a:r>
              <a:rPr lang="en-US" sz="2000" dirty="0">
                <a:solidFill>
                  <a:prstClr val="black"/>
                </a:solidFill>
                <a:effectLst/>
              </a:rPr>
              <a:t>T</a:t>
            </a:r>
            <a:r>
              <a:rPr lang="en-US" sz="2000" dirty="0" smtClean="0">
                <a:solidFill>
                  <a:prstClr val="black"/>
                </a:solidFill>
                <a:effectLst/>
              </a:rPr>
              <a:t>he </a:t>
            </a:r>
            <a:r>
              <a:rPr lang="en-US" sz="2000" dirty="0">
                <a:solidFill>
                  <a:prstClr val="black"/>
                </a:solidFill>
                <a:effectLst/>
              </a:rPr>
              <a:t>U.S. Department of Commerce serves as the voice of American </a:t>
            </a:r>
            <a:r>
              <a:rPr lang="en-US" sz="2000" dirty="0" smtClean="0">
                <a:solidFill>
                  <a:prstClr val="black"/>
                </a:solidFill>
                <a:effectLst/>
              </a:rPr>
              <a:t>business, promoting job </a:t>
            </a:r>
            <a:r>
              <a:rPr lang="en-US" sz="2000" dirty="0">
                <a:solidFill>
                  <a:prstClr val="black"/>
                </a:solidFill>
                <a:effectLst/>
              </a:rPr>
              <a:t>creation, economic growth, sustainable development and improved standards of living for </a:t>
            </a:r>
            <a:r>
              <a:rPr lang="en-US" sz="2000" dirty="0" smtClean="0">
                <a:solidFill>
                  <a:prstClr val="black"/>
                </a:solidFill>
                <a:effectLst/>
              </a:rPr>
              <a:t>Americans. </a:t>
            </a:r>
          </a:p>
          <a:p>
            <a:pPr marL="777240" lvl="2" indent="0">
              <a:lnSpc>
                <a:spcPct val="150000"/>
              </a:lnSpc>
              <a:spcBef>
                <a:spcPts val="0"/>
              </a:spcBef>
              <a:spcAft>
                <a:spcPts val="1200"/>
              </a:spcAft>
              <a:buClr>
                <a:srgbClr val="1F497D"/>
              </a:buClr>
              <a:buFontTx/>
              <a:buNone/>
            </a:pPr>
            <a:r>
              <a:rPr lang="en-US" b="1" dirty="0" smtClean="0">
                <a:solidFill>
                  <a:srgbClr val="000000"/>
                </a:solidFill>
                <a:effectLst/>
              </a:rPr>
              <a:t>“</a:t>
            </a:r>
            <a:r>
              <a:rPr lang="en-US" b="1" dirty="0">
                <a:solidFill>
                  <a:srgbClr val="000000"/>
                </a:solidFill>
                <a:effectLst/>
              </a:rPr>
              <a:t>Workforce” is a first-time priority for the </a:t>
            </a:r>
            <a:r>
              <a:rPr lang="en-US" b="1" dirty="0" smtClean="0">
                <a:solidFill>
                  <a:srgbClr val="000000"/>
                </a:solidFill>
                <a:effectLst/>
              </a:rPr>
              <a:t>Agency and the Secretary is committed to having Commerce activities include helping </a:t>
            </a:r>
            <a:r>
              <a:rPr lang="en-US" b="1" dirty="0">
                <a:solidFill>
                  <a:srgbClr val="000000"/>
                </a:solidFill>
                <a:effectLst/>
              </a:rPr>
              <a:t>workers develop the skills they need to do the jobs of a 21st century global </a:t>
            </a:r>
            <a:r>
              <a:rPr lang="en-US" b="1" dirty="0" smtClean="0">
                <a:solidFill>
                  <a:srgbClr val="000000"/>
                </a:solidFill>
                <a:effectLst/>
              </a:rPr>
              <a:t>economy.*</a:t>
            </a:r>
            <a:endParaRPr lang="en-US" b="1" dirty="0">
              <a:solidFill>
                <a:srgbClr val="000000"/>
              </a:solidFill>
            </a:endParaRPr>
          </a:p>
          <a:p>
            <a:pPr marL="0" indent="0" eaLnBrk="1" hangingPunct="1">
              <a:lnSpc>
                <a:spcPct val="85000"/>
              </a:lnSpc>
              <a:buNone/>
            </a:pPr>
            <a:endParaRPr lang="en-US" sz="1000" dirty="0" smtClean="0">
              <a:solidFill>
                <a:prstClr val="black"/>
              </a:solidFill>
            </a:endParaRPr>
          </a:p>
          <a:p>
            <a:pPr eaLnBrk="1" hangingPunct="1">
              <a:lnSpc>
                <a:spcPct val="85000"/>
              </a:lnSpc>
              <a:buFont typeface="Wingdings" pitchFamily="2" charset="2"/>
              <a:buChar char="v"/>
            </a:pPr>
            <a:endParaRPr lang="en-US" sz="1000" dirty="0">
              <a:solidFill>
                <a:prstClr val="black"/>
              </a:solidFill>
            </a:endParaRPr>
          </a:p>
          <a:p>
            <a:pPr eaLnBrk="1" hangingPunct="1">
              <a:lnSpc>
                <a:spcPct val="85000"/>
              </a:lnSpc>
              <a:buFont typeface="Wingdings" pitchFamily="2" charset="2"/>
              <a:buChar char="v"/>
            </a:pPr>
            <a:r>
              <a:rPr lang="en-US" sz="1000" dirty="0" smtClean="0">
                <a:solidFill>
                  <a:prstClr val="black"/>
                </a:solidFill>
              </a:rPr>
              <a:t>Secretary </a:t>
            </a:r>
            <a:r>
              <a:rPr lang="en-US" sz="1000" dirty="0" err="1" smtClean="0">
                <a:solidFill>
                  <a:prstClr val="black"/>
                </a:solidFill>
              </a:rPr>
              <a:t>Pritzker</a:t>
            </a:r>
            <a:r>
              <a:rPr lang="en-US" sz="1000" dirty="0" smtClean="0">
                <a:solidFill>
                  <a:prstClr val="black"/>
                </a:solidFill>
              </a:rPr>
              <a:t> to White House Business Council on Manufacturing April 2014 </a:t>
            </a:r>
          </a:p>
        </p:txBody>
      </p:sp>
      <p:sp>
        <p:nvSpPr>
          <p:cNvPr id="15" name="Rectangle 2"/>
          <p:cNvSpPr txBox="1">
            <a:spLocks noChangeArrowheads="1"/>
          </p:cNvSpPr>
          <p:nvPr/>
        </p:nvSpPr>
        <p:spPr bwMode="auto">
          <a:xfrm>
            <a:off x="900034" y="722845"/>
            <a:ext cx="7504203"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pPr eaLnBrk="1" hangingPunct="1"/>
            <a:r>
              <a:rPr lang="en-US" sz="3600" dirty="0" smtClean="0">
                <a:solidFill>
                  <a:prstClr val="black"/>
                </a:solidFill>
              </a:rPr>
              <a:t>Next Generation Strategies: Workforce</a:t>
            </a:r>
          </a:p>
        </p:txBody>
      </p:sp>
      <p:sp>
        <p:nvSpPr>
          <p:cNvPr id="3" name="Date Placeholder 2"/>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2" name="Slide Number Placeholder 1"/>
          <p:cNvSpPr>
            <a:spLocks noGrp="1"/>
          </p:cNvSpPr>
          <p:nvPr>
            <p:ph type="sldNum" sz="quarter" idx="4"/>
          </p:nvPr>
        </p:nvSpPr>
        <p:spPr>
          <a:prstGeom prst="rect">
            <a:avLst/>
          </a:prstGeom>
        </p:spPr>
        <p:txBody>
          <a:bodyPr/>
          <a:lstStyle/>
          <a:p>
            <a:pPr>
              <a:defRPr/>
            </a:pPr>
            <a:fld id="{174C9CB6-6753-4004-A968-844E1F6EFE94}" type="slidenum">
              <a:rPr lang="en-US" smtClean="0">
                <a:solidFill>
                  <a:prstClr val="black">
                    <a:tint val="75000"/>
                  </a:prstClr>
                </a:solidFill>
              </a:rPr>
              <a:pPr>
                <a:defRPr/>
              </a:pPr>
              <a:t>64</a:t>
            </a:fld>
            <a:endParaRPr lang="en-US">
              <a:solidFill>
                <a:prstClr val="black">
                  <a:tint val="75000"/>
                </a:prstClr>
              </a:solidFill>
            </a:endParaRPr>
          </a:p>
        </p:txBody>
      </p:sp>
    </p:spTree>
    <p:extLst>
      <p:ext uri="{BB962C8B-B14F-4D97-AF65-F5344CB8AC3E}">
        <p14:creationId xmlns:p14="http://schemas.microsoft.com/office/powerpoint/2010/main" val="350090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bwMode="auto">
          <a:xfrm>
            <a:off x="891928" y="685800"/>
            <a:ext cx="57150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endParaRPr lang="en-US" sz="3600" dirty="0">
              <a:solidFill>
                <a:prstClr val="black"/>
              </a:solidFill>
            </a:endParaRPr>
          </a:p>
        </p:txBody>
      </p:sp>
      <p:sp>
        <p:nvSpPr>
          <p:cNvPr id="14" name="Rectangle 3"/>
          <p:cNvSpPr txBox="1">
            <a:spLocks noChangeArrowheads="1"/>
          </p:cNvSpPr>
          <p:nvPr/>
        </p:nvSpPr>
        <p:spPr>
          <a:xfrm>
            <a:off x="891928" y="1600346"/>
            <a:ext cx="7794872" cy="5114244"/>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marL="0" indent="0" eaLnBrk="1" hangingPunct="1">
              <a:lnSpc>
                <a:spcPct val="85000"/>
              </a:lnSpc>
              <a:buFont typeface="Wingdings" pitchFamily="2" charset="2"/>
              <a:buNone/>
            </a:pPr>
            <a:endParaRPr lang="en-US" b="1" dirty="0">
              <a:solidFill>
                <a:srgbClr val="000000"/>
              </a:solidFill>
            </a:endParaRPr>
          </a:p>
          <a:p>
            <a:pPr marL="0" indent="0" eaLnBrk="1" hangingPunct="1">
              <a:lnSpc>
                <a:spcPct val="85000"/>
              </a:lnSpc>
              <a:buFont typeface="Wingdings" pitchFamily="2" charset="2"/>
              <a:buNone/>
            </a:pPr>
            <a:r>
              <a:rPr lang="en-US" b="1" dirty="0" smtClean="0">
                <a:solidFill>
                  <a:srgbClr val="000000"/>
                </a:solidFill>
              </a:rPr>
              <a:t>NIST MEP’s Tasks within the Commerce Department’s 2014 Strategic Plan Include:</a:t>
            </a:r>
            <a:endParaRPr lang="en-US" dirty="0">
              <a:solidFill>
                <a:srgbClr val="000000"/>
              </a:solidFill>
            </a:endParaRPr>
          </a:p>
          <a:p>
            <a:pPr marL="398462" lvl="1" indent="0">
              <a:lnSpc>
                <a:spcPct val="100000"/>
              </a:lnSpc>
              <a:buFont typeface="Times" pitchFamily="18" charset="0"/>
              <a:buNone/>
            </a:pPr>
            <a:endParaRPr lang="en-US" sz="2800" dirty="0" smtClean="0">
              <a:solidFill>
                <a:srgbClr val="000000"/>
              </a:solidFill>
            </a:endParaRPr>
          </a:p>
          <a:p>
            <a:pPr marL="398462" lvl="1" indent="0">
              <a:lnSpc>
                <a:spcPct val="100000"/>
              </a:lnSpc>
              <a:buFont typeface="Times" pitchFamily="18" charset="0"/>
              <a:buNone/>
            </a:pPr>
            <a:r>
              <a:rPr lang="en-US" sz="3200" b="1" dirty="0" smtClean="0">
                <a:solidFill>
                  <a:srgbClr val="000000"/>
                </a:solidFill>
              </a:rPr>
              <a:t>Accelerate the development of industry-led skills strategies that result in a productive workforce for employers and in high quality jobs for workers.</a:t>
            </a:r>
            <a:endParaRPr lang="en-US" sz="3200" b="1" dirty="0">
              <a:solidFill>
                <a:srgbClr val="000000"/>
              </a:solidFill>
            </a:endParaRPr>
          </a:p>
          <a:p>
            <a:pPr marL="0" indent="0" eaLnBrk="1" hangingPunct="1">
              <a:lnSpc>
                <a:spcPct val="85000"/>
              </a:lnSpc>
              <a:buFont typeface="Wingdings" pitchFamily="2" charset="2"/>
              <a:buNone/>
            </a:pPr>
            <a:endParaRPr lang="en-US" sz="2000" dirty="0" smtClean="0">
              <a:solidFill>
                <a:srgbClr val="000000"/>
              </a:solidFill>
            </a:endParaRPr>
          </a:p>
        </p:txBody>
      </p:sp>
      <p:sp>
        <p:nvSpPr>
          <p:cNvPr id="15" name="Rectangle 2"/>
          <p:cNvSpPr txBox="1">
            <a:spLocks noChangeArrowheads="1"/>
          </p:cNvSpPr>
          <p:nvPr/>
        </p:nvSpPr>
        <p:spPr bwMode="auto">
          <a:xfrm>
            <a:off x="891928" y="717698"/>
            <a:ext cx="7794872"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pPr eaLnBrk="1" hangingPunct="1"/>
            <a:r>
              <a:rPr lang="en-US" sz="3600" dirty="0" smtClean="0">
                <a:solidFill>
                  <a:prstClr val="black"/>
                </a:solidFill>
              </a:rPr>
              <a:t>Next Generation Strategies: Workforce</a:t>
            </a:r>
          </a:p>
        </p:txBody>
      </p:sp>
      <p:sp>
        <p:nvSpPr>
          <p:cNvPr id="3" name="Date Placeholder 2"/>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2" name="Slide Number Placeholder 1"/>
          <p:cNvSpPr>
            <a:spLocks noGrp="1"/>
          </p:cNvSpPr>
          <p:nvPr>
            <p:ph type="sldNum" sz="quarter" idx="4"/>
          </p:nvPr>
        </p:nvSpPr>
        <p:spPr>
          <a:prstGeom prst="rect">
            <a:avLst/>
          </a:prstGeom>
        </p:spPr>
        <p:txBody>
          <a:bodyPr/>
          <a:lstStyle/>
          <a:p>
            <a:pPr>
              <a:defRPr/>
            </a:pPr>
            <a:fld id="{174C9CB6-6753-4004-A968-844E1F6EFE94}" type="slidenum">
              <a:rPr lang="en-US" smtClean="0">
                <a:solidFill>
                  <a:prstClr val="black">
                    <a:tint val="75000"/>
                  </a:prstClr>
                </a:solidFill>
              </a:rPr>
              <a:pPr>
                <a:defRPr/>
              </a:pPr>
              <a:t>65</a:t>
            </a:fld>
            <a:endParaRPr lang="en-US">
              <a:solidFill>
                <a:prstClr val="black">
                  <a:tint val="75000"/>
                </a:prstClr>
              </a:solidFill>
            </a:endParaRPr>
          </a:p>
        </p:txBody>
      </p:sp>
    </p:spTree>
    <p:extLst>
      <p:ext uri="{BB962C8B-B14F-4D97-AF65-F5344CB8AC3E}">
        <p14:creationId xmlns:p14="http://schemas.microsoft.com/office/powerpoint/2010/main" val="209534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899809" y="1561573"/>
            <a:ext cx="8417442" cy="5114244"/>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marL="0" indent="0" eaLnBrk="1" hangingPunct="1">
              <a:lnSpc>
                <a:spcPct val="85000"/>
              </a:lnSpc>
              <a:buFont typeface="Wingdings" pitchFamily="2" charset="2"/>
              <a:buNone/>
            </a:pPr>
            <a:r>
              <a:rPr lang="en-US" b="1" dirty="0" smtClean="0">
                <a:solidFill>
                  <a:prstClr val="black"/>
                </a:solidFill>
              </a:rPr>
              <a:t>MEP is aligned with the multi-agency Jobs-Driven Checklist</a:t>
            </a:r>
          </a:p>
          <a:p>
            <a:pPr marL="0" indent="0" eaLnBrk="1" hangingPunct="1">
              <a:lnSpc>
                <a:spcPct val="85000"/>
              </a:lnSpc>
              <a:buFont typeface="Wingdings" pitchFamily="2" charset="2"/>
              <a:buNone/>
            </a:pPr>
            <a:endParaRPr lang="en-US" b="1" dirty="0">
              <a:solidFill>
                <a:srgbClr val="0070C0"/>
              </a:solidFill>
            </a:endParaRPr>
          </a:p>
          <a:p>
            <a:pPr marL="0" indent="0" eaLnBrk="1" hangingPunct="1">
              <a:lnSpc>
                <a:spcPct val="85000"/>
              </a:lnSpc>
              <a:buFont typeface="Wingdings" pitchFamily="2" charset="2"/>
              <a:buNone/>
            </a:pPr>
            <a:endParaRPr lang="en-US" sz="2000" dirty="0" smtClean="0">
              <a:solidFill>
                <a:prstClr val="black"/>
              </a:solidFill>
            </a:endParaRPr>
          </a:p>
        </p:txBody>
      </p:sp>
      <p:sp>
        <p:nvSpPr>
          <p:cNvPr id="15" name="Rectangle 2"/>
          <p:cNvSpPr txBox="1">
            <a:spLocks noChangeArrowheads="1"/>
          </p:cNvSpPr>
          <p:nvPr/>
        </p:nvSpPr>
        <p:spPr bwMode="auto">
          <a:xfrm>
            <a:off x="899809" y="639877"/>
            <a:ext cx="5715000"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pPr eaLnBrk="1" hangingPunct="1"/>
            <a:r>
              <a:rPr lang="en-US" dirty="0" smtClean="0">
                <a:solidFill>
                  <a:prstClr val="black"/>
                </a:solidFill>
              </a:rPr>
              <a:t>Next Generation Strategies: Workforce</a:t>
            </a:r>
          </a:p>
        </p:txBody>
      </p:sp>
      <p:graphicFrame>
        <p:nvGraphicFramePr>
          <p:cNvPr id="3" name="Table 2"/>
          <p:cNvGraphicFramePr>
            <a:graphicFrameLocks noGrp="1"/>
          </p:cNvGraphicFramePr>
          <p:nvPr>
            <p:extLst>
              <p:ext uri="{D42A27DB-BD31-4B8C-83A1-F6EECF244321}">
                <p14:modId xmlns:p14="http://schemas.microsoft.com/office/powerpoint/2010/main" val="3714176274"/>
              </p:ext>
            </p:extLst>
          </p:nvPr>
        </p:nvGraphicFramePr>
        <p:xfrm>
          <a:off x="1416356" y="2097995"/>
          <a:ext cx="6443594" cy="4461716"/>
        </p:xfrm>
        <a:graphic>
          <a:graphicData uri="http://schemas.openxmlformats.org/drawingml/2006/table">
            <a:tbl>
              <a:tblPr firstRow="1" firstCol="1" bandRow="1">
                <a:tableStyleId>{5C22544A-7EE6-4342-B048-85BDC9FD1C3A}</a:tableStyleId>
              </a:tblPr>
              <a:tblGrid>
                <a:gridCol w="1991061"/>
                <a:gridCol w="1991061"/>
                <a:gridCol w="2461472"/>
              </a:tblGrid>
              <a:tr h="277914">
                <a:tc>
                  <a:txBody>
                    <a:bodyPr/>
                    <a:lstStyle/>
                    <a:p>
                      <a:pPr marL="0" marR="0" algn="ctr">
                        <a:lnSpc>
                          <a:spcPct val="115000"/>
                        </a:lnSpc>
                        <a:spcBef>
                          <a:spcPts val="0"/>
                        </a:spcBef>
                        <a:spcAft>
                          <a:spcPts val="0"/>
                        </a:spcAft>
                      </a:pPr>
                      <a:r>
                        <a:rPr lang="en-US" sz="900" dirty="0" smtClean="0">
                          <a:effectLst/>
                        </a:rPr>
                        <a:t>Federal</a:t>
                      </a:r>
                      <a:r>
                        <a:rPr lang="en-US" sz="900" baseline="0" dirty="0" smtClean="0">
                          <a:effectLst/>
                        </a:rPr>
                        <a:t> </a:t>
                      </a:r>
                      <a:r>
                        <a:rPr lang="en-US" sz="900" dirty="0" smtClean="0">
                          <a:effectLst/>
                        </a:rPr>
                        <a:t>Jobs Driven Checklist</a:t>
                      </a:r>
                      <a:endParaRPr lang="en-US" sz="900" dirty="0">
                        <a:effectLst/>
                        <a:latin typeface="Calibri"/>
                        <a:ea typeface="Calibri"/>
                        <a:cs typeface="Times New Roman"/>
                      </a:endParaRPr>
                    </a:p>
                  </a:txBody>
                  <a:tcPr marL="56242" marR="56242" marT="0" marB="0"/>
                </a:tc>
                <a:tc>
                  <a:txBody>
                    <a:bodyPr/>
                    <a:lstStyle/>
                    <a:p>
                      <a:pPr marL="0" marR="0" algn="ctr">
                        <a:lnSpc>
                          <a:spcPct val="115000"/>
                        </a:lnSpc>
                        <a:spcBef>
                          <a:spcPts val="0"/>
                        </a:spcBef>
                        <a:spcAft>
                          <a:spcPts val="0"/>
                        </a:spcAft>
                      </a:pPr>
                      <a:r>
                        <a:rPr lang="en-US" sz="900">
                          <a:effectLst/>
                        </a:rPr>
                        <a:t>NIST MEP</a:t>
                      </a:r>
                    </a:p>
                    <a:p>
                      <a:pPr marL="0" marR="0" algn="ctr">
                        <a:lnSpc>
                          <a:spcPct val="115000"/>
                        </a:lnSpc>
                        <a:spcBef>
                          <a:spcPts val="0"/>
                        </a:spcBef>
                        <a:spcAft>
                          <a:spcPts val="0"/>
                        </a:spcAft>
                      </a:pPr>
                      <a:r>
                        <a:rPr lang="en-US" sz="900">
                          <a:effectLst/>
                        </a:rPr>
                        <a:t>NATIONAL LEVEL</a:t>
                      </a:r>
                      <a:endParaRPr lang="en-US" sz="900">
                        <a:effectLst/>
                        <a:latin typeface="Calibri"/>
                        <a:ea typeface="Calibri"/>
                        <a:cs typeface="Times New Roman"/>
                      </a:endParaRPr>
                    </a:p>
                  </a:txBody>
                  <a:tcPr marL="56242" marR="56242" marT="0" marB="0"/>
                </a:tc>
                <a:tc>
                  <a:txBody>
                    <a:bodyPr/>
                    <a:lstStyle/>
                    <a:p>
                      <a:pPr marL="0" marR="0" algn="ctr">
                        <a:lnSpc>
                          <a:spcPct val="115000"/>
                        </a:lnSpc>
                        <a:spcBef>
                          <a:spcPts val="0"/>
                        </a:spcBef>
                        <a:spcAft>
                          <a:spcPts val="0"/>
                        </a:spcAft>
                      </a:pPr>
                      <a:r>
                        <a:rPr lang="en-US" sz="900">
                          <a:effectLst/>
                        </a:rPr>
                        <a:t>MEP CENTERS </a:t>
                      </a:r>
                    </a:p>
                    <a:p>
                      <a:pPr marL="0" marR="0" algn="ctr">
                        <a:lnSpc>
                          <a:spcPct val="115000"/>
                        </a:lnSpc>
                        <a:spcBef>
                          <a:spcPts val="0"/>
                        </a:spcBef>
                        <a:spcAft>
                          <a:spcPts val="0"/>
                        </a:spcAft>
                      </a:pPr>
                      <a:r>
                        <a:rPr lang="en-US" sz="900">
                          <a:effectLst/>
                        </a:rPr>
                        <a:t>LOCAL LEVEL</a:t>
                      </a:r>
                      <a:endParaRPr lang="en-US" sz="900">
                        <a:effectLst/>
                        <a:latin typeface="Calibri"/>
                        <a:ea typeface="Calibri"/>
                        <a:cs typeface="Times New Roman"/>
                      </a:endParaRPr>
                    </a:p>
                  </a:txBody>
                  <a:tcPr marL="56242" marR="56242" marT="0" marB="0"/>
                </a:tc>
              </a:tr>
              <a:tr h="833741">
                <a:tc>
                  <a:txBody>
                    <a:bodyPr/>
                    <a:lstStyle/>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Employer Engagement</a:t>
                      </a:r>
                    </a:p>
                    <a:p>
                      <a:pPr marL="0" marR="0">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242" marR="56242" marT="0" marB="0"/>
                </a:tc>
                <a:tc>
                  <a:txBody>
                    <a:bodyPr/>
                    <a:lstStyle/>
                    <a:p>
                      <a:pPr marL="0" marR="0">
                        <a:lnSpc>
                          <a:spcPct val="115000"/>
                        </a:lnSpc>
                        <a:spcBef>
                          <a:spcPts val="0"/>
                        </a:spcBef>
                        <a:spcAft>
                          <a:spcPts val="0"/>
                        </a:spcAft>
                      </a:pPr>
                      <a:r>
                        <a:rPr lang="en-US" sz="900">
                          <a:effectLst/>
                        </a:rPr>
                        <a:t>SMARTalent</a:t>
                      </a:r>
                    </a:p>
                    <a:p>
                      <a:pPr marL="0" marR="0">
                        <a:lnSpc>
                          <a:spcPct val="115000"/>
                        </a:lnSpc>
                        <a:spcBef>
                          <a:spcPts val="0"/>
                        </a:spcBef>
                        <a:spcAft>
                          <a:spcPts val="0"/>
                        </a:spcAft>
                      </a:pPr>
                      <a:r>
                        <a:rPr lang="en-US" sz="900">
                          <a:effectLst/>
                        </a:rPr>
                        <a:t>AMP 2.0</a:t>
                      </a:r>
                    </a:p>
                    <a:p>
                      <a:pPr marL="0" marR="0">
                        <a:lnSpc>
                          <a:spcPct val="115000"/>
                        </a:lnSpc>
                        <a:spcBef>
                          <a:spcPts val="0"/>
                        </a:spcBef>
                        <a:spcAft>
                          <a:spcPts val="0"/>
                        </a:spcAft>
                      </a:pPr>
                      <a:r>
                        <a:rPr lang="en-US" sz="900">
                          <a:effectLst/>
                        </a:rPr>
                        <a:t>JIAC</a:t>
                      </a:r>
                    </a:p>
                    <a:p>
                      <a:pPr marL="0" marR="0">
                        <a:lnSpc>
                          <a:spcPct val="115000"/>
                        </a:lnSpc>
                        <a:spcBef>
                          <a:spcPts val="0"/>
                        </a:spcBef>
                        <a:spcAft>
                          <a:spcPts val="0"/>
                        </a:spcAft>
                      </a:pPr>
                      <a:r>
                        <a:rPr lang="en-US" sz="900">
                          <a:effectLst/>
                        </a:rPr>
                        <a:t>MiiA</a:t>
                      </a:r>
                    </a:p>
                    <a:p>
                      <a:pPr marL="0" marR="0">
                        <a:lnSpc>
                          <a:spcPct val="115000"/>
                        </a:lnSpc>
                        <a:spcBef>
                          <a:spcPts val="0"/>
                        </a:spcBef>
                        <a:spcAft>
                          <a:spcPts val="0"/>
                        </a:spcAft>
                      </a:pPr>
                      <a:r>
                        <a:rPr lang="en-US" sz="900">
                          <a:effectLst/>
                        </a:rPr>
                        <a:t>Standardizing FFO language</a:t>
                      </a:r>
                    </a:p>
                    <a:p>
                      <a:pPr marL="0" marR="0">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242" marR="56242" marT="0" marB="0"/>
                </a:tc>
                <a:tc>
                  <a:txBody>
                    <a:bodyPr/>
                    <a:lstStyle/>
                    <a:p>
                      <a:pPr marL="0" marR="0">
                        <a:lnSpc>
                          <a:spcPct val="115000"/>
                        </a:lnSpc>
                        <a:spcBef>
                          <a:spcPts val="0"/>
                        </a:spcBef>
                        <a:spcAft>
                          <a:spcPts val="0"/>
                        </a:spcAft>
                      </a:pPr>
                      <a:r>
                        <a:rPr lang="en-US" sz="900" dirty="0">
                          <a:effectLst/>
                        </a:rPr>
                        <a:t>SMARTalent</a:t>
                      </a:r>
                    </a:p>
                    <a:p>
                      <a:pPr marL="0" marR="0">
                        <a:lnSpc>
                          <a:spcPct val="115000"/>
                        </a:lnSpc>
                        <a:spcBef>
                          <a:spcPts val="0"/>
                        </a:spcBef>
                        <a:spcAft>
                          <a:spcPts val="0"/>
                        </a:spcAft>
                      </a:pPr>
                      <a:r>
                        <a:rPr lang="en-US" sz="900" dirty="0" smtClean="0">
                          <a:effectLst/>
                        </a:rPr>
                        <a:t>MEP Center Workforce </a:t>
                      </a:r>
                      <a:r>
                        <a:rPr lang="en-US" sz="900" dirty="0">
                          <a:effectLst/>
                        </a:rPr>
                        <a:t>Services</a:t>
                      </a:r>
                    </a:p>
                    <a:p>
                      <a:pPr marL="0" marR="0">
                        <a:lnSpc>
                          <a:spcPct val="115000"/>
                        </a:lnSpc>
                        <a:spcBef>
                          <a:spcPts val="0"/>
                        </a:spcBef>
                        <a:spcAft>
                          <a:spcPts val="0"/>
                        </a:spcAft>
                      </a:pPr>
                      <a:r>
                        <a:rPr lang="en-US" sz="900" dirty="0">
                          <a:effectLst/>
                        </a:rPr>
                        <a:t>Strategic Consulting</a:t>
                      </a:r>
                    </a:p>
                    <a:p>
                      <a:pPr marL="0" marR="0">
                        <a:lnSpc>
                          <a:spcPct val="115000"/>
                        </a:lnSpc>
                        <a:spcBef>
                          <a:spcPts val="0"/>
                        </a:spcBef>
                        <a:spcAft>
                          <a:spcPts val="0"/>
                        </a:spcAft>
                      </a:pPr>
                      <a:r>
                        <a:rPr lang="en-US" sz="900" dirty="0">
                          <a:effectLst/>
                        </a:rPr>
                        <a:t>Participation in CARs and Grants</a:t>
                      </a:r>
                      <a:endParaRPr lang="en-US" sz="900" dirty="0">
                        <a:effectLst/>
                        <a:latin typeface="Calibri"/>
                        <a:ea typeface="Calibri"/>
                        <a:cs typeface="Times New Roman"/>
                      </a:endParaRPr>
                    </a:p>
                  </a:txBody>
                  <a:tcPr marL="56242" marR="56242" marT="0" marB="0"/>
                </a:tc>
              </a:tr>
              <a:tr h="833741">
                <a:tc>
                  <a:txBody>
                    <a:bodyPr/>
                    <a:lstStyle/>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Connected Training and Education Strategies</a:t>
                      </a:r>
                    </a:p>
                    <a:p>
                      <a:pPr marL="0" marR="0">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242" marR="56242" marT="0" marB="0"/>
                </a:tc>
                <a:tc>
                  <a:txBody>
                    <a:bodyPr/>
                    <a:lstStyle/>
                    <a:p>
                      <a:pPr marL="0" marR="0">
                        <a:lnSpc>
                          <a:spcPct val="115000"/>
                        </a:lnSpc>
                        <a:spcBef>
                          <a:spcPts val="0"/>
                        </a:spcBef>
                        <a:spcAft>
                          <a:spcPts val="0"/>
                        </a:spcAft>
                      </a:pPr>
                      <a:r>
                        <a:rPr lang="en-US" sz="900" dirty="0">
                          <a:effectLst/>
                        </a:rPr>
                        <a:t>SMARTalent</a:t>
                      </a:r>
                    </a:p>
                    <a:p>
                      <a:pPr marL="0" marR="0">
                        <a:lnSpc>
                          <a:spcPct val="115000"/>
                        </a:lnSpc>
                        <a:spcBef>
                          <a:spcPts val="0"/>
                        </a:spcBef>
                        <a:spcAft>
                          <a:spcPts val="0"/>
                        </a:spcAft>
                      </a:pPr>
                      <a:r>
                        <a:rPr lang="en-US" sz="900" dirty="0">
                          <a:effectLst/>
                        </a:rPr>
                        <a:t>ANSI Certification Effort</a:t>
                      </a:r>
                    </a:p>
                    <a:p>
                      <a:pPr marL="0" marR="0">
                        <a:lnSpc>
                          <a:spcPct val="115000"/>
                        </a:lnSpc>
                        <a:spcBef>
                          <a:spcPts val="0"/>
                        </a:spcBef>
                        <a:spcAft>
                          <a:spcPts val="0"/>
                        </a:spcAft>
                      </a:pPr>
                      <a:r>
                        <a:rPr lang="en-US" sz="900" dirty="0">
                          <a:effectLst/>
                        </a:rPr>
                        <a:t>AMP 2.0</a:t>
                      </a:r>
                    </a:p>
                    <a:p>
                      <a:pPr marL="0" marR="0">
                        <a:lnSpc>
                          <a:spcPct val="115000"/>
                        </a:lnSpc>
                        <a:spcBef>
                          <a:spcPts val="0"/>
                        </a:spcBef>
                        <a:spcAft>
                          <a:spcPts val="0"/>
                        </a:spcAft>
                      </a:pPr>
                      <a:r>
                        <a:rPr lang="en-US" sz="900" dirty="0">
                          <a:effectLst/>
                        </a:rPr>
                        <a:t>Interagency WF Working </a:t>
                      </a:r>
                      <a:r>
                        <a:rPr lang="en-US" sz="900" dirty="0" smtClean="0">
                          <a:effectLst/>
                        </a:rPr>
                        <a:t>Group</a:t>
                      </a:r>
                    </a:p>
                    <a:p>
                      <a:pPr marL="0" marR="0">
                        <a:lnSpc>
                          <a:spcPct val="115000"/>
                        </a:lnSpc>
                        <a:spcBef>
                          <a:spcPts val="0"/>
                        </a:spcBef>
                        <a:spcAft>
                          <a:spcPts val="0"/>
                        </a:spcAft>
                      </a:pPr>
                      <a:r>
                        <a:rPr lang="en-US" sz="900" dirty="0" smtClean="0">
                          <a:effectLst/>
                        </a:rPr>
                        <a:t>Secretary’s workforce policy team</a:t>
                      </a:r>
                      <a:endParaRPr lang="en-US" sz="900" dirty="0">
                        <a:effectLst/>
                      </a:endParaRPr>
                    </a:p>
                    <a:p>
                      <a:pPr marL="0" marR="0">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56242" marR="56242" marT="0" marB="0"/>
                </a:tc>
                <a:tc>
                  <a:txBody>
                    <a:bodyPr/>
                    <a:lstStyle/>
                    <a:p>
                      <a:pPr marL="0" marR="0">
                        <a:lnSpc>
                          <a:spcPct val="115000"/>
                        </a:lnSpc>
                        <a:spcBef>
                          <a:spcPts val="0"/>
                        </a:spcBef>
                        <a:spcAft>
                          <a:spcPts val="0"/>
                        </a:spcAft>
                      </a:pPr>
                      <a:r>
                        <a:rPr lang="en-US" sz="900" dirty="0">
                          <a:effectLst/>
                        </a:rPr>
                        <a:t>SMARTalent</a:t>
                      </a:r>
                    </a:p>
                    <a:p>
                      <a:pPr marL="0" marR="0">
                        <a:lnSpc>
                          <a:spcPct val="115000"/>
                        </a:lnSpc>
                        <a:spcBef>
                          <a:spcPts val="0"/>
                        </a:spcBef>
                        <a:spcAft>
                          <a:spcPts val="0"/>
                        </a:spcAft>
                      </a:pPr>
                      <a:r>
                        <a:rPr lang="en-US" sz="900" dirty="0" smtClean="0">
                          <a:effectLst/>
                        </a:rPr>
                        <a:t>MEP Center Workforce </a:t>
                      </a:r>
                      <a:r>
                        <a:rPr lang="en-US" sz="900" dirty="0">
                          <a:effectLst/>
                        </a:rPr>
                        <a:t>Services</a:t>
                      </a:r>
                    </a:p>
                    <a:p>
                      <a:pPr marL="0" marR="0">
                        <a:lnSpc>
                          <a:spcPct val="115000"/>
                        </a:lnSpc>
                        <a:spcBef>
                          <a:spcPts val="0"/>
                        </a:spcBef>
                        <a:spcAft>
                          <a:spcPts val="0"/>
                        </a:spcAft>
                      </a:pPr>
                      <a:r>
                        <a:rPr lang="en-US" sz="900" dirty="0">
                          <a:effectLst/>
                        </a:rPr>
                        <a:t>Community Colleges</a:t>
                      </a:r>
                      <a:endParaRPr lang="en-US" sz="900" dirty="0">
                        <a:effectLst/>
                        <a:latin typeface="Calibri"/>
                        <a:ea typeface="Calibri"/>
                        <a:cs typeface="Times New Roman"/>
                      </a:endParaRPr>
                    </a:p>
                  </a:txBody>
                  <a:tcPr marL="56242" marR="56242" marT="0" marB="0"/>
                </a:tc>
              </a:tr>
              <a:tr h="416871">
                <a:tc>
                  <a:txBody>
                    <a:bodyPr/>
                    <a:lstStyle/>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Labor Market Career Information</a:t>
                      </a:r>
                    </a:p>
                    <a:p>
                      <a:pPr marL="0" marR="0">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242" marR="56242" marT="0" marB="0"/>
                </a:tc>
                <a:tc>
                  <a:txBody>
                    <a:bodyPr/>
                    <a:lstStyle/>
                    <a:p>
                      <a:pPr marL="0" marR="0">
                        <a:lnSpc>
                          <a:spcPct val="115000"/>
                        </a:lnSpc>
                        <a:spcBef>
                          <a:spcPts val="0"/>
                        </a:spcBef>
                        <a:spcAft>
                          <a:spcPts val="0"/>
                        </a:spcAft>
                      </a:pPr>
                      <a:r>
                        <a:rPr lang="en-US" sz="900" dirty="0" err="1">
                          <a:effectLst/>
                        </a:rPr>
                        <a:t>SMARTalent</a:t>
                      </a:r>
                      <a:endParaRPr lang="en-US" sz="900" dirty="0">
                        <a:effectLst/>
                      </a:endParaRPr>
                    </a:p>
                    <a:p>
                      <a:pPr marL="0" marR="0">
                        <a:lnSpc>
                          <a:spcPct val="115000"/>
                        </a:lnSpc>
                        <a:spcBef>
                          <a:spcPts val="0"/>
                        </a:spcBef>
                        <a:spcAft>
                          <a:spcPts val="0"/>
                        </a:spcAft>
                      </a:pPr>
                      <a:r>
                        <a:rPr lang="en-US" sz="900" dirty="0">
                          <a:effectLst/>
                        </a:rPr>
                        <a:t>AMP 2.0</a:t>
                      </a:r>
                      <a:endParaRPr lang="en-US" sz="900" dirty="0">
                        <a:effectLst/>
                        <a:latin typeface="Calibri"/>
                        <a:ea typeface="Calibri"/>
                        <a:cs typeface="Times New Roman"/>
                      </a:endParaRPr>
                    </a:p>
                  </a:txBody>
                  <a:tcPr marL="56242" marR="56242" marT="0" marB="0"/>
                </a:tc>
                <a:tc>
                  <a:txBody>
                    <a:bodyPr/>
                    <a:lstStyle/>
                    <a:p>
                      <a:pPr marL="0" marR="0">
                        <a:lnSpc>
                          <a:spcPct val="115000"/>
                        </a:lnSpc>
                        <a:spcBef>
                          <a:spcPts val="0"/>
                        </a:spcBef>
                        <a:spcAft>
                          <a:spcPts val="0"/>
                        </a:spcAft>
                      </a:pPr>
                      <a:r>
                        <a:rPr lang="en-US" sz="900">
                          <a:effectLst/>
                        </a:rPr>
                        <a:t>SMARTalent</a:t>
                      </a:r>
                    </a:p>
                    <a:p>
                      <a:pPr marL="0" marR="0">
                        <a:lnSpc>
                          <a:spcPct val="115000"/>
                        </a:lnSpc>
                        <a:spcBef>
                          <a:spcPts val="0"/>
                        </a:spcBef>
                        <a:spcAft>
                          <a:spcPts val="0"/>
                        </a:spcAft>
                      </a:pPr>
                      <a:r>
                        <a:rPr lang="en-US" sz="900">
                          <a:effectLst/>
                        </a:rPr>
                        <a:t>Workforce Investment Boards</a:t>
                      </a:r>
                      <a:endParaRPr lang="en-US" sz="900">
                        <a:effectLst/>
                        <a:latin typeface="Calibri"/>
                        <a:ea typeface="Calibri"/>
                        <a:cs typeface="Times New Roman"/>
                      </a:endParaRPr>
                    </a:p>
                  </a:txBody>
                  <a:tcPr marL="56242" marR="56242" marT="0" marB="0"/>
                </a:tc>
              </a:tr>
              <a:tr h="416871">
                <a:tc>
                  <a:txBody>
                    <a:bodyPr/>
                    <a:lstStyle/>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Public-Private Partnerships</a:t>
                      </a:r>
                    </a:p>
                    <a:p>
                      <a:pPr marL="0" marR="0">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242" marR="56242" marT="0" marB="0"/>
                </a:tc>
                <a:tc>
                  <a:txBody>
                    <a:bodyPr/>
                    <a:lstStyle/>
                    <a:p>
                      <a:pPr marL="0" marR="0">
                        <a:lnSpc>
                          <a:spcPct val="115000"/>
                        </a:lnSpc>
                        <a:spcBef>
                          <a:spcPts val="0"/>
                        </a:spcBef>
                        <a:spcAft>
                          <a:spcPts val="0"/>
                        </a:spcAft>
                      </a:pPr>
                      <a:r>
                        <a:rPr lang="en-US" sz="900">
                          <a:effectLst/>
                        </a:rPr>
                        <a:t>MFG DAY</a:t>
                      </a:r>
                    </a:p>
                    <a:p>
                      <a:pPr marL="0" marR="0">
                        <a:lnSpc>
                          <a:spcPct val="115000"/>
                        </a:lnSpc>
                        <a:spcBef>
                          <a:spcPts val="0"/>
                        </a:spcBef>
                        <a:spcAft>
                          <a:spcPts val="0"/>
                        </a:spcAft>
                      </a:pPr>
                      <a:r>
                        <a:rPr lang="en-US" sz="900">
                          <a:effectLst/>
                        </a:rPr>
                        <a:t>AMP 2.0</a:t>
                      </a:r>
                    </a:p>
                    <a:p>
                      <a:pPr marL="0" marR="0">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242" marR="56242" marT="0" marB="0"/>
                </a:tc>
                <a:tc>
                  <a:txBody>
                    <a:bodyPr/>
                    <a:lstStyle/>
                    <a:p>
                      <a:pPr marL="0" marR="0">
                        <a:lnSpc>
                          <a:spcPct val="115000"/>
                        </a:lnSpc>
                        <a:spcBef>
                          <a:spcPts val="0"/>
                        </a:spcBef>
                        <a:spcAft>
                          <a:spcPts val="0"/>
                        </a:spcAft>
                      </a:pPr>
                      <a:r>
                        <a:rPr lang="en-US" sz="900" dirty="0">
                          <a:effectLst/>
                        </a:rPr>
                        <a:t>CARs and Grants</a:t>
                      </a:r>
                    </a:p>
                    <a:p>
                      <a:pPr marL="0" marR="0">
                        <a:lnSpc>
                          <a:spcPct val="115000"/>
                        </a:lnSpc>
                        <a:spcBef>
                          <a:spcPts val="0"/>
                        </a:spcBef>
                        <a:spcAft>
                          <a:spcPts val="0"/>
                        </a:spcAft>
                      </a:pPr>
                      <a:r>
                        <a:rPr lang="en-US" sz="900" dirty="0">
                          <a:effectLst/>
                        </a:rPr>
                        <a:t>MFG DAY activities</a:t>
                      </a:r>
                      <a:endParaRPr lang="en-US" sz="900" dirty="0">
                        <a:effectLst/>
                        <a:latin typeface="Calibri"/>
                        <a:ea typeface="Calibri"/>
                        <a:cs typeface="Times New Roman"/>
                      </a:endParaRPr>
                    </a:p>
                  </a:txBody>
                  <a:tcPr marL="56242" marR="56242" marT="0" marB="0"/>
                </a:tc>
              </a:tr>
              <a:tr h="555827">
                <a:tc>
                  <a:txBody>
                    <a:bodyPr/>
                    <a:lstStyle/>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Work-based Learning</a:t>
                      </a:r>
                    </a:p>
                    <a:p>
                      <a:pPr marL="0" marR="0">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242" marR="56242" marT="0" marB="0"/>
                </a:tc>
                <a:tc>
                  <a:txBody>
                    <a:bodyPr/>
                    <a:lstStyle/>
                    <a:p>
                      <a:pPr marL="0" marR="0">
                        <a:lnSpc>
                          <a:spcPct val="115000"/>
                        </a:lnSpc>
                        <a:spcBef>
                          <a:spcPts val="0"/>
                        </a:spcBef>
                        <a:spcAft>
                          <a:spcPts val="0"/>
                        </a:spcAft>
                      </a:pPr>
                      <a:r>
                        <a:rPr lang="en-US" sz="900" dirty="0">
                          <a:effectLst/>
                        </a:rPr>
                        <a:t>Apprenticeship Council</a:t>
                      </a:r>
                    </a:p>
                    <a:p>
                      <a:pPr marL="0" marR="0">
                        <a:lnSpc>
                          <a:spcPct val="115000"/>
                        </a:lnSpc>
                        <a:spcBef>
                          <a:spcPts val="0"/>
                        </a:spcBef>
                        <a:spcAft>
                          <a:spcPts val="0"/>
                        </a:spcAft>
                      </a:pPr>
                      <a:r>
                        <a:rPr lang="en-US" sz="900" dirty="0">
                          <a:effectLst/>
                        </a:rPr>
                        <a:t>AMP </a:t>
                      </a:r>
                      <a:r>
                        <a:rPr lang="en-US" sz="900" dirty="0" smtClean="0">
                          <a:effectLst/>
                        </a:rPr>
                        <a:t>2.0</a:t>
                      </a:r>
                    </a:p>
                    <a:p>
                      <a:pPr marL="0" marR="0">
                        <a:lnSpc>
                          <a:spcPct val="115000"/>
                        </a:lnSpc>
                        <a:spcBef>
                          <a:spcPts val="0"/>
                        </a:spcBef>
                        <a:spcAft>
                          <a:spcPts val="0"/>
                        </a:spcAft>
                      </a:pPr>
                      <a:r>
                        <a:rPr lang="en-US" sz="900" dirty="0" smtClean="0">
                          <a:effectLst/>
                          <a:latin typeface="Calibri"/>
                          <a:ea typeface="Calibri"/>
                          <a:cs typeface="Times New Roman"/>
                        </a:rPr>
                        <a:t>NAM Skills</a:t>
                      </a:r>
                      <a:r>
                        <a:rPr lang="en-US" sz="900" baseline="0" dirty="0" smtClean="0">
                          <a:effectLst/>
                          <a:latin typeface="Calibri"/>
                          <a:ea typeface="Calibri"/>
                          <a:cs typeface="Times New Roman"/>
                        </a:rPr>
                        <a:t> Certification System</a:t>
                      </a:r>
                    </a:p>
                    <a:p>
                      <a:pPr marL="0" marR="0">
                        <a:lnSpc>
                          <a:spcPct val="115000"/>
                        </a:lnSpc>
                        <a:spcBef>
                          <a:spcPts val="0"/>
                        </a:spcBef>
                        <a:spcAft>
                          <a:spcPts val="0"/>
                        </a:spcAft>
                      </a:pPr>
                      <a:endParaRPr lang="en-US" sz="900" dirty="0">
                        <a:effectLst/>
                        <a:latin typeface="Calibri"/>
                        <a:ea typeface="Calibri"/>
                        <a:cs typeface="Times New Roman"/>
                      </a:endParaRPr>
                    </a:p>
                  </a:txBody>
                  <a:tcPr marL="56242" marR="56242" marT="0" marB="0"/>
                </a:tc>
                <a:tc>
                  <a:txBody>
                    <a:bodyPr/>
                    <a:lstStyle/>
                    <a:p>
                      <a:pPr marL="0" marR="0">
                        <a:lnSpc>
                          <a:spcPct val="115000"/>
                        </a:lnSpc>
                        <a:spcBef>
                          <a:spcPts val="0"/>
                        </a:spcBef>
                        <a:spcAft>
                          <a:spcPts val="0"/>
                        </a:spcAft>
                      </a:pPr>
                      <a:r>
                        <a:rPr lang="en-US" sz="900">
                          <a:effectLst/>
                        </a:rPr>
                        <a:t>Internships and Apprenticeships</a:t>
                      </a:r>
                    </a:p>
                    <a:p>
                      <a:pPr marL="0" marR="0">
                        <a:lnSpc>
                          <a:spcPct val="115000"/>
                        </a:lnSpc>
                        <a:spcBef>
                          <a:spcPts val="0"/>
                        </a:spcBef>
                        <a:spcAft>
                          <a:spcPts val="0"/>
                        </a:spcAft>
                      </a:pPr>
                      <a:r>
                        <a:rPr lang="en-US" sz="900">
                          <a:effectLst/>
                        </a:rPr>
                        <a:t>Talent Pipeline Development</a:t>
                      </a:r>
                      <a:endParaRPr lang="en-US" sz="900">
                        <a:effectLst/>
                        <a:latin typeface="Calibri"/>
                        <a:ea typeface="Calibri"/>
                        <a:cs typeface="Times New Roman"/>
                      </a:endParaRPr>
                    </a:p>
                  </a:txBody>
                  <a:tcPr marL="56242" marR="56242" marT="0" marB="0"/>
                </a:tc>
              </a:tr>
              <a:tr h="676100">
                <a:tc>
                  <a:txBody>
                    <a:bodyPr/>
                    <a:lstStyle/>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Innovative Solutions</a:t>
                      </a:r>
                    </a:p>
                    <a:p>
                      <a:pPr marL="0" marR="0">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242" marR="56242" marT="0" marB="0"/>
                </a:tc>
                <a:tc>
                  <a:txBody>
                    <a:bodyPr/>
                    <a:lstStyle/>
                    <a:p>
                      <a:pPr marL="0" marR="0">
                        <a:lnSpc>
                          <a:spcPct val="115000"/>
                        </a:lnSpc>
                        <a:spcBef>
                          <a:spcPts val="0"/>
                        </a:spcBef>
                        <a:spcAft>
                          <a:spcPts val="0"/>
                        </a:spcAft>
                      </a:pPr>
                      <a:r>
                        <a:rPr lang="en-US" sz="900" dirty="0">
                          <a:effectLst/>
                        </a:rPr>
                        <a:t>SMARTalent</a:t>
                      </a:r>
                    </a:p>
                    <a:p>
                      <a:pPr marL="0" marR="0">
                        <a:lnSpc>
                          <a:spcPct val="115000"/>
                        </a:lnSpc>
                        <a:spcBef>
                          <a:spcPts val="0"/>
                        </a:spcBef>
                        <a:spcAft>
                          <a:spcPts val="0"/>
                        </a:spcAft>
                      </a:pPr>
                      <a:endParaRPr lang="en-US" sz="900" dirty="0">
                        <a:effectLst/>
                        <a:latin typeface="Calibri"/>
                        <a:ea typeface="Calibri"/>
                        <a:cs typeface="Times New Roman"/>
                      </a:endParaRPr>
                    </a:p>
                  </a:txBody>
                  <a:tcPr marL="56242" marR="56242" marT="0" marB="0"/>
                </a:tc>
                <a:tc>
                  <a:txBody>
                    <a:bodyPr/>
                    <a:lstStyle/>
                    <a:p>
                      <a:pPr marL="0" marR="0">
                        <a:lnSpc>
                          <a:spcPct val="115000"/>
                        </a:lnSpc>
                        <a:spcBef>
                          <a:spcPts val="0"/>
                        </a:spcBef>
                        <a:spcAft>
                          <a:spcPts val="0"/>
                        </a:spcAft>
                      </a:pPr>
                      <a:r>
                        <a:rPr lang="en-US" sz="900" dirty="0">
                          <a:effectLst/>
                        </a:rPr>
                        <a:t>Regional Collaborations for WFD, outreach to engage youth and schools in videoing, robotics, internships from the classroom, </a:t>
                      </a:r>
                      <a:r>
                        <a:rPr lang="en-US" sz="900" dirty="0" smtClean="0">
                          <a:effectLst/>
                        </a:rPr>
                        <a:t>etc.</a:t>
                      </a:r>
                      <a:endParaRPr lang="en-US" sz="900" dirty="0">
                        <a:effectLst/>
                      </a:endParaRPr>
                    </a:p>
                  </a:txBody>
                  <a:tcPr marL="56242" marR="56242" marT="0" marB="0"/>
                </a:tc>
              </a:tr>
            </a:tbl>
          </a:graphicData>
        </a:graphic>
      </p:graphicFrame>
      <p:sp>
        <p:nvSpPr>
          <p:cNvPr id="4" name="Date Placeholder 3"/>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5" name="Footer Placeholder 4"/>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2" name="Slide Number Placeholder 1"/>
          <p:cNvSpPr>
            <a:spLocks noGrp="1"/>
          </p:cNvSpPr>
          <p:nvPr>
            <p:ph type="sldNum" sz="quarter" idx="4"/>
          </p:nvPr>
        </p:nvSpPr>
        <p:spPr>
          <a:prstGeom prst="rect">
            <a:avLst/>
          </a:prstGeom>
        </p:spPr>
        <p:txBody>
          <a:bodyPr/>
          <a:lstStyle/>
          <a:p>
            <a:pPr>
              <a:defRPr/>
            </a:pPr>
            <a:fld id="{174C9CB6-6753-4004-A968-844E1F6EFE94}" type="slidenum">
              <a:rPr lang="en-US" smtClean="0">
                <a:solidFill>
                  <a:prstClr val="black">
                    <a:tint val="75000"/>
                  </a:prstClr>
                </a:solidFill>
              </a:rPr>
              <a:pPr>
                <a:defRPr/>
              </a:pPr>
              <a:t>66</a:t>
            </a:fld>
            <a:endParaRPr lang="en-US">
              <a:solidFill>
                <a:prstClr val="black">
                  <a:tint val="75000"/>
                </a:prstClr>
              </a:solidFill>
            </a:endParaRPr>
          </a:p>
        </p:txBody>
      </p:sp>
    </p:spTree>
    <p:extLst>
      <p:ext uri="{BB962C8B-B14F-4D97-AF65-F5344CB8AC3E}">
        <p14:creationId xmlns:p14="http://schemas.microsoft.com/office/powerpoint/2010/main" val="1806411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bwMode="auto">
          <a:xfrm>
            <a:off x="685800" y="685800"/>
            <a:ext cx="57150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endParaRPr lang="en-US" sz="3600" dirty="0">
              <a:solidFill>
                <a:prstClr val="black"/>
              </a:solidFill>
            </a:endParaRPr>
          </a:p>
        </p:txBody>
      </p:sp>
      <p:sp>
        <p:nvSpPr>
          <p:cNvPr id="14" name="Rectangle 3"/>
          <p:cNvSpPr txBox="1">
            <a:spLocks noChangeArrowheads="1"/>
          </p:cNvSpPr>
          <p:nvPr/>
        </p:nvSpPr>
        <p:spPr>
          <a:xfrm>
            <a:off x="929219" y="1323528"/>
            <a:ext cx="8417442" cy="5114244"/>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marL="0" indent="0" eaLnBrk="1" hangingPunct="1">
              <a:lnSpc>
                <a:spcPct val="85000"/>
              </a:lnSpc>
              <a:buNone/>
            </a:pPr>
            <a:r>
              <a:rPr lang="en-US" b="1" dirty="0" smtClean="0">
                <a:solidFill>
                  <a:srgbClr val="000000"/>
                </a:solidFill>
              </a:rPr>
              <a:t>NIST MEP’s Strategic Workforce Focus:</a:t>
            </a:r>
            <a:endParaRPr lang="en-US" dirty="0">
              <a:solidFill>
                <a:srgbClr val="000000"/>
              </a:solidFill>
            </a:endParaRPr>
          </a:p>
          <a:p>
            <a:pPr lvl="2">
              <a:lnSpc>
                <a:spcPct val="100000"/>
              </a:lnSpc>
              <a:buClr>
                <a:srgbClr val="1F497D"/>
              </a:buClr>
              <a:buFont typeface="Arial"/>
              <a:buChar char="•"/>
            </a:pPr>
            <a:r>
              <a:rPr lang="en-US" sz="2800" b="1" dirty="0" smtClean="0">
                <a:solidFill>
                  <a:srgbClr val="000000"/>
                </a:solidFill>
                <a:effectLst/>
              </a:rPr>
              <a:t>  SMARTalent</a:t>
            </a:r>
          </a:p>
          <a:p>
            <a:pPr lvl="5">
              <a:lnSpc>
                <a:spcPct val="100000"/>
              </a:lnSpc>
              <a:buClr>
                <a:srgbClr val="1F497D"/>
              </a:buClr>
              <a:buFont typeface="Arial"/>
              <a:buChar char="•"/>
            </a:pPr>
            <a:r>
              <a:rPr lang="en-US" sz="2000" b="1" dirty="0" smtClean="0">
                <a:solidFill>
                  <a:srgbClr val="000000"/>
                </a:solidFill>
                <a:effectLst/>
              </a:rPr>
              <a:t>Firm-level business/workforce alignment</a:t>
            </a:r>
          </a:p>
          <a:p>
            <a:pPr lvl="5">
              <a:lnSpc>
                <a:spcPct val="100000"/>
              </a:lnSpc>
              <a:buClr>
                <a:srgbClr val="1F497D"/>
              </a:buClr>
              <a:buFont typeface="Arial"/>
              <a:buChar char="•"/>
            </a:pPr>
            <a:r>
              <a:rPr lang="en-US" sz="2000" b="1" dirty="0">
                <a:solidFill>
                  <a:srgbClr val="000000"/>
                </a:solidFill>
                <a:effectLst/>
              </a:rPr>
              <a:t> </a:t>
            </a:r>
            <a:r>
              <a:rPr lang="en-US" sz="2000" b="1" dirty="0" smtClean="0">
                <a:solidFill>
                  <a:srgbClr val="000000"/>
                </a:solidFill>
                <a:effectLst/>
              </a:rPr>
              <a:t>Data capture for trends, solutions, benchmarking</a:t>
            </a:r>
          </a:p>
          <a:p>
            <a:pPr lvl="2">
              <a:lnSpc>
                <a:spcPct val="100000"/>
              </a:lnSpc>
              <a:buClr>
                <a:srgbClr val="1F497D"/>
              </a:buClr>
              <a:buFont typeface="Arial"/>
              <a:buChar char="•"/>
            </a:pPr>
            <a:r>
              <a:rPr lang="en-US" sz="2800" b="1" dirty="0" smtClean="0">
                <a:solidFill>
                  <a:srgbClr val="000000"/>
                </a:solidFill>
                <a:effectLst/>
              </a:rPr>
              <a:t>  Taxonomy of Centers Workforce Services</a:t>
            </a:r>
          </a:p>
          <a:p>
            <a:pPr lvl="5">
              <a:lnSpc>
                <a:spcPct val="100000"/>
              </a:lnSpc>
              <a:buClr>
                <a:srgbClr val="1F497D"/>
              </a:buClr>
              <a:buFont typeface="Arial"/>
              <a:buChar char="•"/>
            </a:pPr>
            <a:r>
              <a:rPr lang="en-US" sz="2000" b="1" dirty="0" smtClean="0">
                <a:solidFill>
                  <a:srgbClr val="000000"/>
                </a:solidFill>
                <a:effectLst/>
              </a:rPr>
              <a:t>Catalogue of Centers WF Services and Successes</a:t>
            </a:r>
            <a:endParaRPr lang="en-US" sz="2000" b="1" dirty="0">
              <a:solidFill>
                <a:srgbClr val="000000"/>
              </a:solidFill>
              <a:effectLst/>
            </a:endParaRPr>
          </a:p>
          <a:p>
            <a:pPr lvl="5">
              <a:lnSpc>
                <a:spcPct val="100000"/>
              </a:lnSpc>
              <a:buClr>
                <a:srgbClr val="1F497D"/>
              </a:buClr>
              <a:buFont typeface="Arial"/>
              <a:buChar char="•"/>
            </a:pPr>
            <a:r>
              <a:rPr lang="en-US" sz="2000" b="1" dirty="0">
                <a:solidFill>
                  <a:srgbClr val="000000"/>
                </a:solidFill>
                <a:effectLst/>
              </a:rPr>
              <a:t> </a:t>
            </a:r>
            <a:r>
              <a:rPr lang="en-US" sz="2000" b="1" dirty="0" smtClean="0">
                <a:solidFill>
                  <a:srgbClr val="000000"/>
                </a:solidFill>
                <a:effectLst/>
              </a:rPr>
              <a:t>Where NIST MEP can lend most effective support</a:t>
            </a:r>
          </a:p>
          <a:p>
            <a:pPr lvl="2">
              <a:lnSpc>
                <a:spcPct val="100000"/>
              </a:lnSpc>
              <a:buClr>
                <a:srgbClr val="1F497D"/>
              </a:buClr>
              <a:buFont typeface="Arial"/>
              <a:buChar char="•"/>
            </a:pPr>
            <a:r>
              <a:rPr lang="en-US" sz="2800" b="1" dirty="0" smtClean="0">
                <a:solidFill>
                  <a:srgbClr val="000000"/>
                </a:solidFill>
                <a:effectLst/>
              </a:rPr>
              <a:t>  Peer Learning Expansion</a:t>
            </a:r>
          </a:p>
          <a:p>
            <a:pPr lvl="5">
              <a:lnSpc>
                <a:spcPct val="100000"/>
              </a:lnSpc>
              <a:buClr>
                <a:srgbClr val="1F497D"/>
              </a:buClr>
              <a:buFont typeface="Arial"/>
              <a:buChar char="•"/>
            </a:pPr>
            <a:r>
              <a:rPr lang="en-US" b="1" dirty="0">
                <a:solidFill>
                  <a:srgbClr val="000000"/>
                </a:solidFill>
                <a:effectLst/>
              </a:rPr>
              <a:t> </a:t>
            </a:r>
            <a:r>
              <a:rPr lang="en-US" sz="2000" b="1" dirty="0" smtClean="0">
                <a:solidFill>
                  <a:srgbClr val="000000"/>
                </a:solidFill>
                <a:effectLst/>
              </a:rPr>
              <a:t>WF Working Group </a:t>
            </a:r>
          </a:p>
          <a:p>
            <a:pPr lvl="5">
              <a:lnSpc>
                <a:spcPct val="100000"/>
              </a:lnSpc>
              <a:buClr>
                <a:srgbClr val="1F497D"/>
              </a:buClr>
              <a:buFont typeface="Arial"/>
              <a:buChar char="•"/>
            </a:pPr>
            <a:r>
              <a:rPr lang="en-US" sz="2000" b="1" dirty="0" smtClean="0">
                <a:solidFill>
                  <a:srgbClr val="000000"/>
                </a:solidFill>
                <a:effectLst/>
              </a:rPr>
              <a:t> Access to Data</a:t>
            </a:r>
            <a:endParaRPr lang="en-US" sz="2000" b="1" dirty="0">
              <a:solidFill>
                <a:srgbClr val="000000"/>
              </a:solidFill>
              <a:effectLst/>
            </a:endParaRPr>
          </a:p>
          <a:p>
            <a:pPr lvl="2">
              <a:lnSpc>
                <a:spcPct val="100000"/>
              </a:lnSpc>
              <a:buClr>
                <a:srgbClr val="1F497D"/>
              </a:buClr>
              <a:buFont typeface="Arial"/>
              <a:buChar char="•"/>
            </a:pPr>
            <a:endParaRPr lang="en-US" sz="2800" b="1" dirty="0" smtClean="0">
              <a:solidFill>
                <a:srgbClr val="000000"/>
              </a:solidFill>
              <a:effectLst/>
            </a:endParaRPr>
          </a:p>
          <a:p>
            <a:pPr eaLnBrk="1" hangingPunct="1">
              <a:lnSpc>
                <a:spcPct val="85000"/>
              </a:lnSpc>
              <a:buFont typeface="Arial"/>
              <a:buChar char="•"/>
            </a:pPr>
            <a:endParaRPr lang="en-US" sz="2000" dirty="0" smtClean="0">
              <a:solidFill>
                <a:srgbClr val="000000"/>
              </a:solidFill>
            </a:endParaRPr>
          </a:p>
        </p:txBody>
      </p:sp>
      <p:sp>
        <p:nvSpPr>
          <p:cNvPr id="15" name="Rectangle 2"/>
          <p:cNvSpPr txBox="1">
            <a:spLocks noChangeArrowheads="1"/>
          </p:cNvSpPr>
          <p:nvPr/>
        </p:nvSpPr>
        <p:spPr bwMode="auto">
          <a:xfrm>
            <a:off x="929219" y="717698"/>
            <a:ext cx="7583112"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pPr eaLnBrk="1" hangingPunct="1"/>
            <a:r>
              <a:rPr lang="en-US" sz="3600" dirty="0" smtClean="0">
                <a:solidFill>
                  <a:prstClr val="black"/>
                </a:solidFill>
              </a:rPr>
              <a:t>Next Generation Strategies: Workforce</a:t>
            </a:r>
          </a:p>
        </p:txBody>
      </p:sp>
      <p:sp>
        <p:nvSpPr>
          <p:cNvPr id="3" name="Date Placeholder 2"/>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2" name="Slide Number Placeholder 1"/>
          <p:cNvSpPr>
            <a:spLocks noGrp="1"/>
          </p:cNvSpPr>
          <p:nvPr>
            <p:ph type="sldNum" sz="quarter" idx="4"/>
          </p:nvPr>
        </p:nvSpPr>
        <p:spPr>
          <a:prstGeom prst="rect">
            <a:avLst/>
          </a:prstGeom>
        </p:spPr>
        <p:txBody>
          <a:bodyPr/>
          <a:lstStyle/>
          <a:p>
            <a:pPr>
              <a:defRPr/>
            </a:pPr>
            <a:fld id="{174C9CB6-6753-4004-A968-844E1F6EFE94}" type="slidenum">
              <a:rPr lang="en-US" smtClean="0">
                <a:solidFill>
                  <a:prstClr val="black">
                    <a:tint val="75000"/>
                  </a:prstClr>
                </a:solidFill>
              </a:rPr>
              <a:pPr>
                <a:defRPr/>
              </a:pPr>
              <a:t>67</a:t>
            </a:fld>
            <a:endParaRPr lang="en-US">
              <a:solidFill>
                <a:prstClr val="black">
                  <a:tint val="75000"/>
                </a:prstClr>
              </a:solidFill>
            </a:endParaRPr>
          </a:p>
        </p:txBody>
      </p:sp>
    </p:spTree>
    <p:extLst>
      <p:ext uri="{BB962C8B-B14F-4D97-AF65-F5344CB8AC3E}">
        <p14:creationId xmlns:p14="http://schemas.microsoft.com/office/powerpoint/2010/main" val="1706652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bwMode="auto">
          <a:xfrm>
            <a:off x="685800" y="685800"/>
            <a:ext cx="57150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endParaRPr lang="en-US" sz="3600" dirty="0">
              <a:solidFill>
                <a:prstClr val="black"/>
              </a:solidFill>
            </a:endParaRPr>
          </a:p>
        </p:txBody>
      </p:sp>
      <p:sp>
        <p:nvSpPr>
          <p:cNvPr id="14" name="Rectangle 3"/>
          <p:cNvSpPr txBox="1">
            <a:spLocks noChangeArrowheads="1"/>
          </p:cNvSpPr>
          <p:nvPr/>
        </p:nvSpPr>
        <p:spPr>
          <a:xfrm>
            <a:off x="909764" y="1600483"/>
            <a:ext cx="7796492" cy="5114244"/>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marL="0" indent="0" eaLnBrk="1" hangingPunct="1">
              <a:lnSpc>
                <a:spcPct val="85000"/>
              </a:lnSpc>
              <a:buFont typeface="Wingdings" pitchFamily="2" charset="2"/>
              <a:buNone/>
            </a:pPr>
            <a:r>
              <a:rPr lang="en-US" b="1" i="1" dirty="0" smtClean="0">
                <a:solidFill>
                  <a:srgbClr val="000000"/>
                </a:solidFill>
                <a:latin typeface="Aharoni" panose="02010803020104030203" pitchFamily="2" charset="-79"/>
                <a:cs typeface="Aharoni" panose="02010803020104030203" pitchFamily="2" charset="-79"/>
              </a:rPr>
              <a:t>Supporting MEP Centers from the Federal Level:</a:t>
            </a:r>
          </a:p>
          <a:p>
            <a:pPr marL="0" indent="0" eaLnBrk="1" hangingPunct="1">
              <a:lnSpc>
                <a:spcPct val="85000"/>
              </a:lnSpc>
              <a:buFont typeface="Wingdings" pitchFamily="2" charset="2"/>
              <a:buNone/>
            </a:pPr>
            <a:endParaRPr lang="en-US" dirty="0" smtClean="0">
              <a:solidFill>
                <a:srgbClr val="000000"/>
              </a:solidFill>
            </a:endParaRPr>
          </a:p>
          <a:p>
            <a:pPr marL="0" indent="0" eaLnBrk="1" hangingPunct="1">
              <a:lnSpc>
                <a:spcPct val="85000"/>
              </a:lnSpc>
              <a:buFont typeface="Wingdings" pitchFamily="2" charset="2"/>
              <a:buNone/>
            </a:pPr>
            <a:r>
              <a:rPr lang="en-US" b="1" dirty="0" smtClean="0">
                <a:solidFill>
                  <a:srgbClr val="000000"/>
                </a:solidFill>
              </a:rPr>
              <a:t>SMARTalent:</a:t>
            </a:r>
            <a:endParaRPr lang="en-US" b="1" dirty="0">
              <a:solidFill>
                <a:srgbClr val="000000"/>
              </a:solidFill>
            </a:endParaRPr>
          </a:p>
          <a:p>
            <a:pPr lvl="4">
              <a:lnSpc>
                <a:spcPct val="100000"/>
              </a:lnSpc>
              <a:buClr>
                <a:srgbClr val="1F497D"/>
              </a:buClr>
            </a:pPr>
            <a:r>
              <a:rPr lang="en-US" b="1" dirty="0" smtClean="0">
                <a:solidFill>
                  <a:srgbClr val="000000"/>
                </a:solidFill>
                <a:effectLst/>
              </a:rPr>
              <a:t>Continuing to develop and roll out Talent Management Software Application</a:t>
            </a:r>
          </a:p>
          <a:p>
            <a:pPr lvl="5">
              <a:lnSpc>
                <a:spcPct val="100000"/>
              </a:lnSpc>
              <a:buClr>
                <a:srgbClr val="1F497D"/>
              </a:buClr>
            </a:pPr>
            <a:r>
              <a:rPr lang="en-US" sz="2000" b="1" dirty="0" smtClean="0">
                <a:solidFill>
                  <a:srgbClr val="000000"/>
                </a:solidFill>
                <a:effectLst/>
              </a:rPr>
              <a:t>Aligns business goals with workforce investments</a:t>
            </a:r>
          </a:p>
          <a:p>
            <a:pPr lvl="5">
              <a:lnSpc>
                <a:spcPct val="100000"/>
              </a:lnSpc>
              <a:buClr>
                <a:srgbClr val="1F497D"/>
              </a:buClr>
            </a:pPr>
            <a:r>
              <a:rPr lang="en-US" sz="2000" b="1" dirty="0" smtClean="0">
                <a:solidFill>
                  <a:srgbClr val="000000"/>
                </a:solidFill>
                <a:effectLst/>
              </a:rPr>
              <a:t>Allows centers to consult on SMM workforce challenges in a business-integrated way</a:t>
            </a:r>
          </a:p>
          <a:p>
            <a:pPr lvl="5">
              <a:lnSpc>
                <a:spcPct val="100000"/>
              </a:lnSpc>
              <a:buClr>
                <a:srgbClr val="1F497D"/>
              </a:buClr>
            </a:pPr>
            <a:r>
              <a:rPr lang="en-US" sz="2000" b="1" dirty="0" smtClean="0">
                <a:solidFill>
                  <a:srgbClr val="000000"/>
                </a:solidFill>
                <a:effectLst/>
              </a:rPr>
              <a:t>Will capture trends in the way manufacturing operations are staffed to inform SMMs and education and training</a:t>
            </a:r>
          </a:p>
          <a:p>
            <a:pPr marL="0" indent="0" eaLnBrk="1" hangingPunct="1">
              <a:lnSpc>
                <a:spcPct val="85000"/>
              </a:lnSpc>
              <a:buFont typeface="Wingdings" pitchFamily="2" charset="2"/>
              <a:buNone/>
            </a:pPr>
            <a:endParaRPr lang="en-US" dirty="0" smtClean="0">
              <a:solidFill>
                <a:srgbClr val="000000"/>
              </a:solidFill>
            </a:endParaRPr>
          </a:p>
        </p:txBody>
      </p:sp>
      <p:sp>
        <p:nvSpPr>
          <p:cNvPr id="15" name="Rectangle 2"/>
          <p:cNvSpPr txBox="1">
            <a:spLocks noChangeArrowheads="1"/>
          </p:cNvSpPr>
          <p:nvPr/>
        </p:nvSpPr>
        <p:spPr bwMode="auto">
          <a:xfrm>
            <a:off x="909762" y="717698"/>
            <a:ext cx="7777037"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pPr eaLnBrk="1" hangingPunct="1"/>
            <a:r>
              <a:rPr lang="en-US" sz="3600" dirty="0" smtClean="0">
                <a:solidFill>
                  <a:prstClr val="black"/>
                </a:solidFill>
              </a:rPr>
              <a:t>Next Generation Strategies: Workforce</a:t>
            </a:r>
          </a:p>
        </p:txBody>
      </p:sp>
      <p:sp>
        <p:nvSpPr>
          <p:cNvPr id="3" name="Date Placeholder 2"/>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2" name="Slide Number Placeholder 1"/>
          <p:cNvSpPr>
            <a:spLocks noGrp="1"/>
          </p:cNvSpPr>
          <p:nvPr>
            <p:ph type="sldNum" sz="quarter" idx="4"/>
          </p:nvPr>
        </p:nvSpPr>
        <p:spPr>
          <a:prstGeom prst="rect">
            <a:avLst/>
          </a:prstGeom>
        </p:spPr>
        <p:txBody>
          <a:bodyPr/>
          <a:lstStyle/>
          <a:p>
            <a:pPr>
              <a:defRPr/>
            </a:pPr>
            <a:fld id="{174C9CB6-6753-4004-A968-844E1F6EFE94}" type="slidenum">
              <a:rPr lang="en-US" smtClean="0">
                <a:solidFill>
                  <a:prstClr val="black">
                    <a:tint val="75000"/>
                  </a:prstClr>
                </a:solidFill>
              </a:rPr>
              <a:pPr>
                <a:defRPr/>
              </a:pPr>
              <a:t>68</a:t>
            </a:fld>
            <a:endParaRPr lang="en-US">
              <a:solidFill>
                <a:prstClr val="black">
                  <a:tint val="75000"/>
                </a:prstClr>
              </a:solidFill>
            </a:endParaRPr>
          </a:p>
        </p:txBody>
      </p:sp>
    </p:spTree>
    <p:extLst>
      <p:ext uri="{BB962C8B-B14F-4D97-AF65-F5344CB8AC3E}">
        <p14:creationId xmlns:p14="http://schemas.microsoft.com/office/powerpoint/2010/main" val="1773667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bwMode="auto">
          <a:xfrm>
            <a:off x="685800" y="685800"/>
            <a:ext cx="57150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endParaRPr lang="en-US" sz="3600" dirty="0">
              <a:solidFill>
                <a:prstClr val="black"/>
              </a:solidFill>
            </a:endParaRPr>
          </a:p>
        </p:txBody>
      </p:sp>
      <p:sp>
        <p:nvSpPr>
          <p:cNvPr id="14" name="Rectangle 3"/>
          <p:cNvSpPr txBox="1">
            <a:spLocks noChangeArrowheads="1"/>
          </p:cNvSpPr>
          <p:nvPr/>
        </p:nvSpPr>
        <p:spPr>
          <a:xfrm>
            <a:off x="919491" y="1593162"/>
            <a:ext cx="7679760" cy="5114244"/>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marL="0" indent="0" eaLnBrk="1" hangingPunct="1">
              <a:lnSpc>
                <a:spcPct val="85000"/>
              </a:lnSpc>
              <a:buFont typeface="Wingdings" pitchFamily="2" charset="2"/>
              <a:buNone/>
            </a:pPr>
            <a:r>
              <a:rPr lang="en-US" b="1" dirty="0" smtClean="0">
                <a:solidFill>
                  <a:srgbClr val="000000"/>
                </a:solidFill>
              </a:rPr>
              <a:t>Skills:</a:t>
            </a:r>
            <a:endParaRPr lang="en-US" b="1" dirty="0">
              <a:solidFill>
                <a:srgbClr val="000000"/>
              </a:solidFill>
            </a:endParaRPr>
          </a:p>
          <a:p>
            <a:pPr lvl="4">
              <a:lnSpc>
                <a:spcPct val="100000"/>
              </a:lnSpc>
              <a:buClr>
                <a:srgbClr val="1F497D"/>
              </a:buClr>
            </a:pPr>
            <a:r>
              <a:rPr lang="en-US" b="1" dirty="0" smtClean="0">
                <a:solidFill>
                  <a:srgbClr val="000000"/>
                </a:solidFill>
                <a:effectLst/>
              </a:rPr>
              <a:t>Working with NNMI and NSF ATE on understanding the skills and credentials needed for the future manufacturing workforce</a:t>
            </a:r>
          </a:p>
          <a:p>
            <a:pPr lvl="4">
              <a:lnSpc>
                <a:spcPct val="100000"/>
              </a:lnSpc>
              <a:buClr>
                <a:srgbClr val="1F497D"/>
              </a:buClr>
            </a:pPr>
            <a:r>
              <a:rPr lang="en-US" b="1" dirty="0" smtClean="0">
                <a:solidFill>
                  <a:srgbClr val="000000"/>
                </a:solidFill>
                <a:effectLst/>
              </a:rPr>
              <a:t>Involving MEP Centers in cross-agency initiatives such as BCTEP to identify and train in sustainable manufacturing methods and energy efficiency</a:t>
            </a:r>
          </a:p>
          <a:p>
            <a:pPr marL="0" indent="0" eaLnBrk="1" hangingPunct="1">
              <a:lnSpc>
                <a:spcPct val="85000"/>
              </a:lnSpc>
              <a:buFont typeface="Wingdings" pitchFamily="2" charset="2"/>
              <a:buNone/>
            </a:pPr>
            <a:endParaRPr lang="en-US" sz="2000" dirty="0" smtClean="0">
              <a:solidFill>
                <a:srgbClr val="000000"/>
              </a:solidFill>
            </a:endParaRPr>
          </a:p>
        </p:txBody>
      </p:sp>
      <p:sp>
        <p:nvSpPr>
          <p:cNvPr id="15" name="Rectangle 2"/>
          <p:cNvSpPr txBox="1">
            <a:spLocks noChangeArrowheads="1"/>
          </p:cNvSpPr>
          <p:nvPr/>
        </p:nvSpPr>
        <p:spPr bwMode="auto">
          <a:xfrm>
            <a:off x="919491" y="717698"/>
            <a:ext cx="7679760"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pPr eaLnBrk="1" hangingPunct="1"/>
            <a:r>
              <a:rPr lang="en-US" sz="3600" dirty="0" smtClean="0">
                <a:solidFill>
                  <a:prstClr val="black"/>
                </a:solidFill>
              </a:rPr>
              <a:t>Next Generation Strategies: Workforce</a:t>
            </a:r>
          </a:p>
        </p:txBody>
      </p:sp>
      <p:sp>
        <p:nvSpPr>
          <p:cNvPr id="3" name="Date Placeholder 2"/>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2" name="Slide Number Placeholder 1"/>
          <p:cNvSpPr>
            <a:spLocks noGrp="1"/>
          </p:cNvSpPr>
          <p:nvPr>
            <p:ph type="sldNum" sz="quarter" idx="4"/>
          </p:nvPr>
        </p:nvSpPr>
        <p:spPr>
          <a:prstGeom prst="rect">
            <a:avLst/>
          </a:prstGeom>
        </p:spPr>
        <p:txBody>
          <a:bodyPr/>
          <a:lstStyle/>
          <a:p>
            <a:pPr>
              <a:defRPr/>
            </a:pPr>
            <a:fld id="{174C9CB6-6753-4004-A968-844E1F6EFE94}" type="slidenum">
              <a:rPr lang="en-US" smtClean="0">
                <a:solidFill>
                  <a:prstClr val="black">
                    <a:tint val="75000"/>
                  </a:prstClr>
                </a:solidFill>
              </a:rPr>
              <a:pPr>
                <a:defRPr/>
              </a:pPr>
              <a:t>69</a:t>
            </a:fld>
            <a:endParaRPr lang="en-US">
              <a:solidFill>
                <a:prstClr val="black">
                  <a:tint val="75000"/>
                </a:prstClr>
              </a:solidFill>
            </a:endParaRPr>
          </a:p>
        </p:txBody>
      </p:sp>
    </p:spTree>
    <p:extLst>
      <p:ext uri="{BB962C8B-B14F-4D97-AF65-F5344CB8AC3E}">
        <p14:creationId xmlns:p14="http://schemas.microsoft.com/office/powerpoint/2010/main" val="165179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491778"/>
            <a:ext cx="7898524" cy="734466"/>
          </a:xfrm>
        </p:spPr>
        <p:txBody>
          <a:bodyPr>
            <a:noAutofit/>
          </a:bodyPr>
          <a:lstStyle/>
          <a:p>
            <a:r>
              <a:rPr lang="en-US" sz="3200" dirty="0" smtClean="0">
                <a:latin typeface="Calibri" pitchFamily="34" charset="0"/>
              </a:rPr>
              <a:t>About the Process :  Actions to Date</a:t>
            </a:r>
            <a:endParaRPr lang="en-US" sz="3200" dirty="0">
              <a:latin typeface="Calibri" pitchFamily="34" charset="0"/>
            </a:endParaRPr>
          </a:p>
        </p:txBody>
      </p:sp>
      <p:sp>
        <p:nvSpPr>
          <p:cNvPr id="7" name="Content Placeholder 6"/>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6" name="Slide Number Placeholder 5"/>
          <p:cNvSpPr>
            <a:spLocks noGrp="1"/>
          </p:cNvSpPr>
          <p:nvPr>
            <p:ph type="sldNum" sz="quarter" idx="4"/>
          </p:nvPr>
        </p:nvSpPr>
        <p:spPr>
          <a:prstGeom prst="rect">
            <a:avLst/>
          </a:prstGeom>
        </p:spPr>
        <p:txBody>
          <a:bodyPr/>
          <a:lstStyle/>
          <a:p>
            <a:fld id="{7C690F11-132E-E54B-AD6C-C5C68F5B319F}" type="slidenum">
              <a:rPr lang="en-US" smtClean="0">
                <a:solidFill>
                  <a:prstClr val="black">
                    <a:tint val="75000"/>
                  </a:prstClr>
                </a:solidFill>
              </a:rPr>
              <a:pPr/>
              <a:t>7</a:t>
            </a:fld>
            <a:endParaRPr lang="en-US" dirty="0">
              <a:solidFill>
                <a:prstClr val="black">
                  <a:tint val="75000"/>
                </a:prstClr>
              </a:solidFill>
            </a:endParaRPr>
          </a:p>
        </p:txBody>
      </p:sp>
      <p:sp>
        <p:nvSpPr>
          <p:cNvPr id="3" name="TextBox 2"/>
          <p:cNvSpPr txBox="1"/>
          <p:nvPr/>
        </p:nvSpPr>
        <p:spPr>
          <a:xfrm>
            <a:off x="942391" y="1110203"/>
            <a:ext cx="8006299" cy="5632311"/>
          </a:xfrm>
          <a:prstGeom prst="rect">
            <a:avLst/>
          </a:prstGeom>
          <a:noFill/>
        </p:spPr>
        <p:txBody>
          <a:bodyPr wrap="square" rtlCol="0">
            <a:spAutoFit/>
          </a:bodyPr>
          <a:lstStyle/>
          <a:p>
            <a:r>
              <a:rPr lang="en-US" sz="2000" b="1" dirty="0" smtClean="0">
                <a:solidFill>
                  <a:prstClr val="black"/>
                </a:solidFill>
              </a:rPr>
              <a:t>June 2013</a:t>
            </a:r>
            <a:r>
              <a:rPr lang="en-US" sz="2000" dirty="0" smtClean="0">
                <a:solidFill>
                  <a:prstClr val="black"/>
                </a:solidFill>
              </a:rPr>
              <a:t>	</a:t>
            </a:r>
          </a:p>
          <a:p>
            <a:r>
              <a:rPr lang="en-US" sz="2000" dirty="0" smtClean="0">
                <a:solidFill>
                  <a:prstClr val="black"/>
                </a:solidFill>
              </a:rPr>
              <a:t>Pat Gallagher’s Charge to Board</a:t>
            </a:r>
          </a:p>
          <a:p>
            <a:endParaRPr lang="en-US" sz="2000" b="1" dirty="0" smtClean="0">
              <a:solidFill>
                <a:prstClr val="black"/>
              </a:solidFill>
            </a:endParaRPr>
          </a:p>
          <a:p>
            <a:r>
              <a:rPr lang="en-US" sz="2000" b="1" dirty="0" smtClean="0">
                <a:solidFill>
                  <a:prstClr val="black"/>
                </a:solidFill>
              </a:rPr>
              <a:t>Sept 2013</a:t>
            </a:r>
            <a:r>
              <a:rPr lang="en-US" sz="2000" dirty="0" smtClean="0">
                <a:solidFill>
                  <a:prstClr val="black"/>
                </a:solidFill>
              </a:rPr>
              <a:t>	</a:t>
            </a:r>
          </a:p>
          <a:p>
            <a:pPr marL="342900" indent="-342900">
              <a:buFont typeface="Arial" panose="020B0604020202020204" pitchFamily="34" charset="0"/>
              <a:buChar char="•"/>
            </a:pPr>
            <a:r>
              <a:rPr lang="en-US" sz="2000" dirty="0" smtClean="0">
                <a:solidFill>
                  <a:prstClr val="black"/>
                </a:solidFill>
              </a:rPr>
              <a:t>1</a:t>
            </a:r>
            <a:r>
              <a:rPr lang="en-US" sz="2000" baseline="30000" dirty="0" smtClean="0">
                <a:solidFill>
                  <a:prstClr val="black"/>
                </a:solidFill>
              </a:rPr>
              <a:t>st</a:t>
            </a:r>
            <a:r>
              <a:rPr lang="en-US" sz="2000" dirty="0" smtClean="0">
                <a:solidFill>
                  <a:prstClr val="black"/>
                </a:solidFill>
              </a:rPr>
              <a:t> Advisory Board Subcommittee Call</a:t>
            </a:r>
          </a:p>
          <a:p>
            <a:pPr marL="342900" indent="-342900">
              <a:buFont typeface="Arial" panose="020B0604020202020204" pitchFamily="34" charset="0"/>
              <a:buChar char="•"/>
            </a:pPr>
            <a:r>
              <a:rPr lang="en-US" sz="2000" dirty="0" smtClean="0">
                <a:solidFill>
                  <a:prstClr val="black"/>
                </a:solidFill>
              </a:rPr>
              <a:t>Centers’ Input – Strategic Planning Process in Portland</a:t>
            </a:r>
          </a:p>
          <a:p>
            <a:pPr marL="342900" indent="-342900">
              <a:buFont typeface="Arial" panose="020B0604020202020204" pitchFamily="34" charset="0"/>
              <a:buChar char="•"/>
            </a:pPr>
            <a:r>
              <a:rPr lang="en-US" sz="2000" dirty="0" smtClean="0">
                <a:solidFill>
                  <a:prstClr val="black"/>
                </a:solidFill>
              </a:rPr>
              <a:t>Full Advisory Board Update</a:t>
            </a:r>
            <a:endParaRPr lang="en-US" sz="2000" dirty="0">
              <a:solidFill>
                <a:prstClr val="black"/>
              </a:solidFill>
            </a:endParaRPr>
          </a:p>
          <a:p>
            <a:endParaRPr lang="en-US" sz="2000" b="1" dirty="0" smtClean="0">
              <a:solidFill>
                <a:prstClr val="black"/>
              </a:solidFill>
            </a:endParaRPr>
          </a:p>
          <a:p>
            <a:r>
              <a:rPr lang="en-US" sz="2000" b="1" dirty="0" smtClean="0">
                <a:solidFill>
                  <a:prstClr val="black"/>
                </a:solidFill>
              </a:rPr>
              <a:t>Oct – Dec  2013 </a:t>
            </a:r>
            <a:r>
              <a:rPr lang="en-US" sz="2000" dirty="0" smtClean="0">
                <a:solidFill>
                  <a:prstClr val="black"/>
                </a:solidFill>
              </a:rPr>
              <a:t>	</a:t>
            </a:r>
          </a:p>
          <a:p>
            <a:pPr marL="342900" indent="-342900">
              <a:buFont typeface="Arial" panose="020B0604020202020204" pitchFamily="34" charset="0"/>
              <a:buChar char="•"/>
            </a:pPr>
            <a:r>
              <a:rPr lang="en-US" sz="2000" dirty="0" smtClean="0">
                <a:solidFill>
                  <a:prstClr val="black"/>
                </a:solidFill>
              </a:rPr>
              <a:t>Weekly Strategic Planning Team (SPT) Meetings </a:t>
            </a:r>
            <a:endParaRPr lang="en-US" sz="2000" dirty="0">
              <a:solidFill>
                <a:prstClr val="black"/>
              </a:solidFill>
            </a:endParaRPr>
          </a:p>
          <a:p>
            <a:pPr marL="342900" indent="-342900">
              <a:buFont typeface="Arial" panose="020B0604020202020204" pitchFamily="34" charset="0"/>
              <a:buChar char="•"/>
            </a:pPr>
            <a:r>
              <a:rPr lang="en-US" sz="2000" dirty="0" smtClean="0">
                <a:solidFill>
                  <a:prstClr val="black"/>
                </a:solidFill>
              </a:rPr>
              <a:t>Meeting with states at National Governor’s Association (NGA) Forum</a:t>
            </a:r>
          </a:p>
          <a:p>
            <a:pPr marL="342900" indent="-342900">
              <a:buFont typeface="Arial" panose="020B0604020202020204" pitchFamily="34" charset="0"/>
              <a:buChar char="•"/>
            </a:pPr>
            <a:r>
              <a:rPr lang="en-US" sz="2000" dirty="0" smtClean="0">
                <a:solidFill>
                  <a:prstClr val="black"/>
                </a:solidFill>
              </a:rPr>
              <a:t>Center Workgroup for Reporting and Evaluation Meeting </a:t>
            </a:r>
          </a:p>
          <a:p>
            <a:pPr marL="342900" indent="-342900">
              <a:buFont typeface="Arial" panose="020B0604020202020204" pitchFamily="34" charset="0"/>
              <a:buChar char="•"/>
            </a:pPr>
            <a:r>
              <a:rPr lang="en-US" sz="2000" dirty="0" smtClean="0">
                <a:solidFill>
                  <a:prstClr val="black"/>
                </a:solidFill>
              </a:rPr>
              <a:t>Advisory Board Subcommittee Calls</a:t>
            </a:r>
          </a:p>
          <a:p>
            <a:pPr marL="342900" indent="-342900">
              <a:buFont typeface="Arial" panose="020B0604020202020204" pitchFamily="34" charset="0"/>
              <a:buChar char="•"/>
            </a:pPr>
            <a:r>
              <a:rPr lang="en-US" sz="2000" dirty="0" smtClean="0">
                <a:solidFill>
                  <a:prstClr val="black"/>
                </a:solidFill>
              </a:rPr>
              <a:t>Regional Center Board Chair Calls</a:t>
            </a:r>
          </a:p>
          <a:p>
            <a:pPr marL="342900" indent="-342900">
              <a:buFont typeface="Arial" panose="020B0604020202020204" pitchFamily="34" charset="0"/>
              <a:buChar char="•"/>
            </a:pPr>
            <a:r>
              <a:rPr lang="en-US" sz="2000" dirty="0" smtClean="0">
                <a:solidFill>
                  <a:prstClr val="black"/>
                </a:solidFill>
              </a:rPr>
              <a:t>Association and Federal Agency Mtgs.</a:t>
            </a:r>
          </a:p>
          <a:p>
            <a:pPr marL="342900" indent="-342900">
              <a:buFont typeface="Arial" panose="020B0604020202020204" pitchFamily="34" charset="0"/>
              <a:buChar char="•"/>
            </a:pPr>
            <a:r>
              <a:rPr lang="en-US" sz="2000" dirty="0" smtClean="0">
                <a:solidFill>
                  <a:prstClr val="black"/>
                </a:solidFill>
              </a:rPr>
              <a:t>Review of Center Strategic Plans</a:t>
            </a:r>
          </a:p>
          <a:p>
            <a:pPr marL="342900" indent="-342900">
              <a:buFont typeface="Arial" panose="020B0604020202020204" pitchFamily="34" charset="0"/>
              <a:buChar char="•"/>
            </a:pPr>
            <a:r>
              <a:rPr lang="en-US" sz="2000" dirty="0" smtClean="0">
                <a:solidFill>
                  <a:prstClr val="black"/>
                </a:solidFill>
              </a:rPr>
              <a:t>Environmental Scanning (reports, etc.)</a:t>
            </a:r>
          </a:p>
          <a:p>
            <a:endParaRPr lang="en-US" sz="2000" dirty="0" smtClean="0">
              <a:solidFill>
                <a:prstClr val="black"/>
              </a:solidFill>
            </a:endParaRPr>
          </a:p>
        </p:txBody>
      </p:sp>
    </p:spTree>
    <p:extLst>
      <p:ext uri="{BB962C8B-B14F-4D97-AF65-F5344CB8AC3E}">
        <p14:creationId xmlns:p14="http://schemas.microsoft.com/office/powerpoint/2010/main" val="51798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bwMode="auto">
          <a:xfrm>
            <a:off x="919264" y="717698"/>
            <a:ext cx="57150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endParaRPr lang="en-US" sz="3600" dirty="0">
              <a:solidFill>
                <a:prstClr val="black"/>
              </a:solidFill>
            </a:endParaRPr>
          </a:p>
        </p:txBody>
      </p:sp>
      <p:sp>
        <p:nvSpPr>
          <p:cNvPr id="14" name="Rectangle 3"/>
          <p:cNvSpPr txBox="1">
            <a:spLocks noChangeArrowheads="1"/>
          </p:cNvSpPr>
          <p:nvPr/>
        </p:nvSpPr>
        <p:spPr>
          <a:xfrm>
            <a:off x="919264" y="1583434"/>
            <a:ext cx="8417442" cy="5114244"/>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marL="0" indent="0" eaLnBrk="1" hangingPunct="1">
              <a:lnSpc>
                <a:spcPct val="85000"/>
              </a:lnSpc>
              <a:buFont typeface="Wingdings" pitchFamily="2" charset="2"/>
              <a:buNone/>
            </a:pPr>
            <a:r>
              <a:rPr lang="en-US" b="1" dirty="0" smtClean="0">
                <a:solidFill>
                  <a:srgbClr val="000000"/>
                </a:solidFill>
              </a:rPr>
              <a:t>Partnerships:</a:t>
            </a:r>
          </a:p>
          <a:p>
            <a:pPr marL="0" indent="0" eaLnBrk="1" hangingPunct="1">
              <a:lnSpc>
                <a:spcPct val="85000"/>
              </a:lnSpc>
              <a:buFont typeface="Wingdings" pitchFamily="2" charset="2"/>
              <a:buNone/>
            </a:pPr>
            <a:endParaRPr lang="en-US" dirty="0">
              <a:solidFill>
                <a:srgbClr val="000000"/>
              </a:solidFill>
            </a:endParaRPr>
          </a:p>
          <a:p>
            <a:pPr lvl="4">
              <a:lnSpc>
                <a:spcPct val="100000"/>
              </a:lnSpc>
              <a:buClr>
                <a:srgbClr val="1F497D"/>
              </a:buClr>
            </a:pPr>
            <a:r>
              <a:rPr lang="en-US" b="1" dirty="0" smtClean="0">
                <a:solidFill>
                  <a:srgbClr val="000000"/>
                </a:solidFill>
                <a:effectLst/>
              </a:rPr>
              <a:t>Community Colleges</a:t>
            </a:r>
          </a:p>
          <a:p>
            <a:pPr lvl="4">
              <a:lnSpc>
                <a:spcPct val="100000"/>
              </a:lnSpc>
              <a:buClr>
                <a:srgbClr val="1F497D"/>
              </a:buClr>
            </a:pPr>
            <a:r>
              <a:rPr lang="en-US" b="1" dirty="0" smtClean="0">
                <a:solidFill>
                  <a:srgbClr val="000000"/>
                </a:solidFill>
                <a:effectLst/>
              </a:rPr>
              <a:t>Workforce Investment Boards</a:t>
            </a:r>
          </a:p>
          <a:p>
            <a:pPr lvl="4">
              <a:lnSpc>
                <a:spcPct val="100000"/>
              </a:lnSpc>
              <a:buClr>
                <a:srgbClr val="1F497D"/>
              </a:buClr>
            </a:pPr>
            <a:r>
              <a:rPr lang="en-US" b="1" dirty="0" smtClean="0">
                <a:solidFill>
                  <a:srgbClr val="000000"/>
                </a:solidFill>
                <a:effectLst/>
              </a:rPr>
              <a:t>MFG DAY</a:t>
            </a:r>
          </a:p>
          <a:p>
            <a:pPr lvl="4">
              <a:lnSpc>
                <a:spcPct val="100000"/>
              </a:lnSpc>
              <a:buClr>
                <a:srgbClr val="1F497D"/>
              </a:buClr>
            </a:pPr>
            <a:r>
              <a:rPr lang="en-US" b="1" dirty="0" smtClean="0">
                <a:solidFill>
                  <a:srgbClr val="000000"/>
                </a:solidFill>
                <a:effectLst/>
              </a:rPr>
              <a:t>AMP 2.0</a:t>
            </a:r>
          </a:p>
          <a:p>
            <a:pPr lvl="4">
              <a:lnSpc>
                <a:spcPct val="100000"/>
              </a:lnSpc>
              <a:buClr>
                <a:srgbClr val="1F497D"/>
              </a:buClr>
            </a:pPr>
            <a:r>
              <a:rPr lang="en-US" b="1" dirty="0" smtClean="0">
                <a:solidFill>
                  <a:srgbClr val="000000"/>
                </a:solidFill>
                <a:effectLst/>
              </a:rPr>
              <a:t>Other Federal Agencies</a:t>
            </a:r>
          </a:p>
          <a:p>
            <a:pPr marL="0" indent="0" eaLnBrk="1" hangingPunct="1">
              <a:lnSpc>
                <a:spcPct val="85000"/>
              </a:lnSpc>
              <a:buFont typeface="Wingdings" pitchFamily="2" charset="2"/>
              <a:buNone/>
            </a:pPr>
            <a:endParaRPr lang="en-US" sz="2000" dirty="0" smtClean="0">
              <a:solidFill>
                <a:srgbClr val="000000"/>
              </a:solidFill>
            </a:endParaRPr>
          </a:p>
        </p:txBody>
      </p:sp>
      <p:sp>
        <p:nvSpPr>
          <p:cNvPr id="15" name="Rectangle 2"/>
          <p:cNvSpPr txBox="1">
            <a:spLocks noChangeArrowheads="1"/>
          </p:cNvSpPr>
          <p:nvPr/>
        </p:nvSpPr>
        <p:spPr bwMode="auto">
          <a:xfrm>
            <a:off x="919264" y="717698"/>
            <a:ext cx="7767536"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pPr eaLnBrk="1" hangingPunct="1"/>
            <a:r>
              <a:rPr lang="en-US" sz="3600" dirty="0" smtClean="0">
                <a:solidFill>
                  <a:prstClr val="black"/>
                </a:solidFill>
              </a:rPr>
              <a:t>Next Generation Strategies: Workforce</a:t>
            </a:r>
          </a:p>
        </p:txBody>
      </p:sp>
      <p:sp>
        <p:nvSpPr>
          <p:cNvPr id="3" name="Date Placeholder 2"/>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2" name="Slide Number Placeholder 1"/>
          <p:cNvSpPr>
            <a:spLocks noGrp="1"/>
          </p:cNvSpPr>
          <p:nvPr>
            <p:ph type="sldNum" sz="quarter" idx="4"/>
          </p:nvPr>
        </p:nvSpPr>
        <p:spPr>
          <a:prstGeom prst="rect">
            <a:avLst/>
          </a:prstGeom>
        </p:spPr>
        <p:txBody>
          <a:bodyPr/>
          <a:lstStyle/>
          <a:p>
            <a:pPr>
              <a:defRPr/>
            </a:pPr>
            <a:fld id="{174C9CB6-6753-4004-A968-844E1F6EFE94}" type="slidenum">
              <a:rPr lang="en-US" smtClean="0">
                <a:solidFill>
                  <a:prstClr val="black">
                    <a:tint val="75000"/>
                  </a:prstClr>
                </a:solidFill>
              </a:rPr>
              <a:pPr>
                <a:defRPr/>
              </a:pPr>
              <a:t>70</a:t>
            </a:fld>
            <a:endParaRPr lang="en-US">
              <a:solidFill>
                <a:prstClr val="black">
                  <a:tint val="75000"/>
                </a:prstClr>
              </a:solidFill>
            </a:endParaRPr>
          </a:p>
        </p:txBody>
      </p:sp>
    </p:spTree>
    <p:extLst>
      <p:ext uri="{BB962C8B-B14F-4D97-AF65-F5344CB8AC3E}">
        <p14:creationId xmlns:p14="http://schemas.microsoft.com/office/powerpoint/2010/main" val="3449107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bwMode="auto">
          <a:xfrm>
            <a:off x="1702813" y="674207"/>
            <a:ext cx="57150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r>
              <a:rPr lang="en-US" dirty="0" smtClean="0">
                <a:solidFill>
                  <a:prstClr val="black"/>
                </a:solidFill>
              </a:rPr>
              <a:t/>
            </a:r>
            <a:br>
              <a:rPr lang="en-US" dirty="0" smtClean="0">
                <a:solidFill>
                  <a:prstClr val="black"/>
                </a:solidFill>
              </a:rPr>
            </a:br>
            <a:r>
              <a:rPr lang="en-US" dirty="0" smtClean="0">
                <a:solidFill>
                  <a:prstClr val="black"/>
                </a:solidFill>
              </a:rPr>
              <a:t/>
            </a:r>
            <a:br>
              <a:rPr lang="en-US" dirty="0" smtClean="0">
                <a:solidFill>
                  <a:prstClr val="black"/>
                </a:solidFill>
              </a:rPr>
            </a:br>
            <a:r>
              <a:rPr lang="en-US" dirty="0" smtClean="0">
                <a:solidFill>
                  <a:prstClr val="black"/>
                </a:solidFill>
              </a:rPr>
              <a:t/>
            </a:r>
            <a:br>
              <a:rPr lang="en-US" dirty="0" smtClean="0">
                <a:solidFill>
                  <a:prstClr val="black"/>
                </a:solidFill>
              </a:rPr>
            </a:br>
            <a:r>
              <a:rPr lang="en-US" dirty="0" smtClean="0">
                <a:solidFill>
                  <a:prstClr val="black"/>
                </a:solidFill>
              </a:rPr>
              <a:t/>
            </a:r>
            <a:br>
              <a:rPr lang="en-US" dirty="0" smtClean="0">
                <a:solidFill>
                  <a:prstClr val="black"/>
                </a:solidFill>
              </a:rPr>
            </a:br>
            <a:endParaRPr lang="en-US" sz="3600" dirty="0">
              <a:solidFill>
                <a:prstClr val="black"/>
              </a:solidFill>
            </a:endParaRPr>
          </a:p>
        </p:txBody>
      </p:sp>
      <p:sp>
        <p:nvSpPr>
          <p:cNvPr id="14" name="Rectangle 3"/>
          <p:cNvSpPr txBox="1">
            <a:spLocks noChangeArrowheads="1"/>
          </p:cNvSpPr>
          <p:nvPr/>
        </p:nvSpPr>
        <p:spPr>
          <a:xfrm>
            <a:off x="909763" y="1602889"/>
            <a:ext cx="8417442" cy="5114244"/>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marL="0" indent="0" eaLnBrk="1" hangingPunct="1">
              <a:lnSpc>
                <a:spcPct val="85000"/>
              </a:lnSpc>
              <a:buFont typeface="Wingdings" pitchFamily="2" charset="2"/>
              <a:buNone/>
            </a:pPr>
            <a:r>
              <a:rPr lang="en-US" b="1" dirty="0" smtClean="0">
                <a:solidFill>
                  <a:srgbClr val="000000"/>
                </a:solidFill>
              </a:rPr>
              <a:t>Aligned Funding and Activities:</a:t>
            </a:r>
          </a:p>
          <a:p>
            <a:pPr marL="0" indent="0" eaLnBrk="1" hangingPunct="1">
              <a:lnSpc>
                <a:spcPct val="85000"/>
              </a:lnSpc>
              <a:buFont typeface="Wingdings" pitchFamily="2" charset="2"/>
              <a:buNone/>
            </a:pPr>
            <a:endParaRPr lang="en-US" dirty="0">
              <a:solidFill>
                <a:srgbClr val="000000"/>
              </a:solidFill>
            </a:endParaRPr>
          </a:p>
          <a:p>
            <a:pPr lvl="4">
              <a:lnSpc>
                <a:spcPct val="100000"/>
              </a:lnSpc>
              <a:buClr>
                <a:srgbClr val="1F497D"/>
              </a:buClr>
            </a:pPr>
            <a:r>
              <a:rPr lang="en-US" b="1" dirty="0" smtClean="0">
                <a:solidFill>
                  <a:srgbClr val="000000"/>
                </a:solidFill>
                <a:effectLst/>
              </a:rPr>
              <a:t>Jobs and Innovation Accelerator Challenge</a:t>
            </a:r>
          </a:p>
          <a:p>
            <a:pPr lvl="4">
              <a:lnSpc>
                <a:spcPct val="100000"/>
              </a:lnSpc>
              <a:buClr>
                <a:srgbClr val="1F497D"/>
              </a:buClr>
            </a:pPr>
            <a:r>
              <a:rPr lang="en-US" b="1" dirty="0" smtClean="0">
                <a:solidFill>
                  <a:srgbClr val="000000"/>
                </a:solidFill>
                <a:effectLst/>
              </a:rPr>
              <a:t>Make It In America</a:t>
            </a:r>
          </a:p>
          <a:p>
            <a:pPr lvl="4">
              <a:lnSpc>
                <a:spcPct val="100000"/>
              </a:lnSpc>
              <a:buClr>
                <a:srgbClr val="1F497D"/>
              </a:buClr>
            </a:pPr>
            <a:r>
              <a:rPr lang="en-US" b="1" dirty="0" smtClean="0">
                <a:solidFill>
                  <a:srgbClr val="000000"/>
                </a:solidFill>
                <a:effectLst/>
              </a:rPr>
              <a:t>FFO Language And Goal-sharing</a:t>
            </a:r>
          </a:p>
          <a:p>
            <a:pPr marL="0" indent="0" eaLnBrk="1" hangingPunct="1">
              <a:lnSpc>
                <a:spcPct val="85000"/>
              </a:lnSpc>
              <a:buFont typeface="Wingdings" pitchFamily="2" charset="2"/>
              <a:buNone/>
            </a:pPr>
            <a:endParaRPr lang="en-US" sz="2000" dirty="0" smtClean="0">
              <a:solidFill>
                <a:srgbClr val="000000"/>
              </a:solidFill>
            </a:endParaRPr>
          </a:p>
        </p:txBody>
      </p:sp>
      <p:sp>
        <p:nvSpPr>
          <p:cNvPr id="15" name="Rectangle 2"/>
          <p:cNvSpPr txBox="1">
            <a:spLocks noChangeArrowheads="1"/>
          </p:cNvSpPr>
          <p:nvPr/>
        </p:nvSpPr>
        <p:spPr bwMode="auto">
          <a:xfrm>
            <a:off x="909762" y="691514"/>
            <a:ext cx="7494475"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pPr eaLnBrk="1" hangingPunct="1"/>
            <a:r>
              <a:rPr lang="en-US" sz="3600" dirty="0" smtClean="0">
                <a:solidFill>
                  <a:prstClr val="black"/>
                </a:solidFill>
              </a:rPr>
              <a:t>Next Generation Strategies: Workforce</a:t>
            </a:r>
          </a:p>
        </p:txBody>
      </p:sp>
      <p:sp>
        <p:nvSpPr>
          <p:cNvPr id="3" name="Date Placeholder 2"/>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2" name="Slide Number Placeholder 1"/>
          <p:cNvSpPr>
            <a:spLocks noGrp="1"/>
          </p:cNvSpPr>
          <p:nvPr>
            <p:ph type="sldNum" sz="quarter" idx="4"/>
          </p:nvPr>
        </p:nvSpPr>
        <p:spPr>
          <a:prstGeom prst="rect">
            <a:avLst/>
          </a:prstGeom>
        </p:spPr>
        <p:txBody>
          <a:bodyPr/>
          <a:lstStyle/>
          <a:p>
            <a:pPr>
              <a:defRPr/>
            </a:pPr>
            <a:fld id="{174C9CB6-6753-4004-A968-844E1F6EFE94}" type="slidenum">
              <a:rPr lang="en-US" smtClean="0">
                <a:solidFill>
                  <a:prstClr val="black">
                    <a:tint val="75000"/>
                  </a:prstClr>
                </a:solidFill>
              </a:rPr>
              <a:pPr>
                <a:defRPr/>
              </a:pPr>
              <a:t>71</a:t>
            </a:fld>
            <a:endParaRPr lang="en-US">
              <a:solidFill>
                <a:prstClr val="black">
                  <a:tint val="75000"/>
                </a:prstClr>
              </a:solidFill>
            </a:endParaRPr>
          </a:p>
        </p:txBody>
      </p:sp>
    </p:spTree>
    <p:extLst>
      <p:ext uri="{BB962C8B-B14F-4D97-AF65-F5344CB8AC3E}">
        <p14:creationId xmlns:p14="http://schemas.microsoft.com/office/powerpoint/2010/main" val="371755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bwMode="auto">
          <a:xfrm>
            <a:off x="685800" y="685800"/>
            <a:ext cx="57150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r>
              <a:rPr lang="en-US" smtClean="0">
                <a:solidFill>
                  <a:prstClr val="black"/>
                </a:solidFill>
              </a:rPr>
              <a:t/>
            </a:r>
            <a:br>
              <a:rPr lang="en-US" smtClean="0">
                <a:solidFill>
                  <a:prstClr val="black"/>
                </a:solidFill>
              </a:rPr>
            </a:br>
            <a:endParaRPr lang="en-US" sz="3600" dirty="0">
              <a:solidFill>
                <a:prstClr val="black"/>
              </a:solidFill>
            </a:endParaRPr>
          </a:p>
        </p:txBody>
      </p:sp>
      <p:sp>
        <p:nvSpPr>
          <p:cNvPr id="14" name="Rectangle 3"/>
          <p:cNvSpPr txBox="1">
            <a:spLocks noChangeArrowheads="1"/>
          </p:cNvSpPr>
          <p:nvPr/>
        </p:nvSpPr>
        <p:spPr>
          <a:xfrm>
            <a:off x="351592" y="1379153"/>
            <a:ext cx="8417442" cy="5114244"/>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marL="0" indent="0" eaLnBrk="1" hangingPunct="1">
              <a:lnSpc>
                <a:spcPct val="85000"/>
              </a:lnSpc>
              <a:buFont typeface="Wingdings" pitchFamily="2" charset="2"/>
              <a:buNone/>
            </a:pPr>
            <a:endParaRPr lang="en-US" sz="2000" dirty="0" smtClean="0">
              <a:solidFill>
                <a:prstClr val="black"/>
              </a:solidFill>
            </a:endParaRPr>
          </a:p>
        </p:txBody>
      </p:sp>
      <p:sp>
        <p:nvSpPr>
          <p:cNvPr id="15" name="Rectangle 2"/>
          <p:cNvSpPr txBox="1">
            <a:spLocks noChangeArrowheads="1"/>
          </p:cNvSpPr>
          <p:nvPr/>
        </p:nvSpPr>
        <p:spPr bwMode="auto">
          <a:xfrm>
            <a:off x="909762" y="703390"/>
            <a:ext cx="7251265"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pPr eaLnBrk="1" hangingPunct="1"/>
            <a:r>
              <a:rPr lang="en-US" sz="3600" dirty="0" smtClean="0">
                <a:solidFill>
                  <a:prstClr val="black"/>
                </a:solidFill>
              </a:rPr>
              <a:t>Next Generation Strategies: Workforce</a:t>
            </a:r>
          </a:p>
        </p:txBody>
      </p:sp>
      <p:sp>
        <p:nvSpPr>
          <p:cNvPr id="5" name="Rectangle 3"/>
          <p:cNvSpPr txBox="1">
            <a:spLocks noChangeArrowheads="1"/>
          </p:cNvSpPr>
          <p:nvPr/>
        </p:nvSpPr>
        <p:spPr>
          <a:xfrm>
            <a:off x="909763" y="1604580"/>
            <a:ext cx="7859271" cy="5114244"/>
          </a:xfrm>
          <a:prstGeom prst="rect">
            <a:avLst/>
          </a:prstGeom>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marL="0" indent="0" eaLnBrk="1" hangingPunct="1">
              <a:lnSpc>
                <a:spcPct val="85000"/>
              </a:lnSpc>
              <a:buFont typeface="Wingdings" pitchFamily="2" charset="2"/>
              <a:buNone/>
            </a:pPr>
            <a:r>
              <a:rPr lang="en-US" b="1" dirty="0" smtClean="0">
                <a:solidFill>
                  <a:srgbClr val="000000"/>
                </a:solidFill>
              </a:rPr>
              <a:t>Certification:</a:t>
            </a:r>
          </a:p>
          <a:p>
            <a:pPr marL="0" indent="0" eaLnBrk="1" hangingPunct="1">
              <a:lnSpc>
                <a:spcPct val="85000"/>
              </a:lnSpc>
              <a:buFont typeface="Wingdings" pitchFamily="2" charset="2"/>
              <a:buNone/>
            </a:pPr>
            <a:endParaRPr lang="en-US" dirty="0">
              <a:solidFill>
                <a:srgbClr val="000000"/>
              </a:solidFill>
            </a:endParaRPr>
          </a:p>
          <a:p>
            <a:pPr lvl="4">
              <a:lnSpc>
                <a:spcPct val="100000"/>
              </a:lnSpc>
              <a:buClr>
                <a:srgbClr val="1F497D"/>
              </a:buClr>
            </a:pPr>
            <a:r>
              <a:rPr lang="en-US" b="1" dirty="0" smtClean="0">
                <a:solidFill>
                  <a:srgbClr val="000000"/>
                </a:solidFill>
                <a:effectLst/>
              </a:rPr>
              <a:t>Member of ANSI-George Washington University leadership group on certifications standards</a:t>
            </a:r>
          </a:p>
          <a:p>
            <a:pPr lvl="4">
              <a:lnSpc>
                <a:spcPct val="100000"/>
              </a:lnSpc>
              <a:buClr>
                <a:srgbClr val="1F497D"/>
              </a:buClr>
            </a:pPr>
            <a:r>
              <a:rPr lang="en-US" b="1" dirty="0" smtClean="0">
                <a:solidFill>
                  <a:srgbClr val="000000"/>
                </a:solidFill>
                <a:effectLst/>
              </a:rPr>
              <a:t>Disseminate information from The Manufacturing Institute on Skills Certification</a:t>
            </a:r>
          </a:p>
          <a:p>
            <a:pPr lvl="4">
              <a:lnSpc>
                <a:spcPct val="100000"/>
              </a:lnSpc>
              <a:buClr>
                <a:srgbClr val="1F497D"/>
              </a:buClr>
            </a:pPr>
            <a:r>
              <a:rPr lang="en-US" b="1" dirty="0" smtClean="0">
                <a:solidFill>
                  <a:srgbClr val="000000"/>
                </a:solidFill>
                <a:effectLst/>
              </a:rPr>
              <a:t>Participate on U.S. Department of Labor’s Registered Apprenticeship Committee</a:t>
            </a:r>
          </a:p>
          <a:p>
            <a:pPr marL="0" indent="0" eaLnBrk="1" hangingPunct="1">
              <a:lnSpc>
                <a:spcPct val="85000"/>
              </a:lnSpc>
              <a:buFont typeface="Wingdings" pitchFamily="2" charset="2"/>
              <a:buNone/>
            </a:pPr>
            <a:endParaRPr lang="en-US" sz="2000" dirty="0" smtClean="0">
              <a:solidFill>
                <a:srgbClr val="000000"/>
              </a:solidFill>
            </a:endParaRPr>
          </a:p>
        </p:txBody>
      </p:sp>
      <p:sp>
        <p:nvSpPr>
          <p:cNvPr id="3" name="Date Placeholder 2"/>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2" name="Slide Number Placeholder 1"/>
          <p:cNvSpPr>
            <a:spLocks noGrp="1"/>
          </p:cNvSpPr>
          <p:nvPr>
            <p:ph type="sldNum" sz="quarter" idx="4"/>
          </p:nvPr>
        </p:nvSpPr>
        <p:spPr>
          <a:prstGeom prst="rect">
            <a:avLst/>
          </a:prstGeom>
        </p:spPr>
        <p:txBody>
          <a:bodyPr/>
          <a:lstStyle/>
          <a:p>
            <a:pPr>
              <a:defRPr/>
            </a:pPr>
            <a:fld id="{174C9CB6-6753-4004-A968-844E1F6EFE94}" type="slidenum">
              <a:rPr lang="en-US" smtClean="0">
                <a:solidFill>
                  <a:prstClr val="black">
                    <a:tint val="75000"/>
                  </a:prstClr>
                </a:solidFill>
              </a:rPr>
              <a:pPr>
                <a:defRPr/>
              </a:pPr>
              <a:t>72</a:t>
            </a:fld>
            <a:endParaRPr lang="en-US">
              <a:solidFill>
                <a:prstClr val="black">
                  <a:tint val="75000"/>
                </a:prstClr>
              </a:solidFill>
            </a:endParaRPr>
          </a:p>
        </p:txBody>
      </p:sp>
    </p:spTree>
    <p:extLst>
      <p:ext uri="{BB962C8B-B14F-4D97-AF65-F5344CB8AC3E}">
        <p14:creationId xmlns:p14="http://schemas.microsoft.com/office/powerpoint/2010/main" val="298740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900036" y="1583434"/>
            <a:ext cx="8417442" cy="5114244"/>
          </a:xfrm>
          <a:prstGeom prst="rect">
            <a:avLst/>
          </a:prstGeom>
          <a:effectLst/>
        </p:spPr>
        <p:txBody>
          <a:bodyPr/>
          <a:lstStyle>
            <a:lvl1pPr marL="228600" indent="-228600" algn="l" rtl="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mn-lt"/>
                <a:ea typeface="+mn-ea"/>
                <a:cs typeface="+mn-cs"/>
              </a:defRPr>
            </a:lvl1pPr>
            <a:lvl2pPr marL="571500" indent="-228600" algn="l" rtl="0" eaLnBrk="0" fontAlgn="base" hangingPunct="0">
              <a:lnSpc>
                <a:spcPct val="80000"/>
              </a:lnSpc>
              <a:spcBef>
                <a:spcPct val="0"/>
              </a:spcBef>
              <a:spcAft>
                <a:spcPct val="25000"/>
              </a:spcAft>
              <a:buClr>
                <a:srgbClr val="0000FF"/>
              </a:buClr>
              <a:buFont typeface="Times" pitchFamily="18" charset="0"/>
              <a:buChar char="-"/>
              <a:defRPr sz="2400">
                <a:solidFill>
                  <a:schemeClr val="tx1"/>
                </a:solidFill>
                <a:latin typeface="+mn-lt"/>
              </a:defRPr>
            </a:lvl2pPr>
            <a:lvl3pPr marL="858838"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3pPr>
            <a:lvl4pPr marL="1146175"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4pPr>
            <a:lvl5pPr marL="1433513" indent="-173038" algn="l" rtl="0" eaLnBrk="0" fontAlgn="base" hangingPunct="0">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5pPr>
            <a:lvl6pPr marL="18907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6pPr>
            <a:lvl7pPr marL="23479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7pPr>
            <a:lvl8pPr marL="28051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8pPr>
            <a:lvl9pPr marL="3262313" indent="-173038" algn="l" rtl="0" fontAlgn="base">
              <a:lnSpc>
                <a:spcPct val="80000"/>
              </a:lnSpc>
              <a:spcBef>
                <a:spcPct val="20000"/>
              </a:spcBef>
              <a:spcAft>
                <a:spcPct val="25000"/>
              </a:spcAft>
              <a:buClr>
                <a:schemeClr val="tx2"/>
              </a:buClr>
              <a:buChar char="-"/>
              <a:defRPr sz="2400">
                <a:solidFill>
                  <a:schemeClr val="tx1"/>
                </a:solidFill>
                <a:effectLst>
                  <a:outerShdw blurRad="38100" dist="38100" dir="2700000" algn="tl">
                    <a:srgbClr val="C0C0C0"/>
                  </a:outerShdw>
                </a:effectLst>
                <a:latin typeface="+mn-lt"/>
              </a:defRPr>
            </a:lvl9pPr>
          </a:lstStyle>
          <a:p>
            <a:pPr marL="0" indent="0" eaLnBrk="1" hangingPunct="1">
              <a:lnSpc>
                <a:spcPct val="85000"/>
              </a:lnSpc>
              <a:buFont typeface="Wingdings" pitchFamily="2" charset="2"/>
              <a:buNone/>
            </a:pPr>
            <a:r>
              <a:rPr lang="en-US" b="1" i="1" dirty="0" smtClean="0">
                <a:latin typeface="Aharoni" panose="02010803020104030203" pitchFamily="2" charset="-79"/>
                <a:cs typeface="Aharoni" panose="02010803020104030203" pitchFamily="2" charset="-79"/>
              </a:rPr>
              <a:t>At the Local Level, We Help Centers With Their Work</a:t>
            </a:r>
            <a:r>
              <a:rPr lang="en-US" b="1" dirty="0" smtClean="0">
                <a:latin typeface="Aharoni" panose="02010803020104030203" pitchFamily="2" charset="-79"/>
                <a:cs typeface="Aharoni" panose="02010803020104030203" pitchFamily="2" charset="-79"/>
              </a:rPr>
              <a:t>:</a:t>
            </a:r>
          </a:p>
          <a:p>
            <a:pPr marL="0" indent="0" eaLnBrk="1" hangingPunct="1">
              <a:lnSpc>
                <a:spcPct val="85000"/>
              </a:lnSpc>
              <a:buFont typeface="Wingdings" pitchFamily="2" charset="2"/>
              <a:buNone/>
            </a:pPr>
            <a:endParaRPr lang="en-US" dirty="0">
              <a:latin typeface="Aharoni" panose="02010803020104030203" pitchFamily="2" charset="-79"/>
              <a:cs typeface="Aharoni" panose="02010803020104030203" pitchFamily="2" charset="-79"/>
            </a:endParaRPr>
          </a:p>
          <a:p>
            <a:pPr lvl="4">
              <a:lnSpc>
                <a:spcPct val="100000"/>
              </a:lnSpc>
              <a:buClr>
                <a:srgbClr val="1F497D"/>
              </a:buClr>
            </a:pPr>
            <a:r>
              <a:rPr lang="en-US" b="1" dirty="0" smtClean="0">
                <a:effectLst/>
              </a:rPr>
              <a:t>SMARTalent Implementation</a:t>
            </a:r>
          </a:p>
          <a:p>
            <a:pPr lvl="4">
              <a:lnSpc>
                <a:spcPct val="100000"/>
              </a:lnSpc>
              <a:buClr>
                <a:srgbClr val="1F497D"/>
              </a:buClr>
            </a:pPr>
            <a:r>
              <a:rPr lang="en-US" b="1" dirty="0" smtClean="0">
                <a:effectLst/>
              </a:rPr>
              <a:t>Layoff Aversion Assistance with WIBs</a:t>
            </a:r>
          </a:p>
          <a:p>
            <a:pPr lvl="4">
              <a:lnSpc>
                <a:spcPct val="100000"/>
              </a:lnSpc>
              <a:buClr>
                <a:srgbClr val="1F497D"/>
              </a:buClr>
            </a:pPr>
            <a:r>
              <a:rPr lang="en-US" b="1" dirty="0" smtClean="0">
                <a:effectLst/>
              </a:rPr>
              <a:t>Community College Training Partnerships</a:t>
            </a:r>
          </a:p>
          <a:p>
            <a:pPr lvl="4">
              <a:lnSpc>
                <a:spcPct val="100000"/>
              </a:lnSpc>
              <a:buClr>
                <a:srgbClr val="1F497D"/>
              </a:buClr>
            </a:pPr>
            <a:r>
              <a:rPr lang="en-US" b="1" dirty="0" smtClean="0">
                <a:effectLst/>
              </a:rPr>
              <a:t>Manufacturing Image Activities</a:t>
            </a:r>
          </a:p>
          <a:p>
            <a:pPr lvl="4">
              <a:lnSpc>
                <a:spcPct val="100000"/>
              </a:lnSpc>
              <a:buClr>
                <a:srgbClr val="1F497D"/>
              </a:buClr>
            </a:pPr>
            <a:r>
              <a:rPr lang="en-US" b="1" dirty="0" smtClean="0">
                <a:effectLst/>
              </a:rPr>
              <a:t>Conveying Value Of Certifications And Skills</a:t>
            </a:r>
          </a:p>
          <a:p>
            <a:pPr lvl="4">
              <a:lnSpc>
                <a:spcPct val="100000"/>
              </a:lnSpc>
              <a:buClr>
                <a:srgbClr val="1F497D"/>
              </a:buClr>
            </a:pPr>
            <a:r>
              <a:rPr lang="en-US" b="1" dirty="0" smtClean="0">
                <a:effectLst/>
              </a:rPr>
              <a:t>More Partnership Opportunities</a:t>
            </a:r>
            <a:endParaRPr lang="en-US" b="1" dirty="0">
              <a:effectLst/>
            </a:endParaRPr>
          </a:p>
          <a:p>
            <a:pPr lvl="4">
              <a:lnSpc>
                <a:spcPct val="100000"/>
              </a:lnSpc>
              <a:buClr>
                <a:srgbClr val="1F497D"/>
              </a:buClr>
            </a:pPr>
            <a:r>
              <a:rPr lang="en-US" b="1" dirty="0" smtClean="0">
                <a:effectLst/>
              </a:rPr>
              <a:t>Encouraging Innovation</a:t>
            </a:r>
          </a:p>
          <a:p>
            <a:pPr marL="0" indent="0" eaLnBrk="1" hangingPunct="1">
              <a:lnSpc>
                <a:spcPct val="85000"/>
              </a:lnSpc>
              <a:buFont typeface="Wingdings" pitchFamily="2" charset="2"/>
              <a:buNone/>
            </a:pPr>
            <a:endParaRPr lang="en-US" sz="2000" dirty="0" smtClean="0"/>
          </a:p>
        </p:txBody>
      </p:sp>
      <p:sp>
        <p:nvSpPr>
          <p:cNvPr id="15" name="Rectangle 2"/>
          <p:cNvSpPr txBox="1">
            <a:spLocks noChangeArrowheads="1"/>
          </p:cNvSpPr>
          <p:nvPr/>
        </p:nvSpPr>
        <p:spPr bwMode="auto">
          <a:xfrm>
            <a:off x="900036" y="717698"/>
            <a:ext cx="5715000" cy="571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30000"/>
              </a:spcBef>
              <a:spcAft>
                <a:spcPct val="0"/>
              </a:spcAft>
              <a:defRPr sz="2800" b="1">
                <a:solidFill>
                  <a:schemeClr val="tx1"/>
                </a:solidFill>
                <a:latin typeface="+mj-lt"/>
                <a:ea typeface="+mj-ea"/>
                <a:cs typeface="+mj-cs"/>
              </a:defRPr>
            </a:lvl1pPr>
            <a:lvl2pPr algn="l" rtl="0" eaLnBrk="0" fontAlgn="base" hangingPunct="0">
              <a:lnSpc>
                <a:spcPct val="90000"/>
              </a:lnSpc>
              <a:spcBef>
                <a:spcPct val="30000"/>
              </a:spcBef>
              <a:spcAft>
                <a:spcPct val="0"/>
              </a:spcAft>
              <a:defRPr sz="2800" b="1">
                <a:solidFill>
                  <a:schemeClr val="tx1"/>
                </a:solidFill>
                <a:latin typeface="Arial Narrow Bold" charset="0"/>
              </a:defRPr>
            </a:lvl2pPr>
            <a:lvl3pPr algn="l" rtl="0" eaLnBrk="0" fontAlgn="base" hangingPunct="0">
              <a:lnSpc>
                <a:spcPct val="90000"/>
              </a:lnSpc>
              <a:spcBef>
                <a:spcPct val="30000"/>
              </a:spcBef>
              <a:spcAft>
                <a:spcPct val="0"/>
              </a:spcAft>
              <a:defRPr sz="2800" b="1">
                <a:solidFill>
                  <a:schemeClr val="tx1"/>
                </a:solidFill>
                <a:latin typeface="Arial Narrow Bold" charset="0"/>
              </a:defRPr>
            </a:lvl3pPr>
            <a:lvl4pPr algn="l" rtl="0" eaLnBrk="0" fontAlgn="base" hangingPunct="0">
              <a:lnSpc>
                <a:spcPct val="90000"/>
              </a:lnSpc>
              <a:spcBef>
                <a:spcPct val="30000"/>
              </a:spcBef>
              <a:spcAft>
                <a:spcPct val="0"/>
              </a:spcAft>
              <a:defRPr sz="2800" b="1">
                <a:solidFill>
                  <a:schemeClr val="tx1"/>
                </a:solidFill>
                <a:latin typeface="Arial Narrow Bold" charset="0"/>
              </a:defRPr>
            </a:lvl4pPr>
            <a:lvl5pPr algn="l" rtl="0" eaLnBrk="0" fontAlgn="base" hangingPunct="0">
              <a:lnSpc>
                <a:spcPct val="90000"/>
              </a:lnSpc>
              <a:spcBef>
                <a:spcPct val="30000"/>
              </a:spcBef>
              <a:spcAft>
                <a:spcPct val="0"/>
              </a:spcAft>
              <a:defRPr sz="2800" b="1">
                <a:solidFill>
                  <a:schemeClr val="tx1"/>
                </a:solidFill>
                <a:latin typeface="Arial Narrow Bold" charset="0"/>
              </a:defRPr>
            </a:lvl5pPr>
            <a:lvl6pPr marL="457200" algn="l" rtl="0" fontAlgn="base">
              <a:lnSpc>
                <a:spcPct val="90000"/>
              </a:lnSpc>
              <a:spcBef>
                <a:spcPct val="30000"/>
              </a:spcBef>
              <a:spcAft>
                <a:spcPct val="0"/>
              </a:spcAft>
              <a:defRPr sz="2800" b="1">
                <a:solidFill>
                  <a:schemeClr val="tx1"/>
                </a:solidFill>
                <a:latin typeface="Arial Narrow Bold" charset="0"/>
              </a:defRPr>
            </a:lvl6pPr>
            <a:lvl7pPr marL="914400" algn="l" rtl="0" fontAlgn="base">
              <a:lnSpc>
                <a:spcPct val="90000"/>
              </a:lnSpc>
              <a:spcBef>
                <a:spcPct val="30000"/>
              </a:spcBef>
              <a:spcAft>
                <a:spcPct val="0"/>
              </a:spcAft>
              <a:defRPr sz="2800" b="1">
                <a:solidFill>
                  <a:schemeClr val="tx1"/>
                </a:solidFill>
                <a:latin typeface="Arial Narrow Bold" charset="0"/>
              </a:defRPr>
            </a:lvl7pPr>
            <a:lvl8pPr marL="1371600" algn="l" rtl="0" fontAlgn="base">
              <a:lnSpc>
                <a:spcPct val="90000"/>
              </a:lnSpc>
              <a:spcBef>
                <a:spcPct val="30000"/>
              </a:spcBef>
              <a:spcAft>
                <a:spcPct val="0"/>
              </a:spcAft>
              <a:defRPr sz="2800" b="1">
                <a:solidFill>
                  <a:schemeClr val="tx1"/>
                </a:solidFill>
                <a:latin typeface="Arial Narrow Bold" charset="0"/>
              </a:defRPr>
            </a:lvl8pPr>
            <a:lvl9pPr marL="1828800" algn="l" rtl="0" fontAlgn="base">
              <a:lnSpc>
                <a:spcPct val="90000"/>
              </a:lnSpc>
              <a:spcBef>
                <a:spcPct val="30000"/>
              </a:spcBef>
              <a:spcAft>
                <a:spcPct val="0"/>
              </a:spcAft>
              <a:defRPr sz="2800" b="1">
                <a:solidFill>
                  <a:schemeClr val="tx1"/>
                </a:solidFill>
                <a:latin typeface="Arial Narrow Bold" charset="0"/>
              </a:defRPr>
            </a:lvl9pPr>
          </a:lstStyle>
          <a:p>
            <a:pPr eaLnBrk="1" hangingPunct="1"/>
            <a:r>
              <a:rPr lang="en-US" dirty="0" smtClean="0">
                <a:solidFill>
                  <a:prstClr val="black"/>
                </a:solidFill>
              </a:rPr>
              <a:t>Next Generation Strategies: Workforce</a:t>
            </a:r>
          </a:p>
        </p:txBody>
      </p:sp>
      <p:sp>
        <p:nvSpPr>
          <p:cNvPr id="3" name="Date Placeholder 2"/>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2" name="Slide Number Placeholder 1"/>
          <p:cNvSpPr>
            <a:spLocks noGrp="1"/>
          </p:cNvSpPr>
          <p:nvPr>
            <p:ph type="sldNum" sz="quarter" idx="4"/>
          </p:nvPr>
        </p:nvSpPr>
        <p:spPr>
          <a:prstGeom prst="rect">
            <a:avLst/>
          </a:prstGeom>
        </p:spPr>
        <p:txBody>
          <a:bodyPr/>
          <a:lstStyle/>
          <a:p>
            <a:pPr>
              <a:defRPr/>
            </a:pPr>
            <a:fld id="{174C9CB6-6753-4004-A968-844E1F6EFE94}" type="slidenum">
              <a:rPr lang="en-US" smtClean="0">
                <a:solidFill>
                  <a:prstClr val="black">
                    <a:tint val="75000"/>
                  </a:prstClr>
                </a:solidFill>
              </a:rPr>
              <a:pPr>
                <a:defRPr/>
              </a:pPr>
              <a:t>73</a:t>
            </a:fld>
            <a:endParaRPr lang="en-US">
              <a:solidFill>
                <a:prstClr val="black">
                  <a:tint val="75000"/>
                </a:prstClr>
              </a:solidFill>
            </a:endParaRPr>
          </a:p>
        </p:txBody>
      </p:sp>
    </p:spTree>
    <p:extLst>
      <p:ext uri="{BB962C8B-B14F-4D97-AF65-F5344CB8AC3E}">
        <p14:creationId xmlns:p14="http://schemas.microsoft.com/office/powerpoint/2010/main" val="1949732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ctrTitle"/>
          </p:nvPr>
        </p:nvSpPr>
        <p:spPr/>
        <p:txBody>
          <a:bodyPr>
            <a:normAutofit fontScale="90000"/>
          </a:bodyPr>
          <a:lstStyle/>
          <a:p>
            <a:r>
              <a:rPr lang="en-US" sz="4800" b="1" dirty="0" smtClean="0">
                <a:latin typeface="Arial Narrow" panose="020B0606020202030204" pitchFamily="34" charset="0"/>
              </a:rPr>
              <a:t>Center Governance Structures &amp; Business Models</a:t>
            </a:r>
            <a:r>
              <a:rPr lang="en-US" dirty="0" smtClean="0"/>
              <a:t/>
            </a:r>
            <a:br>
              <a:rPr lang="en-US" dirty="0" smtClean="0"/>
            </a:br>
            <a:r>
              <a:rPr lang="en-US" sz="2400" dirty="0" smtClean="0">
                <a:solidFill>
                  <a:schemeClr val="bg1">
                    <a:lumMod val="50000"/>
                  </a:schemeClr>
                </a:solidFill>
              </a:rPr>
              <a:t>A National System in which centers are both unique &amp; similar</a:t>
            </a:r>
            <a:endParaRPr lang="en-US" sz="2800" b="1" dirty="0">
              <a:solidFill>
                <a:schemeClr val="bg1">
                  <a:lumMod val="50000"/>
                </a:schemeClr>
              </a:solidFill>
              <a:latin typeface="Arial Narrow"/>
              <a:cs typeface="Arial Narrow"/>
            </a:endParaRPr>
          </a:p>
        </p:txBody>
      </p:sp>
      <p:sp>
        <p:nvSpPr>
          <p:cNvPr id="30" name="Subtitle 29"/>
          <p:cNvSpPr>
            <a:spLocks noGrp="1"/>
          </p:cNvSpPr>
          <p:nvPr>
            <p:ph type="subTitle" idx="1"/>
          </p:nvPr>
        </p:nvSpPr>
        <p:spPr/>
        <p:txBody>
          <a:bodyPr/>
          <a:lstStyle/>
          <a:p>
            <a:r>
              <a:rPr lang="en-US" dirty="0" smtClean="0"/>
              <a:t>May 20, 2014</a:t>
            </a:r>
            <a:endParaRPr lang="en-US" dirty="0">
              <a:latin typeface="Arial Narrow"/>
              <a:cs typeface="Arial Narrow"/>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4" name="Slide Number Placeholder 3"/>
          <p:cNvSpPr>
            <a:spLocks noGrp="1"/>
          </p:cNvSpPr>
          <p:nvPr>
            <p:ph type="sldNum" sz="quarter" idx="4"/>
          </p:nvPr>
        </p:nvSpPr>
        <p:spPr/>
        <p:txBody>
          <a:bodyPr/>
          <a:lstStyle/>
          <a:p>
            <a:fld id="{7C690F11-132E-E54B-AD6C-C5C68F5B319F}" type="slidenum">
              <a:rPr lang="en-US" smtClean="0">
                <a:solidFill>
                  <a:prstClr val="black">
                    <a:tint val="75000"/>
                  </a:prstClr>
                </a:solidFill>
              </a:rPr>
              <a:pPr/>
              <a:t>74</a:t>
            </a:fld>
            <a:endParaRPr lang="en-US" dirty="0">
              <a:solidFill>
                <a:prstClr val="black">
                  <a:tint val="75000"/>
                </a:prstClr>
              </a:solidFill>
            </a:endParaRPr>
          </a:p>
        </p:txBody>
      </p:sp>
    </p:spTree>
    <p:extLst>
      <p:ext uri="{BB962C8B-B14F-4D97-AF65-F5344CB8AC3E}">
        <p14:creationId xmlns:p14="http://schemas.microsoft.com/office/powerpoint/2010/main" val="52250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Cover</a:t>
            </a:r>
            <a:endParaRPr lang="en-US" dirty="0"/>
          </a:p>
        </p:txBody>
      </p:sp>
      <p:sp>
        <p:nvSpPr>
          <p:cNvPr id="3" name="Content Placeholder 2"/>
          <p:cNvSpPr>
            <a:spLocks noGrp="1"/>
          </p:cNvSpPr>
          <p:nvPr>
            <p:ph idx="1"/>
          </p:nvPr>
        </p:nvSpPr>
        <p:spPr/>
        <p:txBody>
          <a:bodyPr>
            <a:normAutofit/>
          </a:bodyPr>
          <a:lstStyle/>
          <a:p>
            <a:r>
              <a:rPr lang="en-US" dirty="0" smtClean="0"/>
              <a:t>Governance Structures</a:t>
            </a:r>
          </a:p>
          <a:p>
            <a:endParaRPr lang="en-US" dirty="0"/>
          </a:p>
          <a:p>
            <a:r>
              <a:rPr lang="en-US" dirty="0" smtClean="0"/>
              <a:t>Operational Model Choices</a:t>
            </a:r>
          </a:p>
          <a:p>
            <a:endParaRPr lang="en-US" dirty="0"/>
          </a:p>
          <a:p>
            <a:r>
              <a:rPr lang="en-US" dirty="0" smtClean="0"/>
              <a:t>Discuss Challenges &amp; Opportunities</a:t>
            </a:r>
          </a:p>
          <a:p>
            <a:endParaRPr lang="en-US" dirty="0"/>
          </a:p>
          <a:p>
            <a:r>
              <a:rPr lang="en-US" dirty="0" smtClean="0"/>
              <a:t>Three Centers Present</a:t>
            </a:r>
            <a:endParaRPr lang="en-US" dirty="0"/>
          </a:p>
        </p:txBody>
      </p:sp>
      <p:sp>
        <p:nvSpPr>
          <p:cNvPr id="6" name="Date Placeholder 5"/>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4" name="Footer Placeholder 3"/>
          <p:cNvSpPr>
            <a:spLocks noGrp="1"/>
          </p:cNvSpPr>
          <p:nvPr>
            <p:ph type="ftr" sz="quarter" idx="12"/>
          </p:nvPr>
        </p:nvSpPr>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rPr>
              <a:pPr/>
              <a:t>75</a:t>
            </a:fld>
            <a:endParaRPr lang="en-US" dirty="0">
              <a:solidFill>
                <a:prstClr val="black">
                  <a:tint val="75000"/>
                </a:prstClr>
              </a:solidFill>
            </a:endParaRPr>
          </a:p>
        </p:txBody>
      </p:sp>
    </p:spTree>
    <p:extLst>
      <p:ext uri="{BB962C8B-B14F-4D97-AF65-F5344CB8AC3E}">
        <p14:creationId xmlns:p14="http://schemas.microsoft.com/office/powerpoint/2010/main" val="6619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Center Governance Structure	</a:t>
            </a:r>
            <a:endParaRPr lang="en-US" dirty="0"/>
          </a:p>
        </p:txBody>
      </p:sp>
      <p:sp>
        <p:nvSpPr>
          <p:cNvPr id="3" name="Content Placeholder 2"/>
          <p:cNvSpPr>
            <a:spLocks noGrp="1"/>
          </p:cNvSpPr>
          <p:nvPr>
            <p:ph idx="1"/>
          </p:nvPr>
        </p:nvSpPr>
        <p:spPr/>
        <p:txBody>
          <a:bodyPr/>
          <a:lstStyle/>
          <a:p>
            <a:r>
              <a:rPr lang="en-US" dirty="0" smtClean="0"/>
              <a:t>Legal structure of recipient (“holder”) organization of the Cooperative Agreement</a:t>
            </a:r>
          </a:p>
          <a:p>
            <a:endParaRPr lang="en-US" dirty="0"/>
          </a:p>
          <a:p>
            <a:r>
              <a:rPr lang="en-US" dirty="0" smtClean="0"/>
              <a:t>How Small and Medium-sized Manufacturers (SMEs) are involved in oversight and leadership</a:t>
            </a:r>
            <a:endParaRPr lang="en-US" dirty="0"/>
          </a:p>
        </p:txBody>
      </p:sp>
      <p:sp>
        <p:nvSpPr>
          <p:cNvPr id="6" name="Date Placeholder 5"/>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4" name="Footer Placeholder 3"/>
          <p:cNvSpPr>
            <a:spLocks noGrp="1"/>
          </p:cNvSpPr>
          <p:nvPr>
            <p:ph type="ftr" sz="quarter" idx="12"/>
          </p:nvPr>
        </p:nvSpPr>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rPr>
              <a:pPr/>
              <a:t>76</a:t>
            </a:fld>
            <a:endParaRPr lang="en-US" dirty="0">
              <a:solidFill>
                <a:prstClr val="black">
                  <a:tint val="75000"/>
                </a:prstClr>
              </a:solidFill>
            </a:endParaRPr>
          </a:p>
        </p:txBody>
      </p:sp>
    </p:spTree>
    <p:extLst>
      <p:ext uri="{BB962C8B-B14F-4D97-AF65-F5344CB8AC3E}">
        <p14:creationId xmlns:p14="http://schemas.microsoft.com/office/powerpoint/2010/main" val="2746665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Center Governance Structures</a:t>
            </a:r>
            <a:endParaRPr lang="en-US" dirty="0"/>
          </a:p>
        </p:txBody>
      </p:sp>
      <p:sp>
        <p:nvSpPr>
          <p:cNvPr id="5" name="Date Placeholder 4"/>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4" name="Slide Number Placeholder 3"/>
          <p:cNvSpPr>
            <a:spLocks noGrp="1"/>
          </p:cNvSpPr>
          <p:nvPr>
            <p:ph type="sldNum" sz="quarter" idx="4"/>
          </p:nvPr>
        </p:nvSpPr>
        <p:spPr>
          <a:prstGeom prst="rect">
            <a:avLst/>
          </a:prstGeom>
        </p:spPr>
        <p:txBody>
          <a:bodyPr/>
          <a:lstStyle/>
          <a:p>
            <a:fld id="{7C690F11-132E-E54B-AD6C-C5C68F5B319F}" type="slidenum">
              <a:rPr lang="en-US" smtClean="0">
                <a:solidFill>
                  <a:prstClr val="black">
                    <a:tint val="75000"/>
                  </a:prstClr>
                </a:solidFill>
              </a:rPr>
              <a:pPr/>
              <a:t>77</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35726003"/>
              </p:ext>
            </p:extLst>
          </p:nvPr>
        </p:nvGraphicFramePr>
        <p:xfrm>
          <a:off x="1238654" y="1364776"/>
          <a:ext cx="7304845" cy="4899546"/>
        </p:xfrm>
        <a:graphic>
          <a:graphicData uri="http://schemas.openxmlformats.org/drawingml/2006/table">
            <a:tbl>
              <a:tblPr>
                <a:tableStyleId>{5C22544A-7EE6-4342-B048-85BDC9FD1C3A}</a:tableStyleId>
              </a:tblPr>
              <a:tblGrid>
                <a:gridCol w="3343794"/>
                <a:gridCol w="317661"/>
                <a:gridCol w="317661"/>
                <a:gridCol w="2957240"/>
                <a:gridCol w="368489"/>
              </a:tblGrid>
              <a:tr h="348748">
                <a:tc>
                  <a:txBody>
                    <a:bodyPr/>
                    <a:lstStyle/>
                    <a:p>
                      <a:pPr algn="l" fontAlgn="b"/>
                      <a:r>
                        <a:rPr lang="en-US" sz="2000" b="1" u="none" strike="noStrike" dirty="0">
                          <a:effectLst/>
                        </a:rPr>
                        <a:t>Basic Governance Structure</a:t>
                      </a:r>
                      <a:endParaRPr lang="en-US" sz="20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2000" b="1" u="none" strike="noStrike" dirty="0">
                          <a:effectLst/>
                        </a:rPr>
                        <a:t>Sub-Structure</a:t>
                      </a:r>
                      <a:endParaRPr lang="en-US" sz="20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r>
                        <a:rPr lang="en-US" sz="1600" u="none" strike="noStrike" dirty="0">
                          <a:effectLst/>
                        </a:rPr>
                        <a:t>501c3</a:t>
                      </a:r>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US" sz="1600" b="1" u="none" strike="noStrike" dirty="0" smtClean="0">
                          <a:effectLst/>
                        </a:rPr>
                        <a:t>32</a:t>
                      </a:r>
                      <a:endParaRPr lang="en-US" sz="16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600" u="none" strike="noStrike">
                          <a:effectLst/>
                        </a:rPr>
                        <a:t>Primarily MEP Focused</a:t>
                      </a:r>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US" sz="1600" u="none" strike="noStrike" dirty="0" smtClean="0">
                          <a:effectLst/>
                        </a:rPr>
                        <a:t>26</a:t>
                      </a:r>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600" u="none" strike="noStrike" dirty="0" smtClean="0">
                          <a:effectLst/>
                        </a:rPr>
                        <a:t>“Associated" </a:t>
                      </a:r>
                      <a:r>
                        <a:rPr lang="en-US" sz="1600" u="none" strike="noStrike" dirty="0">
                          <a:effectLst/>
                        </a:rPr>
                        <a:t>501C3</a:t>
                      </a:r>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600" u="none" strike="noStrike" dirty="0">
                          <a:effectLst/>
                        </a:rPr>
                        <a:t>Program of Host Organization</a:t>
                      </a:r>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r>
                        <a:rPr lang="en-US" sz="1600" u="none" strike="noStrike">
                          <a:effectLst/>
                        </a:rPr>
                        <a:t>University</a:t>
                      </a:r>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US" sz="1600" b="1" u="none" strike="noStrike">
                          <a:effectLst/>
                        </a:rPr>
                        <a:t>19</a:t>
                      </a:r>
                      <a:endParaRPr lang="en-US" sz="16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600" u="none" strike="noStrike" dirty="0">
                          <a:effectLst/>
                        </a:rPr>
                        <a:t>Outreach of College/Business Unit</a:t>
                      </a:r>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600" u="none" strike="noStrike" dirty="0">
                          <a:effectLst/>
                        </a:rPr>
                        <a:t>Part of </a:t>
                      </a:r>
                      <a:r>
                        <a:rPr lang="en-US" sz="1600" u="none" strike="noStrike" dirty="0" smtClean="0">
                          <a:effectLst/>
                        </a:rPr>
                        <a:t>“Outreach </a:t>
                      </a:r>
                      <a:r>
                        <a:rPr lang="en-US" sz="1600" u="none" strike="noStrike" dirty="0">
                          <a:effectLst/>
                        </a:rPr>
                        <a:t>Center"</a:t>
                      </a:r>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r>
                        <a:rPr lang="en-US" sz="1600" u="none" strike="noStrike">
                          <a:effectLst/>
                        </a:rPr>
                        <a:t>State Agency</a:t>
                      </a:r>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US" sz="1600" b="1" u="none" strike="noStrike">
                          <a:effectLst/>
                        </a:rPr>
                        <a:t>7</a:t>
                      </a:r>
                      <a:endParaRPr lang="en-US" sz="16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600" u="none" strike="noStrike" dirty="0">
                          <a:effectLst/>
                        </a:rPr>
                        <a:t>Flow funding to Sub-recipients</a:t>
                      </a:r>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600" u="none" strike="noStrike" dirty="0">
                          <a:effectLst/>
                        </a:rPr>
                        <a:t>Deliver Services Directly</a:t>
                      </a:r>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US" sz="1600" b="1" u="none" strike="noStrike" dirty="0" smtClean="0">
                          <a:effectLst/>
                        </a:rPr>
                        <a:t>58</a:t>
                      </a:r>
                      <a:endParaRPr lang="en-US" sz="16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25057">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600" u="none" strike="noStrike" dirty="0" smtClean="0">
                          <a:effectLst/>
                        </a:rPr>
                        <a:t>**FL</a:t>
                      </a:r>
                      <a:r>
                        <a:rPr lang="en-US" sz="1600" u="none" strike="noStrike" dirty="0">
                          <a:effectLst/>
                        </a:rPr>
                        <a:t>, </a:t>
                      </a:r>
                      <a:r>
                        <a:rPr lang="en-US" sz="1600" u="none" strike="noStrike" dirty="0" smtClean="0">
                          <a:effectLst/>
                        </a:rPr>
                        <a:t>AK (t</a:t>
                      </a:r>
                      <a:r>
                        <a:rPr lang="en-US" sz="1600" u="none" strike="noStrike" baseline="0" dirty="0" smtClean="0">
                          <a:effectLst/>
                        </a:rPr>
                        <a:t>o be awarded this year)</a:t>
                      </a:r>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354704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Drivers/Influences</a:t>
            </a:r>
            <a:endParaRPr lang="en-US" dirty="0"/>
          </a:p>
        </p:txBody>
      </p:sp>
      <p:sp>
        <p:nvSpPr>
          <p:cNvPr id="7" name="Content Placeholder 6"/>
          <p:cNvSpPr>
            <a:spLocks noGrp="1"/>
          </p:cNvSpPr>
          <p:nvPr>
            <p:ph idx="1"/>
          </p:nvPr>
        </p:nvSpPr>
        <p:spPr/>
        <p:txBody>
          <a:bodyPr/>
          <a:lstStyle/>
          <a:p>
            <a:endParaRPr lang="en-US"/>
          </a:p>
        </p:txBody>
      </p:sp>
      <p:sp>
        <p:nvSpPr>
          <p:cNvPr id="6" name="Date Placeholder 5"/>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4" name="Slide Number Placeholder 3"/>
          <p:cNvSpPr>
            <a:spLocks noGrp="1"/>
          </p:cNvSpPr>
          <p:nvPr>
            <p:ph type="sldNum" sz="quarter" idx="4"/>
          </p:nvPr>
        </p:nvSpPr>
        <p:spPr>
          <a:prstGeom prst="rect">
            <a:avLst/>
          </a:prstGeom>
        </p:spPr>
        <p:txBody>
          <a:bodyPr/>
          <a:lstStyle/>
          <a:p>
            <a:fld id="{7C690F11-132E-E54B-AD6C-C5C68F5B319F}" type="slidenum">
              <a:rPr lang="en-US" smtClean="0">
                <a:solidFill>
                  <a:prstClr val="black">
                    <a:tint val="75000"/>
                  </a:prstClr>
                </a:solidFill>
              </a:rPr>
              <a:pPr/>
              <a:t>78</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26575779"/>
              </p:ext>
            </p:extLst>
          </p:nvPr>
        </p:nvGraphicFramePr>
        <p:xfrm>
          <a:off x="788276" y="1569491"/>
          <a:ext cx="8232894" cy="3657462"/>
        </p:xfrm>
        <a:graphic>
          <a:graphicData uri="http://schemas.openxmlformats.org/drawingml/2006/table">
            <a:tbl>
              <a:tblPr>
                <a:tableStyleId>{5C22544A-7EE6-4342-B048-85BDC9FD1C3A}</a:tableStyleId>
              </a:tblPr>
              <a:tblGrid>
                <a:gridCol w="1507396"/>
                <a:gridCol w="143203"/>
                <a:gridCol w="896900"/>
                <a:gridCol w="1004213"/>
                <a:gridCol w="928048"/>
                <a:gridCol w="263512"/>
                <a:gridCol w="761235"/>
                <a:gridCol w="1002418"/>
                <a:gridCol w="143203"/>
                <a:gridCol w="791383"/>
                <a:gridCol w="791383"/>
              </a:tblGrid>
              <a:tr h="373816">
                <a:tc>
                  <a:txBody>
                    <a:bodyPr/>
                    <a:lstStyle/>
                    <a:p>
                      <a:pPr algn="l" fontAlgn="b"/>
                      <a:r>
                        <a:rPr lang="en-US" sz="1200" b="1" u="none" strike="noStrike" dirty="0">
                          <a:effectLst/>
                        </a:rPr>
                        <a:t>Operational Structure</a:t>
                      </a:r>
                      <a:endParaRPr lang="en-US" sz="1200" b="1" i="1"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1"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gn="ctr" fontAlgn="b"/>
                      <a:r>
                        <a:rPr lang="en-US" sz="1200" b="1" u="none" strike="noStrike" dirty="0">
                          <a:effectLst/>
                        </a:rPr>
                        <a:t>501c3</a:t>
                      </a:r>
                      <a:endParaRPr lang="en-US" sz="1200" b="1"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gridSpan="3">
                  <a:txBody>
                    <a:bodyPr/>
                    <a:lstStyle/>
                    <a:p>
                      <a:pPr algn="ctr" fontAlgn="b"/>
                      <a:r>
                        <a:rPr lang="en-US" sz="1200" b="1" u="none" strike="noStrike" dirty="0">
                          <a:effectLst/>
                        </a:rPr>
                        <a:t>University</a:t>
                      </a:r>
                      <a:endParaRPr lang="en-US" sz="1200" b="1"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fontAlgn="b"/>
                      <a:endParaRPr lang="en-US" sz="1200" b="1"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gridSpan="3">
                  <a:txBody>
                    <a:bodyPr/>
                    <a:lstStyle/>
                    <a:p>
                      <a:pPr algn="ctr" fontAlgn="b"/>
                      <a:r>
                        <a:rPr lang="en-US" sz="1200" b="1" u="none" strike="noStrike" dirty="0">
                          <a:effectLst/>
                        </a:rPr>
                        <a:t>State Agency</a:t>
                      </a:r>
                      <a:endParaRPr lang="en-US" sz="1200" b="1"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fontAlgn="b"/>
                      <a:endParaRPr lang="en-US" sz="1200" b="1"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471523">
                <a:tc>
                  <a:txBody>
                    <a:bodyPr/>
                    <a:lstStyle/>
                    <a:p>
                      <a:pPr algn="l" fontAlgn="b"/>
                      <a:endParaRPr lang="en-US" sz="8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effectLst/>
                        </a:rPr>
                        <a:t>"Primarily MEP"</a:t>
                      </a:r>
                      <a:endParaRPr lang="en-US" sz="1200" b="0" i="1"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smtClean="0">
                          <a:effectLst/>
                        </a:rPr>
                        <a:t>“Associated"</a:t>
                      </a:r>
                      <a:endParaRPr lang="en-US" sz="1200" b="0" i="1"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effectLst/>
                        </a:rPr>
                        <a:t>"Hosted"</a:t>
                      </a:r>
                      <a:endParaRPr lang="en-US" sz="1200" b="0" i="1"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1"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effectLst/>
                        </a:rPr>
                        <a:t>Program</a:t>
                      </a:r>
                      <a:endParaRPr lang="en-US" sz="1200" b="0" i="1"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smtClean="0">
                          <a:effectLst/>
                        </a:rPr>
                        <a:t>“Outreach </a:t>
                      </a:r>
                      <a:r>
                        <a:rPr lang="en-US" sz="1200" u="none" strike="noStrike" dirty="0">
                          <a:effectLst/>
                        </a:rPr>
                        <a:t>Center"</a:t>
                      </a:r>
                      <a:endParaRPr lang="en-US" sz="1200" b="0" i="1"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1"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effectLst/>
                        </a:rPr>
                        <a:t>Sub-Recipients</a:t>
                      </a:r>
                      <a:endParaRPr lang="en-US" sz="1200" b="0" i="1"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effectLst/>
                        </a:rPr>
                        <a:t>Direct Delivery</a:t>
                      </a:r>
                      <a:endParaRPr lang="en-US" sz="1200" b="0" i="1"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3816">
                <a:tc>
                  <a:txBody>
                    <a:bodyPr/>
                    <a:lstStyle/>
                    <a:p>
                      <a:pPr algn="l" fontAlgn="b"/>
                      <a:endParaRPr lang="en-US" sz="800" b="0" i="0" u="none" strike="noStrike">
                        <a:solidFill>
                          <a:srgbClr val="000000"/>
                        </a:solidFill>
                        <a:effectLst/>
                        <a:latin typeface="Calibri" panose="020F0502020204030204" pitchFamily="34" charset="0"/>
                      </a:endParaRPr>
                    </a:p>
                  </a:txBody>
                  <a:tcPr marL="7232" marR="7232" marT="7232"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232" marR="7232" marT="7232"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71523">
                <a:tc>
                  <a:txBody>
                    <a:bodyPr/>
                    <a:lstStyle/>
                    <a:p>
                      <a:pPr algn="l" fontAlgn="b"/>
                      <a:r>
                        <a:rPr lang="en-US" sz="1200" b="1" u="none" strike="noStrike" dirty="0">
                          <a:effectLst/>
                        </a:rPr>
                        <a:t>Manufacturers Input/Direction</a:t>
                      </a:r>
                      <a:endParaRPr lang="en-US" sz="1200" b="1" i="0" u="none" strike="noStrike" dirty="0">
                        <a:solidFill>
                          <a:srgbClr val="000000"/>
                        </a:solidFill>
                        <a:effectLst/>
                        <a:latin typeface="Calibri" panose="020F0502020204030204" pitchFamily="34" charset="0"/>
                      </a:endParaRPr>
                    </a:p>
                  </a:txBody>
                  <a:tcPr marL="7232" marR="7232" marT="723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232" marR="7232" marT="7232"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a:effectLst/>
                        </a:rPr>
                        <a:t>Board Members</a:t>
                      </a:r>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dirty="0">
                          <a:effectLst/>
                        </a:rPr>
                        <a:t>Board Members</a:t>
                      </a:r>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dirty="0">
                          <a:effectLst/>
                        </a:rPr>
                        <a:t>Advisory Board</a:t>
                      </a:r>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dirty="0">
                          <a:effectLst/>
                        </a:rPr>
                        <a:t>Advisory Board</a:t>
                      </a:r>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a:effectLst/>
                        </a:rPr>
                        <a:t>Broad Adv Board</a:t>
                      </a:r>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b="0" i="0" u="none" strike="noStrike" dirty="0" smtClean="0">
                          <a:solidFill>
                            <a:srgbClr val="000000"/>
                          </a:solidFill>
                          <a:effectLst/>
                          <a:latin typeface="Calibri" panose="020F0502020204030204" pitchFamily="34" charset="0"/>
                        </a:rPr>
                        <a:t>Local</a:t>
                      </a:r>
                    </a:p>
                    <a:p>
                      <a:pPr algn="l" fontAlgn="b"/>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a:effectLst/>
                        </a:rPr>
                        <a:t>Advisory Board</a:t>
                      </a:r>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373816">
                <a:tc>
                  <a:txBody>
                    <a:bodyPr/>
                    <a:lstStyle/>
                    <a:p>
                      <a:pPr algn="l" fontAlgn="b"/>
                      <a:endParaRPr lang="en-US" sz="1200" b="1" i="0" u="none" strike="noStrike" dirty="0">
                        <a:solidFill>
                          <a:srgbClr val="000000"/>
                        </a:solidFill>
                        <a:effectLst/>
                        <a:latin typeface="Calibri" panose="020F0502020204030204" pitchFamily="34" charset="0"/>
                      </a:endParaRPr>
                    </a:p>
                  </a:txBody>
                  <a:tcPr marL="7232" marR="7232" marT="723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232" marR="7232" marT="7232"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747629">
                <a:tc>
                  <a:txBody>
                    <a:bodyPr/>
                    <a:lstStyle/>
                    <a:p>
                      <a:pPr algn="l" fontAlgn="b"/>
                      <a:r>
                        <a:rPr lang="en-US" sz="1200" b="1" u="none" strike="noStrike" dirty="0">
                          <a:effectLst/>
                        </a:rPr>
                        <a:t>Center Director Reporting</a:t>
                      </a:r>
                      <a:endParaRPr lang="en-US" sz="1200" b="1" i="0" u="none" strike="noStrike" dirty="0">
                        <a:solidFill>
                          <a:srgbClr val="000000"/>
                        </a:solidFill>
                        <a:effectLst/>
                        <a:latin typeface="Calibri" panose="020F0502020204030204" pitchFamily="34" charset="0"/>
                      </a:endParaRPr>
                    </a:p>
                  </a:txBody>
                  <a:tcPr marL="7232" marR="7232" marT="723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232" marR="7232" marT="7232"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dirty="0">
                          <a:effectLst/>
                        </a:rPr>
                        <a:t>Board of Directors</a:t>
                      </a:r>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dirty="0">
                          <a:effectLst/>
                        </a:rPr>
                        <a:t>Board of Directors &amp;     Stakeholders</a:t>
                      </a:r>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dirty="0">
                          <a:effectLst/>
                        </a:rPr>
                        <a:t>Staff Leadership</a:t>
                      </a:r>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a:effectLst/>
                        </a:rPr>
                        <a:t>Dean/VP</a:t>
                      </a:r>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a:effectLst/>
                        </a:rPr>
                        <a:t>Staff Leadership</a:t>
                      </a:r>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dirty="0">
                          <a:effectLst/>
                        </a:rPr>
                        <a:t>Econ Dev Office</a:t>
                      </a:r>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dirty="0">
                          <a:effectLst/>
                        </a:rPr>
                        <a:t>Econ Dev Office</a:t>
                      </a:r>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373816">
                <a:tc>
                  <a:txBody>
                    <a:bodyPr/>
                    <a:lstStyle/>
                    <a:p>
                      <a:pPr algn="l" fontAlgn="b"/>
                      <a:endParaRPr lang="en-US" sz="1200" b="1" i="0" u="none" strike="noStrike" dirty="0">
                        <a:solidFill>
                          <a:srgbClr val="000000"/>
                        </a:solidFill>
                        <a:effectLst/>
                        <a:latin typeface="Calibri" panose="020F0502020204030204" pitchFamily="34" charset="0"/>
                      </a:endParaRPr>
                    </a:p>
                  </a:txBody>
                  <a:tcPr marL="7232" marR="7232" marT="723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232" marR="7232" marT="7232"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471523">
                <a:tc>
                  <a:txBody>
                    <a:bodyPr/>
                    <a:lstStyle/>
                    <a:p>
                      <a:pPr algn="l" fontAlgn="b"/>
                      <a:r>
                        <a:rPr lang="en-US" sz="1200" b="1" u="none" strike="noStrike" dirty="0">
                          <a:effectLst/>
                        </a:rPr>
                        <a:t>Fiduciary </a:t>
                      </a:r>
                      <a:r>
                        <a:rPr lang="en-US" sz="1200" b="1" u="none" strike="noStrike" dirty="0" smtClean="0">
                          <a:effectLst/>
                        </a:rPr>
                        <a:t>Responsibility</a:t>
                      </a:r>
                      <a:endParaRPr lang="en-US" sz="1200" b="1" i="0" u="none" strike="noStrike" dirty="0">
                        <a:solidFill>
                          <a:srgbClr val="000000"/>
                        </a:solidFill>
                        <a:effectLst/>
                        <a:latin typeface="Calibri" panose="020F0502020204030204" pitchFamily="34" charset="0"/>
                      </a:endParaRPr>
                    </a:p>
                  </a:txBody>
                  <a:tcPr marL="7232" marR="7232" marT="723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232" marR="7232" marT="7232"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a:effectLst/>
                        </a:rPr>
                        <a:t>Board of Directors</a:t>
                      </a:r>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dirty="0">
                          <a:effectLst/>
                        </a:rPr>
                        <a:t>Board of Directors</a:t>
                      </a:r>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a:effectLst/>
                        </a:rPr>
                        <a:t>Board of Directors</a:t>
                      </a:r>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a:effectLst/>
                        </a:rPr>
                        <a:t>University</a:t>
                      </a:r>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a:effectLst/>
                        </a:rPr>
                        <a:t>University</a:t>
                      </a:r>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a:effectLst/>
                        </a:rPr>
                        <a:t>State</a:t>
                      </a:r>
                      <a:endParaRPr lang="en-US" sz="1200" b="0" i="0" u="none" strike="noStrike">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200" u="none" strike="noStrike" dirty="0">
                          <a:effectLst/>
                        </a:rPr>
                        <a:t>State</a:t>
                      </a:r>
                      <a:endParaRPr lang="en-US" sz="1200" b="0" i="0" u="none" strike="noStrike" dirty="0">
                        <a:solidFill>
                          <a:srgbClr val="000000"/>
                        </a:solidFill>
                        <a:effectLst/>
                        <a:latin typeface="Calibri" panose="020F0502020204030204" pitchFamily="34" charset="0"/>
                      </a:endParaRPr>
                    </a:p>
                  </a:txBody>
                  <a:tcPr marL="7232" marR="7232" marT="723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8" name="Oval 7"/>
          <p:cNvSpPr/>
          <p:nvPr/>
        </p:nvSpPr>
        <p:spPr>
          <a:xfrm>
            <a:off x="2183641" y="1569492"/>
            <a:ext cx="1105469" cy="4312694"/>
          </a:xfrm>
          <a:prstGeom prst="ellipse">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6061893" y="1571764"/>
            <a:ext cx="1105469" cy="4312694"/>
          </a:xfrm>
          <a:prstGeom prst="ellipse">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7128691" y="1574036"/>
            <a:ext cx="1105469" cy="4312694"/>
          </a:xfrm>
          <a:prstGeom prst="ellipse">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2496216" y="5886730"/>
            <a:ext cx="940559" cy="307777"/>
          </a:xfrm>
          <a:prstGeom prst="rect">
            <a:avLst/>
          </a:prstGeom>
          <a:noFill/>
        </p:spPr>
        <p:txBody>
          <a:bodyPr wrap="square" rtlCol="0">
            <a:spAutoFit/>
          </a:bodyPr>
          <a:lstStyle/>
          <a:p>
            <a:r>
              <a:rPr lang="en-US" sz="1400" b="1" dirty="0" smtClean="0"/>
              <a:t>IMEC</a:t>
            </a:r>
            <a:endParaRPr lang="en-US" sz="1400" b="1" dirty="0"/>
          </a:p>
        </p:txBody>
      </p:sp>
      <p:sp>
        <p:nvSpPr>
          <p:cNvPr id="12" name="TextBox 11"/>
          <p:cNvSpPr txBox="1"/>
          <p:nvPr/>
        </p:nvSpPr>
        <p:spPr>
          <a:xfrm>
            <a:off x="6298624" y="5941497"/>
            <a:ext cx="940559" cy="307777"/>
          </a:xfrm>
          <a:prstGeom prst="rect">
            <a:avLst/>
          </a:prstGeom>
          <a:noFill/>
        </p:spPr>
        <p:txBody>
          <a:bodyPr wrap="square" rtlCol="0">
            <a:spAutoFit/>
          </a:bodyPr>
          <a:lstStyle/>
          <a:p>
            <a:r>
              <a:rPr lang="en-US" sz="1400" b="1" dirty="0" err="1" smtClean="0"/>
              <a:t>GaMEP</a:t>
            </a:r>
            <a:endParaRPr lang="en-US" sz="1400" b="1" dirty="0"/>
          </a:p>
        </p:txBody>
      </p:sp>
      <p:sp>
        <p:nvSpPr>
          <p:cNvPr id="13" name="TextBox 12"/>
          <p:cNvSpPr txBox="1"/>
          <p:nvPr/>
        </p:nvSpPr>
        <p:spPr>
          <a:xfrm>
            <a:off x="7306915" y="5941497"/>
            <a:ext cx="1178393" cy="307777"/>
          </a:xfrm>
          <a:prstGeom prst="rect">
            <a:avLst/>
          </a:prstGeom>
          <a:noFill/>
        </p:spPr>
        <p:txBody>
          <a:bodyPr wrap="square" rtlCol="0">
            <a:spAutoFit/>
          </a:bodyPr>
          <a:lstStyle/>
          <a:p>
            <a:r>
              <a:rPr lang="en-US" sz="1400" b="1" dirty="0" smtClean="0"/>
              <a:t>NYSTAR</a:t>
            </a:r>
            <a:endParaRPr lang="en-US" sz="1400" b="1" dirty="0"/>
          </a:p>
        </p:txBody>
      </p:sp>
    </p:spTree>
    <p:extLst>
      <p:ext uri="{BB962C8B-B14F-4D97-AF65-F5344CB8AC3E}">
        <p14:creationId xmlns:p14="http://schemas.microsoft.com/office/powerpoint/2010/main" val="3903648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Narrow"/>
                <a:cs typeface="Arial Narrow"/>
              </a:rPr>
              <a:t>Challenges &amp; Opportunities</a:t>
            </a:r>
            <a:endParaRPr lang="en-US" dirty="0">
              <a:latin typeface="Arial Narrow"/>
              <a:cs typeface="Arial Narrow"/>
            </a:endParaRPr>
          </a:p>
        </p:txBody>
      </p:sp>
      <p:sp>
        <p:nvSpPr>
          <p:cNvPr id="11" name="Date Placeholder 10"/>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4" name="Slide Number Placeholder 3"/>
          <p:cNvSpPr>
            <a:spLocks noGrp="1"/>
          </p:cNvSpPr>
          <p:nvPr>
            <p:ph type="sldNum" sz="quarter" idx="4"/>
          </p:nvPr>
        </p:nvSpPr>
        <p:spPr>
          <a:prstGeom prst="rect">
            <a:avLst/>
          </a:prstGeom>
        </p:spPr>
        <p:txBody>
          <a:bodyPr/>
          <a:lstStyle/>
          <a:p>
            <a:fld id="{7C690F11-132E-E54B-AD6C-C5C68F5B319F}" type="slidenum">
              <a:rPr lang="en-US" smtClean="0">
                <a:solidFill>
                  <a:prstClr val="black">
                    <a:tint val="75000"/>
                  </a:prstClr>
                </a:solidFill>
              </a:rPr>
              <a:pPr/>
              <a:t>79</a:t>
            </a:fld>
            <a:endParaRPr lang="en-US" dirty="0">
              <a:solidFill>
                <a:prstClr val="black">
                  <a:tint val="75000"/>
                </a:prstClr>
              </a:solidFill>
            </a:endParaRPr>
          </a:p>
        </p:txBody>
      </p:sp>
      <p:sp>
        <p:nvSpPr>
          <p:cNvPr id="5" name="Oval 4"/>
          <p:cNvSpPr/>
          <p:nvPr/>
        </p:nvSpPr>
        <p:spPr>
          <a:xfrm>
            <a:off x="3295365" y="3358736"/>
            <a:ext cx="2373574"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Governance Structure</a:t>
            </a:r>
            <a:endParaRPr lang="en-US" dirty="0">
              <a:solidFill>
                <a:prstClr val="white"/>
              </a:solidFill>
            </a:endParaRPr>
          </a:p>
        </p:txBody>
      </p:sp>
      <p:sp>
        <p:nvSpPr>
          <p:cNvPr id="6" name="Rectangle 5"/>
          <p:cNvSpPr/>
          <p:nvPr/>
        </p:nvSpPr>
        <p:spPr>
          <a:xfrm>
            <a:off x="1151588" y="2033727"/>
            <a:ext cx="2630606" cy="9634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prstClr val="black"/>
                </a:solidFill>
                <a:latin typeface="Arial Narrow"/>
                <a:cs typeface="Arial Narrow"/>
              </a:rPr>
              <a:t>NIST Alignment – Manufacturers Input</a:t>
            </a:r>
            <a:endParaRPr lang="en-US" dirty="0">
              <a:solidFill>
                <a:prstClr val="black"/>
              </a:solidFill>
              <a:latin typeface="Arial Narrow"/>
              <a:cs typeface="Arial Narrow"/>
            </a:endParaRPr>
          </a:p>
        </p:txBody>
      </p:sp>
      <p:sp>
        <p:nvSpPr>
          <p:cNvPr id="7" name="Rectangle 6"/>
          <p:cNvSpPr/>
          <p:nvPr/>
        </p:nvSpPr>
        <p:spPr>
          <a:xfrm>
            <a:off x="5141224" y="2033727"/>
            <a:ext cx="2632881" cy="928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prstClr val="black"/>
                </a:solidFill>
                <a:latin typeface="Arial Narrow"/>
                <a:cs typeface="Arial Narrow"/>
              </a:rPr>
              <a:t>Operational Flexibility</a:t>
            </a:r>
            <a:endParaRPr lang="en-US" dirty="0">
              <a:solidFill>
                <a:prstClr val="black"/>
              </a:solidFill>
              <a:latin typeface="Arial Narrow"/>
              <a:cs typeface="Arial Narrow"/>
            </a:endParaRPr>
          </a:p>
        </p:txBody>
      </p:sp>
      <p:sp>
        <p:nvSpPr>
          <p:cNvPr id="8" name="Rectangle 7"/>
          <p:cNvSpPr/>
          <p:nvPr/>
        </p:nvSpPr>
        <p:spPr>
          <a:xfrm>
            <a:off x="5840105" y="3725839"/>
            <a:ext cx="2632881" cy="928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prstClr val="black"/>
                </a:solidFill>
                <a:latin typeface="Arial Narrow"/>
                <a:cs typeface="Arial Narrow"/>
              </a:rPr>
              <a:t>Branding in Market </a:t>
            </a:r>
            <a:endParaRPr lang="en-US" dirty="0">
              <a:solidFill>
                <a:prstClr val="black"/>
              </a:solidFill>
              <a:latin typeface="Arial Narrow"/>
              <a:cs typeface="Arial Narrow"/>
            </a:endParaRPr>
          </a:p>
        </p:txBody>
      </p:sp>
      <p:sp>
        <p:nvSpPr>
          <p:cNvPr id="9" name="Rectangle 8"/>
          <p:cNvSpPr/>
          <p:nvPr/>
        </p:nvSpPr>
        <p:spPr>
          <a:xfrm>
            <a:off x="491318" y="3725839"/>
            <a:ext cx="2632881" cy="928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prstClr val="black"/>
                </a:solidFill>
                <a:latin typeface="Arial Narrow"/>
                <a:cs typeface="Arial Narrow"/>
              </a:rPr>
              <a:t>Independence of State Relations &amp; Fundraising</a:t>
            </a:r>
            <a:endParaRPr lang="en-US" dirty="0">
              <a:solidFill>
                <a:prstClr val="black"/>
              </a:solidFill>
              <a:latin typeface="Arial Narrow"/>
              <a:cs typeface="Arial Narrow"/>
            </a:endParaRPr>
          </a:p>
        </p:txBody>
      </p:sp>
      <p:sp>
        <p:nvSpPr>
          <p:cNvPr id="10" name="Rectangle 9"/>
          <p:cNvSpPr/>
          <p:nvPr/>
        </p:nvSpPr>
        <p:spPr>
          <a:xfrm>
            <a:off x="3106571" y="5030376"/>
            <a:ext cx="2632881" cy="928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prstClr val="black"/>
                </a:solidFill>
                <a:latin typeface="Arial Narrow"/>
                <a:cs typeface="Arial Narrow"/>
              </a:rPr>
              <a:t>Cash Flow of Operations</a:t>
            </a:r>
            <a:endParaRPr lang="en-US" dirty="0">
              <a:solidFill>
                <a:prstClr val="black"/>
              </a:solidFill>
              <a:latin typeface="Arial Narrow"/>
              <a:cs typeface="Arial Narrow"/>
            </a:endParaRPr>
          </a:p>
        </p:txBody>
      </p:sp>
    </p:spTree>
    <p:extLst>
      <p:ext uri="{BB962C8B-B14F-4D97-AF65-F5344CB8AC3E}">
        <p14:creationId xmlns:p14="http://schemas.microsoft.com/office/powerpoint/2010/main" val="1552793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Calibri" pitchFamily="34" charset="0"/>
              </a:rPr>
              <a:t>About the Process :  Actions to Date, cont.</a:t>
            </a:r>
            <a:endParaRPr lang="en-US" sz="3200" dirty="0">
              <a:latin typeface="Calibri" pitchFamily="34" charset="0"/>
            </a:endParaRPr>
          </a:p>
        </p:txBody>
      </p:sp>
      <p:sp>
        <p:nvSpPr>
          <p:cNvPr id="7" name="Content Placeholder 6"/>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6" name="Slide Number Placeholder 5"/>
          <p:cNvSpPr>
            <a:spLocks noGrp="1"/>
          </p:cNvSpPr>
          <p:nvPr>
            <p:ph type="sldNum" sz="quarter" idx="4"/>
          </p:nvPr>
        </p:nvSpPr>
        <p:spPr>
          <a:prstGeom prst="rect">
            <a:avLst/>
          </a:prstGeom>
        </p:spPr>
        <p:txBody>
          <a:bodyPr/>
          <a:lstStyle/>
          <a:p>
            <a:fld id="{7C690F11-132E-E54B-AD6C-C5C68F5B319F}" type="slidenum">
              <a:rPr lang="en-US" smtClean="0">
                <a:solidFill>
                  <a:prstClr val="black">
                    <a:tint val="75000"/>
                  </a:prstClr>
                </a:solidFill>
              </a:rPr>
              <a:pPr/>
              <a:t>8</a:t>
            </a:fld>
            <a:endParaRPr lang="en-US" dirty="0">
              <a:solidFill>
                <a:prstClr val="black">
                  <a:tint val="75000"/>
                </a:prstClr>
              </a:solidFill>
            </a:endParaRPr>
          </a:p>
        </p:txBody>
      </p:sp>
      <p:sp>
        <p:nvSpPr>
          <p:cNvPr id="3" name="TextBox 2"/>
          <p:cNvSpPr txBox="1"/>
          <p:nvPr/>
        </p:nvSpPr>
        <p:spPr>
          <a:xfrm>
            <a:off x="684320" y="1209413"/>
            <a:ext cx="7978254" cy="5324535"/>
          </a:xfrm>
          <a:prstGeom prst="rect">
            <a:avLst/>
          </a:prstGeom>
          <a:noFill/>
        </p:spPr>
        <p:txBody>
          <a:bodyPr wrap="square" rtlCol="0">
            <a:spAutoFit/>
          </a:bodyPr>
          <a:lstStyle/>
          <a:p>
            <a:endParaRPr lang="en-US" sz="2000" b="1" dirty="0" smtClean="0">
              <a:solidFill>
                <a:prstClr val="black"/>
              </a:solidFill>
            </a:endParaRPr>
          </a:p>
          <a:p>
            <a:r>
              <a:rPr lang="en-US" sz="2000" b="1" dirty="0" smtClean="0">
                <a:solidFill>
                  <a:prstClr val="black"/>
                </a:solidFill>
              </a:rPr>
              <a:t>January 2014</a:t>
            </a:r>
          </a:p>
          <a:p>
            <a:pPr marL="342900" indent="-342900">
              <a:buFont typeface="Arial" panose="020B0604020202020204" pitchFamily="34" charset="0"/>
              <a:buChar char="•"/>
            </a:pPr>
            <a:r>
              <a:rPr lang="en-US" sz="2000" dirty="0" smtClean="0">
                <a:solidFill>
                  <a:prstClr val="black"/>
                </a:solidFill>
              </a:rPr>
              <a:t>Develop SWOT Analysis</a:t>
            </a:r>
          </a:p>
          <a:p>
            <a:pPr marL="342900" indent="-342900">
              <a:buFont typeface="Arial" panose="020B0604020202020204" pitchFamily="34" charset="0"/>
              <a:buChar char="•"/>
            </a:pPr>
            <a:r>
              <a:rPr lang="en-US" sz="2000" dirty="0" smtClean="0">
                <a:solidFill>
                  <a:prstClr val="black"/>
                </a:solidFill>
              </a:rPr>
              <a:t>Board Planning Session @ Charlotte</a:t>
            </a:r>
          </a:p>
          <a:p>
            <a:pPr marL="342900" indent="-342900">
              <a:buFont typeface="Arial" panose="020B0604020202020204" pitchFamily="34" charset="0"/>
              <a:buChar char="•"/>
            </a:pPr>
            <a:r>
              <a:rPr lang="en-US" sz="2000" dirty="0" smtClean="0">
                <a:solidFill>
                  <a:prstClr val="black"/>
                </a:solidFill>
              </a:rPr>
              <a:t>System Planning Session @ Charlotte</a:t>
            </a:r>
          </a:p>
          <a:p>
            <a:endParaRPr lang="en-US" sz="2000" dirty="0" smtClean="0">
              <a:solidFill>
                <a:prstClr val="black"/>
              </a:solidFill>
            </a:endParaRPr>
          </a:p>
          <a:p>
            <a:r>
              <a:rPr lang="en-US" sz="2000" b="1" dirty="0" smtClean="0">
                <a:solidFill>
                  <a:prstClr val="black"/>
                </a:solidFill>
              </a:rPr>
              <a:t>February – March 2014</a:t>
            </a:r>
            <a:r>
              <a:rPr lang="en-US" sz="2000" dirty="0" smtClean="0">
                <a:solidFill>
                  <a:prstClr val="black"/>
                </a:solidFill>
              </a:rPr>
              <a:t>	</a:t>
            </a:r>
          </a:p>
          <a:p>
            <a:pPr marL="342900" indent="-342900">
              <a:buFont typeface="Arial" panose="020B0604020202020204" pitchFamily="34" charset="0"/>
              <a:buChar char="•"/>
            </a:pPr>
            <a:r>
              <a:rPr lang="en-US" sz="2000" dirty="0" smtClean="0">
                <a:solidFill>
                  <a:prstClr val="black"/>
                </a:solidFill>
              </a:rPr>
              <a:t>Development of Strategic Principles</a:t>
            </a:r>
          </a:p>
          <a:p>
            <a:pPr marL="342900" indent="-342900">
              <a:buFont typeface="Arial" panose="020B0604020202020204" pitchFamily="34" charset="0"/>
              <a:buChar char="•"/>
            </a:pPr>
            <a:r>
              <a:rPr lang="en-US" sz="2000" dirty="0" smtClean="0">
                <a:solidFill>
                  <a:prstClr val="black"/>
                </a:solidFill>
              </a:rPr>
              <a:t>American Small Manufacturers Coalition (ASMC) Planning Session @ Washington, D.C.</a:t>
            </a:r>
          </a:p>
          <a:p>
            <a:endParaRPr lang="en-US" sz="2000" dirty="0" smtClean="0">
              <a:solidFill>
                <a:prstClr val="black"/>
              </a:solidFill>
            </a:endParaRPr>
          </a:p>
          <a:p>
            <a:r>
              <a:rPr lang="en-US" sz="2000" b="1" dirty="0" smtClean="0">
                <a:solidFill>
                  <a:prstClr val="black"/>
                </a:solidFill>
              </a:rPr>
              <a:t>April – May 2014</a:t>
            </a:r>
          </a:p>
          <a:p>
            <a:pPr marL="342900" indent="-342900">
              <a:buFont typeface="Arial" panose="020B0604020202020204" pitchFamily="34" charset="0"/>
              <a:buChar char="•"/>
            </a:pPr>
            <a:r>
              <a:rPr lang="en-US" sz="2000" dirty="0" smtClean="0">
                <a:solidFill>
                  <a:prstClr val="black"/>
                </a:solidFill>
              </a:rPr>
              <a:t>Developed a Draft Plan</a:t>
            </a:r>
          </a:p>
          <a:p>
            <a:pPr marL="342900" indent="-342900">
              <a:buFont typeface="Arial" panose="020B0604020202020204" pitchFamily="34" charset="0"/>
              <a:buChar char="•"/>
            </a:pPr>
            <a:r>
              <a:rPr lang="en-US" sz="2000" dirty="0" smtClean="0">
                <a:solidFill>
                  <a:prstClr val="black"/>
                </a:solidFill>
              </a:rPr>
              <a:t>Feedback from Centers, Center Board Chairs, Others</a:t>
            </a:r>
          </a:p>
          <a:p>
            <a:pPr marL="342900" indent="-342900">
              <a:buFont typeface="Arial" panose="020B0604020202020204" pitchFamily="34" charset="0"/>
              <a:buChar char="•"/>
            </a:pPr>
            <a:r>
              <a:rPr lang="en-US" sz="2000" dirty="0" smtClean="0">
                <a:solidFill>
                  <a:prstClr val="black"/>
                </a:solidFill>
              </a:rPr>
              <a:t>Discussion with Center Workgroup for Reporting and Evaluation</a:t>
            </a:r>
          </a:p>
          <a:p>
            <a:pPr marL="342900" indent="-342900">
              <a:buFont typeface="Arial" panose="020B0604020202020204" pitchFamily="34" charset="0"/>
              <a:buChar char="•"/>
            </a:pPr>
            <a:r>
              <a:rPr lang="en-US" sz="2000" dirty="0" smtClean="0">
                <a:solidFill>
                  <a:prstClr val="black"/>
                </a:solidFill>
              </a:rPr>
              <a:t>Board / System Meetings May 20-22</a:t>
            </a:r>
          </a:p>
          <a:p>
            <a:endParaRPr lang="en-US" sz="2000" dirty="0" smtClean="0">
              <a:solidFill>
                <a:prstClr val="black"/>
              </a:solidFill>
            </a:endParaRPr>
          </a:p>
        </p:txBody>
      </p:sp>
    </p:spTree>
    <p:extLst>
      <p:ext uri="{BB962C8B-B14F-4D97-AF65-F5344CB8AC3E}">
        <p14:creationId xmlns:p14="http://schemas.microsoft.com/office/powerpoint/2010/main" val="12234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latin typeface="Arial Narrow"/>
                <a:cs typeface="Arial Narrow"/>
              </a:rPr>
              <a:t>Operational Choices</a:t>
            </a:r>
            <a:endParaRPr lang="en-US" dirty="0">
              <a:latin typeface="Arial Narrow"/>
              <a:cs typeface="Arial Narrow"/>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3" name="Footer Placeholder 2"/>
          <p:cNvSpPr>
            <a:spLocks noGrp="1"/>
          </p:cNvSpPr>
          <p:nvPr>
            <p:ph type="ftr" sz="quarter" idx="12"/>
          </p:nvPr>
        </p:nvSpPr>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4" name="Slide Number Placeholder 3"/>
          <p:cNvSpPr>
            <a:spLocks noGrp="1"/>
          </p:cNvSpPr>
          <p:nvPr>
            <p:ph type="sldNum" sz="quarter" idx="4"/>
          </p:nvPr>
        </p:nvSpPr>
        <p:spPr/>
        <p:txBody>
          <a:bodyPr/>
          <a:lstStyle/>
          <a:p>
            <a:fld id="{7C690F11-132E-E54B-AD6C-C5C68F5B319F}" type="slidenum">
              <a:rPr lang="en-US" smtClean="0">
                <a:solidFill>
                  <a:prstClr val="black">
                    <a:tint val="75000"/>
                  </a:prstClr>
                </a:solidFill>
              </a:rPr>
              <a:pPr/>
              <a:t>80</a:t>
            </a:fld>
            <a:endParaRPr lang="en-US" dirty="0">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612651796"/>
              </p:ext>
            </p:extLst>
          </p:nvPr>
        </p:nvGraphicFramePr>
        <p:xfrm>
          <a:off x="788276" y="1751897"/>
          <a:ext cx="8123711" cy="3579034"/>
        </p:xfrm>
        <a:graphic>
          <a:graphicData uri="http://schemas.openxmlformats.org/drawingml/2006/table">
            <a:tbl>
              <a:tblPr>
                <a:tableStyleId>{5C22544A-7EE6-4342-B048-85BDC9FD1C3A}</a:tableStyleId>
              </a:tblPr>
              <a:tblGrid>
                <a:gridCol w="2500834"/>
                <a:gridCol w="2729553"/>
                <a:gridCol w="122830"/>
                <a:gridCol w="2770494"/>
              </a:tblGrid>
              <a:tr h="525861">
                <a:tc>
                  <a:txBody>
                    <a:bodyPr/>
                    <a:lstStyle/>
                    <a:p>
                      <a:pPr algn="l" fontAlgn="b"/>
                      <a:r>
                        <a:rPr lang="en-US" sz="1800" u="none" strike="noStrike" dirty="0" smtClean="0">
                          <a:effectLst/>
                          <a:latin typeface="Arial Narrow"/>
                          <a:cs typeface="Arial Narrow"/>
                        </a:rPr>
                        <a:t>Market</a:t>
                      </a:r>
                      <a:r>
                        <a:rPr lang="en-US" sz="1800" u="none" strike="noStrike" baseline="0" dirty="0" smtClean="0">
                          <a:effectLst/>
                          <a:latin typeface="Arial Narrow"/>
                          <a:cs typeface="Arial Narrow"/>
                        </a:rPr>
                        <a:t> Coverage</a:t>
                      </a:r>
                      <a:endParaRPr lang="en-US" sz="18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400" u="none" strike="noStrike" dirty="0">
                          <a:effectLst/>
                          <a:latin typeface="Arial Narrow"/>
                          <a:cs typeface="Arial Narrow"/>
                        </a:rPr>
                        <a:t>Rural</a:t>
                      </a:r>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400" u="none" strike="noStrike">
                          <a:effectLst/>
                          <a:latin typeface="Arial Narrow"/>
                          <a:cs typeface="Arial Narrow"/>
                        </a:rPr>
                        <a:t>Urban</a:t>
                      </a:r>
                      <a:endParaRPr lang="en-US" sz="1400" b="0" i="0" u="none" strike="noStrike">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267417">
                <a:tc>
                  <a:txBody>
                    <a:bodyPr/>
                    <a:lstStyle/>
                    <a:p>
                      <a:pPr algn="l" fontAlgn="b"/>
                      <a:endParaRPr lang="en-US" sz="18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267417">
                <a:tc>
                  <a:txBody>
                    <a:bodyPr/>
                    <a:lstStyle/>
                    <a:p>
                      <a:pPr algn="l" fontAlgn="b"/>
                      <a:r>
                        <a:rPr lang="en-US" sz="1800" b="0" i="0" u="none" strike="noStrike" dirty="0" smtClean="0">
                          <a:solidFill>
                            <a:schemeClr val="dk1"/>
                          </a:solidFill>
                          <a:effectLst/>
                          <a:latin typeface="Arial Narrow"/>
                          <a:cs typeface="Arial Narrow"/>
                        </a:rPr>
                        <a:t>Sales</a:t>
                      </a:r>
                      <a:r>
                        <a:rPr lang="en-US" sz="1800" b="0" i="0" u="none" strike="noStrike" baseline="0" dirty="0" smtClean="0">
                          <a:solidFill>
                            <a:schemeClr val="dk1"/>
                          </a:solidFill>
                          <a:effectLst/>
                          <a:latin typeface="Arial Narrow"/>
                          <a:cs typeface="Arial Narrow"/>
                        </a:rPr>
                        <a:t> &amp; Delivery</a:t>
                      </a:r>
                      <a:endParaRPr lang="en-US" sz="18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400" u="none" strike="noStrike" dirty="0">
                          <a:effectLst/>
                          <a:latin typeface="Arial Narrow"/>
                          <a:cs typeface="Arial Narrow"/>
                        </a:rPr>
                        <a:t>Staff both Sell &amp; Deliver</a:t>
                      </a:r>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400" u="none" strike="noStrike" dirty="0">
                          <a:effectLst/>
                          <a:latin typeface="Arial Narrow"/>
                          <a:cs typeface="Arial Narrow"/>
                        </a:rPr>
                        <a:t>Separate </a:t>
                      </a:r>
                      <a:r>
                        <a:rPr lang="en-US" sz="1400" u="none" strike="noStrike" dirty="0" smtClean="0">
                          <a:effectLst/>
                          <a:latin typeface="Arial Narrow"/>
                          <a:cs typeface="Arial Narrow"/>
                        </a:rPr>
                        <a:t>Sales </a:t>
                      </a:r>
                      <a:r>
                        <a:rPr lang="en-US" sz="1400" u="none" strike="noStrike" dirty="0">
                          <a:effectLst/>
                          <a:latin typeface="Arial Narrow"/>
                          <a:cs typeface="Arial Narrow"/>
                        </a:rPr>
                        <a:t>&amp; </a:t>
                      </a:r>
                      <a:r>
                        <a:rPr lang="en-US" sz="1400" u="none" strike="noStrike" dirty="0" smtClean="0">
                          <a:effectLst/>
                          <a:latin typeface="Arial Narrow"/>
                          <a:cs typeface="Arial Narrow"/>
                        </a:rPr>
                        <a:t>Delivery </a:t>
                      </a:r>
                      <a:r>
                        <a:rPr lang="en-US" sz="1400" u="none" strike="noStrike" dirty="0">
                          <a:effectLst/>
                          <a:latin typeface="Arial Narrow"/>
                          <a:cs typeface="Arial Narrow"/>
                        </a:rPr>
                        <a:t>Staff</a:t>
                      </a:r>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612009">
                <a:tc>
                  <a:txBody>
                    <a:bodyPr/>
                    <a:lstStyle/>
                    <a:p>
                      <a:pPr algn="l" fontAlgn="b"/>
                      <a:endParaRPr lang="en-US" sz="18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400" u="none" strike="noStrike" dirty="0">
                          <a:effectLst/>
                          <a:latin typeface="Arial Narrow"/>
                          <a:cs typeface="Arial Narrow"/>
                        </a:rPr>
                        <a:t>Primarily Direct Delivery by Center</a:t>
                      </a:r>
                      <a:endParaRPr lang="en-US" sz="1400" b="0" i="0" u="none" strike="noStrike" dirty="0">
                        <a:solidFill>
                          <a:srgbClr val="000000"/>
                        </a:solidFill>
                        <a:effectLst/>
                        <a:latin typeface="Arial Narrow"/>
                        <a:cs typeface="Arial Narrow"/>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u="none" strike="noStrike" dirty="0" smtClean="0">
                        <a:effectLst/>
                        <a:latin typeface="Arial Narrow"/>
                        <a:cs typeface="Arial Narrow"/>
                      </a:endParaRPr>
                    </a:p>
                    <a:p>
                      <a:pPr algn="l" fontAlgn="b"/>
                      <a:r>
                        <a:rPr lang="en-US" sz="1400" u="none" strike="noStrike" dirty="0" smtClean="0">
                          <a:effectLst/>
                          <a:latin typeface="Arial Narrow"/>
                          <a:cs typeface="Arial Narrow"/>
                        </a:rPr>
                        <a:t>Primarily </a:t>
                      </a:r>
                      <a:r>
                        <a:rPr lang="en-US" sz="1400" u="none" strike="noStrike" dirty="0">
                          <a:effectLst/>
                          <a:latin typeface="Arial Narrow"/>
                          <a:cs typeface="Arial Narrow"/>
                        </a:rPr>
                        <a:t>"brokered" </a:t>
                      </a:r>
                      <a:r>
                        <a:rPr lang="en-US" sz="1400" u="none" strike="noStrike" dirty="0" smtClean="0">
                          <a:effectLst/>
                          <a:latin typeface="Arial Narrow"/>
                          <a:cs typeface="Arial Narrow"/>
                        </a:rPr>
                        <a:t>services </a:t>
                      </a:r>
                      <a:r>
                        <a:rPr lang="en-US" sz="1400" u="none" strike="noStrike" dirty="0">
                          <a:effectLst/>
                          <a:latin typeface="Arial Narrow"/>
                          <a:cs typeface="Arial Narrow"/>
                        </a:rPr>
                        <a:t>by 3rd parties</a:t>
                      </a:r>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267417">
                <a:tc>
                  <a:txBody>
                    <a:bodyPr/>
                    <a:lstStyle/>
                    <a:p>
                      <a:pPr algn="l" fontAlgn="b"/>
                      <a:endParaRPr lang="en-US" sz="18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10997">
                <a:tc>
                  <a:txBody>
                    <a:bodyPr/>
                    <a:lstStyle/>
                    <a:p>
                      <a:pPr algn="l" fontAlgn="b"/>
                      <a:r>
                        <a:rPr lang="en-US" sz="1800" u="none" strike="noStrike" dirty="0">
                          <a:effectLst/>
                          <a:latin typeface="Arial Narrow"/>
                          <a:cs typeface="Arial Narrow"/>
                        </a:rPr>
                        <a:t>Partnerships</a:t>
                      </a:r>
                      <a:endParaRPr lang="en-US" sz="1800" b="0" i="0" u="none" strike="noStrike" dirty="0">
                        <a:solidFill>
                          <a:srgbClr val="000000"/>
                        </a:solidFill>
                        <a:effectLst/>
                        <a:latin typeface="Arial Narrow"/>
                        <a:cs typeface="Arial Narrow"/>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400" u="none" strike="noStrike" dirty="0">
                          <a:effectLst/>
                          <a:latin typeface="Arial Narrow"/>
                          <a:cs typeface="Arial Narrow"/>
                        </a:rPr>
                        <a:t>Center Covers Region/Outreach &amp; Delivery</a:t>
                      </a:r>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400" u="none" strike="noStrike" dirty="0">
                          <a:effectLst/>
                          <a:latin typeface="Arial Narrow"/>
                          <a:cs typeface="Arial Narrow"/>
                        </a:rPr>
                        <a:t>Partners Cover </a:t>
                      </a:r>
                      <a:r>
                        <a:rPr lang="en-US" sz="1400" u="none" strike="noStrike" dirty="0" smtClean="0">
                          <a:effectLst/>
                          <a:latin typeface="Arial Narrow"/>
                          <a:cs typeface="Arial Narrow"/>
                        </a:rPr>
                        <a:t>Sub-regions/Outreach </a:t>
                      </a:r>
                      <a:r>
                        <a:rPr lang="en-US" sz="1400" u="none" strike="noStrike" dirty="0">
                          <a:effectLst/>
                          <a:latin typeface="Arial Narrow"/>
                          <a:cs typeface="Arial Narrow"/>
                        </a:rPr>
                        <a:t>&amp; Delivery</a:t>
                      </a:r>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267417">
                <a:tc>
                  <a:txBody>
                    <a:bodyPr/>
                    <a:lstStyle/>
                    <a:p>
                      <a:pPr algn="l" fontAlgn="b"/>
                      <a:endParaRPr lang="en-US" sz="18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20946">
                <a:tc>
                  <a:txBody>
                    <a:bodyPr/>
                    <a:lstStyle/>
                    <a:p>
                      <a:pPr algn="l" fontAlgn="b"/>
                      <a:r>
                        <a:rPr lang="en-US" sz="1800" u="none" strike="noStrike" dirty="0">
                          <a:effectLst/>
                          <a:latin typeface="Arial Narrow"/>
                          <a:cs typeface="Arial Narrow"/>
                        </a:rPr>
                        <a:t>Financial Viability</a:t>
                      </a:r>
                      <a:endParaRPr lang="en-US" sz="18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400" u="none" strike="noStrike" dirty="0">
                          <a:effectLst/>
                          <a:latin typeface="Arial Narrow"/>
                          <a:cs typeface="Arial Narrow"/>
                        </a:rPr>
                        <a:t>Funding model lower client revenues</a:t>
                      </a:r>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400" u="none" strike="noStrike" dirty="0">
                          <a:effectLst/>
                          <a:latin typeface="Arial Narrow"/>
                          <a:cs typeface="Arial Narrow"/>
                        </a:rPr>
                        <a:t>Funding model higher client revenues</a:t>
                      </a:r>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10997">
                <a:tc>
                  <a:txBody>
                    <a:bodyPr/>
                    <a:lstStyle/>
                    <a:p>
                      <a:pPr algn="l" fontAlgn="b"/>
                      <a:endParaRPr lang="en-US" sz="11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400" u="none" strike="noStrike" dirty="0">
                          <a:effectLst/>
                          <a:latin typeface="Arial Narrow"/>
                          <a:cs typeface="Arial Narrow"/>
                        </a:rPr>
                        <a:t>(mix of state, federal, clients fees, in-kind)</a:t>
                      </a:r>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400" b="0" i="0" u="none" strike="noStrike">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400" u="none" strike="noStrike" dirty="0">
                          <a:effectLst/>
                          <a:latin typeface="Arial Narrow"/>
                          <a:cs typeface="Arial Narrow"/>
                        </a:rPr>
                        <a:t>(mix of state, federal, clients fees, in-kind)</a:t>
                      </a:r>
                      <a:endParaRPr lang="en-US" sz="1400" b="0" i="0" u="none" strike="noStrike" dirty="0">
                        <a:solidFill>
                          <a:srgbClr val="000000"/>
                        </a:solidFill>
                        <a:effectLst/>
                        <a:latin typeface="Arial Narrow"/>
                        <a:cs typeface="Arial Narrow"/>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bl>
          </a:graphicData>
        </a:graphic>
      </p:graphicFrame>
    </p:spTree>
    <p:extLst>
      <p:ext uri="{BB962C8B-B14F-4D97-AF65-F5344CB8AC3E}">
        <p14:creationId xmlns:p14="http://schemas.microsoft.com/office/powerpoint/2010/main" val="3922032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latin typeface="Arial Narrow"/>
                <a:cs typeface="Arial Narrow"/>
              </a:rPr>
              <a:t>Range of Operational Choices</a:t>
            </a:r>
            <a:endParaRPr lang="en-US" dirty="0">
              <a:latin typeface="Arial Narrow"/>
              <a:cs typeface="Arial Narrow"/>
            </a:endParaRPr>
          </a:p>
        </p:txBody>
      </p:sp>
      <p:sp>
        <p:nvSpPr>
          <p:cNvPr id="15" name="Date Placeholder 14"/>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4" name="Footer Placeholder 3"/>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5" name="Slide Number Placeholder 4"/>
          <p:cNvSpPr>
            <a:spLocks noGrp="1"/>
          </p:cNvSpPr>
          <p:nvPr>
            <p:ph type="sldNum" sz="quarter" idx="4"/>
          </p:nvPr>
        </p:nvSpPr>
        <p:spPr>
          <a:prstGeom prst="rect">
            <a:avLst/>
          </a:prstGeom>
        </p:spPr>
        <p:txBody>
          <a:bodyPr/>
          <a:lstStyle/>
          <a:p>
            <a:fld id="{7C690F11-132E-E54B-AD6C-C5C68F5B319F}" type="slidenum">
              <a:rPr lang="en-US" smtClean="0">
                <a:solidFill>
                  <a:prstClr val="black">
                    <a:tint val="75000"/>
                  </a:prstClr>
                </a:solidFill>
              </a:rPr>
              <a:pPr/>
              <a:t>81</a:t>
            </a:fld>
            <a:endParaRPr lang="en-US" dirty="0">
              <a:solidFill>
                <a:prstClr val="black">
                  <a:tint val="75000"/>
                </a:prstClr>
              </a:solidFill>
            </a:endParaRPr>
          </a:p>
        </p:txBody>
      </p:sp>
      <p:cxnSp>
        <p:nvCxnSpPr>
          <p:cNvPr id="8" name="Straight Connector 7"/>
          <p:cNvCxnSpPr/>
          <p:nvPr/>
        </p:nvCxnSpPr>
        <p:spPr>
          <a:xfrm>
            <a:off x="984949" y="2348793"/>
            <a:ext cx="7394776"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54592" y="2403371"/>
            <a:ext cx="1362723" cy="369332"/>
          </a:xfrm>
          <a:prstGeom prst="rect">
            <a:avLst/>
          </a:prstGeom>
          <a:noFill/>
        </p:spPr>
        <p:txBody>
          <a:bodyPr wrap="none" rtlCol="0">
            <a:spAutoFit/>
          </a:bodyPr>
          <a:lstStyle/>
          <a:p>
            <a:r>
              <a:rPr lang="en-US" dirty="0" smtClean="0">
                <a:solidFill>
                  <a:prstClr val="black"/>
                </a:solidFill>
                <a:latin typeface="Arial Narrow"/>
                <a:cs typeface="Arial Narrow"/>
              </a:rPr>
              <a:t>Rural Markets</a:t>
            </a:r>
            <a:endParaRPr lang="en-US" dirty="0">
              <a:solidFill>
                <a:prstClr val="black"/>
              </a:solidFill>
              <a:latin typeface="Arial Narrow"/>
              <a:cs typeface="Arial Narrow"/>
            </a:endParaRPr>
          </a:p>
        </p:txBody>
      </p:sp>
      <p:sp>
        <p:nvSpPr>
          <p:cNvPr id="10" name="TextBox 9"/>
          <p:cNvSpPr txBox="1"/>
          <p:nvPr/>
        </p:nvSpPr>
        <p:spPr>
          <a:xfrm>
            <a:off x="6259604" y="2362715"/>
            <a:ext cx="1962459" cy="369332"/>
          </a:xfrm>
          <a:prstGeom prst="rect">
            <a:avLst/>
          </a:prstGeom>
          <a:noFill/>
        </p:spPr>
        <p:txBody>
          <a:bodyPr wrap="none" rtlCol="0">
            <a:spAutoFit/>
          </a:bodyPr>
          <a:lstStyle/>
          <a:p>
            <a:r>
              <a:rPr lang="en-US" dirty="0" smtClean="0">
                <a:solidFill>
                  <a:prstClr val="black"/>
                </a:solidFill>
                <a:latin typeface="Arial Narrow"/>
                <a:cs typeface="Arial Narrow"/>
              </a:rPr>
              <a:t>Urban/Metro Markets</a:t>
            </a:r>
            <a:endParaRPr lang="en-US" dirty="0">
              <a:solidFill>
                <a:prstClr val="black"/>
              </a:solidFill>
              <a:latin typeface="Arial Narrow"/>
              <a:cs typeface="Arial Narrow"/>
            </a:endParaRPr>
          </a:p>
        </p:txBody>
      </p:sp>
      <p:sp>
        <p:nvSpPr>
          <p:cNvPr id="13" name="TextBox 12"/>
          <p:cNvSpPr txBox="1"/>
          <p:nvPr/>
        </p:nvSpPr>
        <p:spPr>
          <a:xfrm>
            <a:off x="854592" y="3534596"/>
            <a:ext cx="1538440" cy="369332"/>
          </a:xfrm>
          <a:prstGeom prst="rect">
            <a:avLst/>
          </a:prstGeom>
          <a:noFill/>
        </p:spPr>
        <p:txBody>
          <a:bodyPr wrap="none" rtlCol="0">
            <a:spAutoFit/>
          </a:bodyPr>
          <a:lstStyle/>
          <a:p>
            <a:r>
              <a:rPr lang="en-US" dirty="0" smtClean="0">
                <a:solidFill>
                  <a:prstClr val="black"/>
                </a:solidFill>
                <a:latin typeface="Arial Narrow"/>
                <a:cs typeface="Arial Narrow"/>
              </a:rPr>
              <a:t>“Sell &amp; Do” Staff</a:t>
            </a:r>
            <a:endParaRPr lang="en-US" dirty="0">
              <a:solidFill>
                <a:prstClr val="black"/>
              </a:solidFill>
              <a:latin typeface="Arial Narrow"/>
              <a:cs typeface="Arial Narrow"/>
            </a:endParaRPr>
          </a:p>
        </p:txBody>
      </p:sp>
      <p:sp>
        <p:nvSpPr>
          <p:cNvPr id="14" name="TextBox 13"/>
          <p:cNvSpPr txBox="1"/>
          <p:nvPr/>
        </p:nvSpPr>
        <p:spPr>
          <a:xfrm>
            <a:off x="6099880" y="3456541"/>
            <a:ext cx="2254381" cy="369332"/>
          </a:xfrm>
          <a:prstGeom prst="rect">
            <a:avLst/>
          </a:prstGeom>
          <a:noFill/>
        </p:spPr>
        <p:txBody>
          <a:bodyPr wrap="none" rtlCol="0">
            <a:spAutoFit/>
          </a:bodyPr>
          <a:lstStyle/>
          <a:p>
            <a:r>
              <a:rPr lang="en-US" dirty="0" smtClean="0">
                <a:solidFill>
                  <a:prstClr val="black"/>
                </a:solidFill>
                <a:latin typeface="Arial Narrow"/>
                <a:cs typeface="Arial Narrow"/>
              </a:rPr>
              <a:t>Separate Sales/Del Staff</a:t>
            </a:r>
            <a:endParaRPr lang="en-US" dirty="0">
              <a:solidFill>
                <a:prstClr val="black"/>
              </a:solidFill>
              <a:latin typeface="Arial Narrow"/>
              <a:cs typeface="Arial Narrow"/>
            </a:endParaRPr>
          </a:p>
        </p:txBody>
      </p:sp>
      <p:sp>
        <p:nvSpPr>
          <p:cNvPr id="17" name="TextBox 16"/>
          <p:cNvSpPr txBox="1"/>
          <p:nvPr/>
        </p:nvSpPr>
        <p:spPr>
          <a:xfrm>
            <a:off x="854592" y="4552200"/>
            <a:ext cx="1415772" cy="369332"/>
          </a:xfrm>
          <a:prstGeom prst="rect">
            <a:avLst/>
          </a:prstGeom>
          <a:noFill/>
        </p:spPr>
        <p:txBody>
          <a:bodyPr wrap="none" rtlCol="0">
            <a:spAutoFit/>
          </a:bodyPr>
          <a:lstStyle/>
          <a:p>
            <a:r>
              <a:rPr lang="en-US" dirty="0" smtClean="0">
                <a:solidFill>
                  <a:prstClr val="black"/>
                </a:solidFill>
                <a:latin typeface="Arial Narrow"/>
                <a:cs typeface="Arial Narrow"/>
              </a:rPr>
              <a:t>Direct Delivery</a:t>
            </a:r>
            <a:endParaRPr lang="en-US" dirty="0">
              <a:solidFill>
                <a:prstClr val="black"/>
              </a:solidFill>
              <a:latin typeface="Arial Narrow"/>
              <a:cs typeface="Arial Narrow"/>
            </a:endParaRPr>
          </a:p>
        </p:txBody>
      </p:sp>
      <p:sp>
        <p:nvSpPr>
          <p:cNvPr id="18" name="TextBox 17"/>
          <p:cNvSpPr txBox="1"/>
          <p:nvPr/>
        </p:nvSpPr>
        <p:spPr>
          <a:xfrm>
            <a:off x="5705221" y="4512468"/>
            <a:ext cx="2516246" cy="369332"/>
          </a:xfrm>
          <a:prstGeom prst="rect">
            <a:avLst/>
          </a:prstGeom>
          <a:noFill/>
        </p:spPr>
        <p:txBody>
          <a:bodyPr wrap="none" rtlCol="0">
            <a:spAutoFit/>
          </a:bodyPr>
          <a:lstStyle/>
          <a:p>
            <a:r>
              <a:rPr lang="en-US" dirty="0" smtClean="0">
                <a:solidFill>
                  <a:prstClr val="black"/>
                </a:solidFill>
                <a:latin typeface="Arial Narrow"/>
                <a:cs typeface="Arial Narrow"/>
              </a:rPr>
              <a:t>“Broker” 3</a:t>
            </a:r>
            <a:r>
              <a:rPr lang="en-US" baseline="30000" dirty="0" smtClean="0">
                <a:solidFill>
                  <a:prstClr val="black"/>
                </a:solidFill>
                <a:latin typeface="Arial Narrow"/>
                <a:cs typeface="Arial Narrow"/>
              </a:rPr>
              <a:t>rd</a:t>
            </a:r>
            <a:r>
              <a:rPr lang="en-US" dirty="0" smtClean="0">
                <a:solidFill>
                  <a:prstClr val="black"/>
                </a:solidFill>
                <a:latin typeface="Arial Narrow"/>
                <a:cs typeface="Arial Narrow"/>
              </a:rPr>
              <a:t> Parties Delivery</a:t>
            </a:r>
            <a:endParaRPr lang="en-US" dirty="0">
              <a:solidFill>
                <a:prstClr val="black"/>
              </a:solidFill>
              <a:latin typeface="Arial Narrow"/>
              <a:cs typeface="Arial Narrow"/>
            </a:endParaRPr>
          </a:p>
        </p:txBody>
      </p:sp>
      <p:sp>
        <p:nvSpPr>
          <p:cNvPr id="21" name="TextBox 20"/>
          <p:cNvSpPr txBox="1"/>
          <p:nvPr/>
        </p:nvSpPr>
        <p:spPr>
          <a:xfrm>
            <a:off x="854592" y="5584916"/>
            <a:ext cx="2951612" cy="369332"/>
          </a:xfrm>
          <a:prstGeom prst="rect">
            <a:avLst/>
          </a:prstGeom>
          <a:noFill/>
        </p:spPr>
        <p:txBody>
          <a:bodyPr wrap="none" rtlCol="0">
            <a:spAutoFit/>
          </a:bodyPr>
          <a:lstStyle/>
          <a:p>
            <a:r>
              <a:rPr lang="en-US" dirty="0" smtClean="0">
                <a:solidFill>
                  <a:prstClr val="black"/>
                </a:solidFill>
                <a:latin typeface="Arial Narrow"/>
                <a:cs typeface="Arial Narrow"/>
              </a:rPr>
              <a:t>Center Employees Cover Region</a:t>
            </a:r>
            <a:endParaRPr lang="en-US" dirty="0">
              <a:solidFill>
                <a:prstClr val="black"/>
              </a:solidFill>
              <a:latin typeface="Arial Narrow"/>
              <a:cs typeface="Arial Narrow"/>
            </a:endParaRPr>
          </a:p>
        </p:txBody>
      </p:sp>
      <p:sp>
        <p:nvSpPr>
          <p:cNvPr id="22" name="TextBox 21"/>
          <p:cNvSpPr txBox="1"/>
          <p:nvPr/>
        </p:nvSpPr>
        <p:spPr>
          <a:xfrm>
            <a:off x="5865650" y="5536753"/>
            <a:ext cx="2467743" cy="369332"/>
          </a:xfrm>
          <a:prstGeom prst="rect">
            <a:avLst/>
          </a:prstGeom>
          <a:noFill/>
        </p:spPr>
        <p:txBody>
          <a:bodyPr wrap="none" rtlCol="0">
            <a:spAutoFit/>
          </a:bodyPr>
          <a:lstStyle/>
          <a:p>
            <a:r>
              <a:rPr lang="en-US" dirty="0" smtClean="0">
                <a:solidFill>
                  <a:prstClr val="black"/>
                </a:solidFill>
                <a:latin typeface="Arial Narrow"/>
                <a:cs typeface="Arial Narrow"/>
              </a:rPr>
              <a:t>Partners Provide Coverage</a:t>
            </a:r>
            <a:endParaRPr lang="en-US" dirty="0">
              <a:solidFill>
                <a:prstClr val="black"/>
              </a:solidFill>
              <a:latin typeface="Arial Narrow"/>
              <a:cs typeface="Arial Narrow"/>
            </a:endParaRPr>
          </a:p>
        </p:txBody>
      </p:sp>
      <p:cxnSp>
        <p:nvCxnSpPr>
          <p:cNvPr id="30" name="Straight Connector 29"/>
          <p:cNvCxnSpPr/>
          <p:nvPr/>
        </p:nvCxnSpPr>
        <p:spPr>
          <a:xfrm>
            <a:off x="1000869" y="3456541"/>
            <a:ext cx="7394776"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984949" y="4474146"/>
            <a:ext cx="7394776"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984949" y="5465899"/>
            <a:ext cx="7394776"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3867100" y="1880916"/>
            <a:ext cx="1741151" cy="369332"/>
            <a:chOff x="4617728" y="2016016"/>
            <a:chExt cx="1741151" cy="369332"/>
          </a:xfrm>
        </p:grpSpPr>
        <p:sp>
          <p:nvSpPr>
            <p:cNvPr id="11" name="Isosceles Triangle 10"/>
            <p:cNvSpPr/>
            <p:nvPr/>
          </p:nvSpPr>
          <p:spPr>
            <a:xfrm rot="10800000">
              <a:off x="5292236" y="2016016"/>
              <a:ext cx="395785" cy="369332"/>
            </a:xfrm>
            <a:prstGeom prst="triangle">
              <a:avLst/>
            </a:prstGeom>
            <a:gradFill flip="none" rotWithShape="0">
              <a:gsLst>
                <a:gs pos="0">
                  <a:schemeClr val="accent1">
                    <a:tint val="100000"/>
                    <a:shade val="100000"/>
                    <a:satMod val="130000"/>
                  </a:schemeClr>
                </a:gs>
                <a:gs pos="100000">
                  <a:schemeClr val="accent1">
                    <a:tint val="50000"/>
                    <a:shade val="100000"/>
                    <a:satMod val="3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 name="Right Arrow 40"/>
            <p:cNvSpPr/>
            <p:nvPr/>
          </p:nvSpPr>
          <p:spPr>
            <a:xfrm>
              <a:off x="6019800" y="2046743"/>
              <a:ext cx="339079" cy="1846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Right Arrow 41"/>
            <p:cNvSpPr/>
            <p:nvPr/>
          </p:nvSpPr>
          <p:spPr>
            <a:xfrm rot="10800000">
              <a:off x="4617728" y="2046743"/>
              <a:ext cx="339079" cy="1846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2"/>
          <p:cNvGrpSpPr/>
          <p:nvPr/>
        </p:nvGrpSpPr>
        <p:grpSpPr>
          <a:xfrm>
            <a:off x="5711816" y="3015961"/>
            <a:ext cx="1741151" cy="369332"/>
            <a:chOff x="6271377" y="3151061"/>
            <a:chExt cx="1741151" cy="369332"/>
          </a:xfrm>
        </p:grpSpPr>
        <p:sp>
          <p:nvSpPr>
            <p:cNvPr id="49" name="Isosceles Triangle 48"/>
            <p:cNvSpPr/>
            <p:nvPr/>
          </p:nvSpPr>
          <p:spPr>
            <a:xfrm rot="10800000">
              <a:off x="6945885" y="3151061"/>
              <a:ext cx="395785" cy="369332"/>
            </a:xfrm>
            <a:prstGeom prst="triangle">
              <a:avLst/>
            </a:prstGeom>
            <a:gradFill flip="none" rotWithShape="0">
              <a:gsLst>
                <a:gs pos="0">
                  <a:schemeClr val="accent1">
                    <a:tint val="100000"/>
                    <a:shade val="100000"/>
                    <a:satMod val="130000"/>
                  </a:schemeClr>
                </a:gs>
                <a:gs pos="100000">
                  <a:schemeClr val="accent1">
                    <a:tint val="50000"/>
                    <a:shade val="100000"/>
                    <a:satMod val="3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 name="Right Arrow 49"/>
            <p:cNvSpPr/>
            <p:nvPr/>
          </p:nvSpPr>
          <p:spPr>
            <a:xfrm>
              <a:off x="7673449" y="3181788"/>
              <a:ext cx="339079" cy="1846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 name="Right Arrow 50"/>
            <p:cNvSpPr/>
            <p:nvPr/>
          </p:nvSpPr>
          <p:spPr>
            <a:xfrm rot="10800000">
              <a:off x="6271377" y="3181788"/>
              <a:ext cx="339079" cy="1846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6"/>
          <p:cNvGrpSpPr/>
          <p:nvPr/>
        </p:nvGrpSpPr>
        <p:grpSpPr>
          <a:xfrm>
            <a:off x="2356747" y="4055474"/>
            <a:ext cx="1741151" cy="369332"/>
            <a:chOff x="1892721" y="4190574"/>
            <a:chExt cx="1741151" cy="369332"/>
          </a:xfrm>
        </p:grpSpPr>
        <p:sp>
          <p:nvSpPr>
            <p:cNvPr id="52" name="Isosceles Triangle 51"/>
            <p:cNvSpPr/>
            <p:nvPr/>
          </p:nvSpPr>
          <p:spPr>
            <a:xfrm rot="10800000">
              <a:off x="2567229" y="4190574"/>
              <a:ext cx="395785" cy="369332"/>
            </a:xfrm>
            <a:prstGeom prst="triangle">
              <a:avLst/>
            </a:prstGeom>
            <a:gradFill flip="none" rotWithShape="0">
              <a:gsLst>
                <a:gs pos="0">
                  <a:schemeClr val="accent1">
                    <a:tint val="100000"/>
                    <a:shade val="100000"/>
                    <a:satMod val="130000"/>
                  </a:schemeClr>
                </a:gs>
                <a:gs pos="100000">
                  <a:schemeClr val="accent1">
                    <a:tint val="50000"/>
                    <a:shade val="100000"/>
                    <a:satMod val="3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 name="Right Arrow 52"/>
            <p:cNvSpPr/>
            <p:nvPr/>
          </p:nvSpPr>
          <p:spPr>
            <a:xfrm>
              <a:off x="3294793" y="4221301"/>
              <a:ext cx="339079" cy="1846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 name="Right Arrow 53"/>
            <p:cNvSpPr/>
            <p:nvPr/>
          </p:nvSpPr>
          <p:spPr>
            <a:xfrm rot="10800000">
              <a:off x="1892721" y="4221301"/>
              <a:ext cx="339079" cy="1846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12" name="Group 11"/>
          <p:cNvGrpSpPr/>
          <p:nvPr/>
        </p:nvGrpSpPr>
        <p:grpSpPr>
          <a:xfrm>
            <a:off x="4501720" y="5054042"/>
            <a:ext cx="1741151" cy="369332"/>
            <a:chOff x="3055054" y="5189142"/>
            <a:chExt cx="1741151" cy="369332"/>
          </a:xfrm>
        </p:grpSpPr>
        <p:sp>
          <p:nvSpPr>
            <p:cNvPr id="55" name="Isosceles Triangle 54"/>
            <p:cNvSpPr/>
            <p:nvPr/>
          </p:nvSpPr>
          <p:spPr>
            <a:xfrm rot="10800000">
              <a:off x="3729562" y="5189142"/>
              <a:ext cx="395785" cy="369332"/>
            </a:xfrm>
            <a:prstGeom prst="triangle">
              <a:avLst/>
            </a:prstGeom>
            <a:gradFill flip="none" rotWithShape="0">
              <a:gsLst>
                <a:gs pos="0">
                  <a:schemeClr val="accent1">
                    <a:tint val="100000"/>
                    <a:shade val="100000"/>
                    <a:satMod val="130000"/>
                  </a:schemeClr>
                </a:gs>
                <a:gs pos="100000">
                  <a:schemeClr val="accent1">
                    <a:tint val="50000"/>
                    <a:shade val="100000"/>
                    <a:satMod val="3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 name="Right Arrow 55"/>
            <p:cNvSpPr/>
            <p:nvPr/>
          </p:nvSpPr>
          <p:spPr>
            <a:xfrm>
              <a:off x="4457126" y="5219869"/>
              <a:ext cx="339079" cy="1846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 name="Right Arrow 56"/>
            <p:cNvSpPr/>
            <p:nvPr/>
          </p:nvSpPr>
          <p:spPr>
            <a:xfrm rot="10800000">
              <a:off x="3055054" y="5219869"/>
              <a:ext cx="339079" cy="1846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57182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Arial Narrow"/>
                <a:cs typeface="Arial Narrow"/>
              </a:rPr>
              <a:t>Financial Aspects of Center Model</a:t>
            </a:r>
            <a:endParaRPr lang="en-US" dirty="0">
              <a:latin typeface="Arial Narrow"/>
              <a:cs typeface="Arial Narrow"/>
            </a:endParaRPr>
          </a:p>
        </p:txBody>
      </p:sp>
      <p:sp>
        <p:nvSpPr>
          <p:cNvPr id="6" name="Content Placeholder 5"/>
          <p:cNvSpPr>
            <a:spLocks noGrp="1"/>
          </p:cNvSpPr>
          <p:nvPr>
            <p:ph idx="1"/>
          </p:nvPr>
        </p:nvSpPr>
        <p:spPr/>
        <p:txBody>
          <a:bodyPr/>
          <a:lstStyle/>
          <a:p>
            <a:r>
              <a:rPr lang="en-US" dirty="0" smtClean="0">
                <a:latin typeface="Arial Narrow"/>
                <a:cs typeface="Arial Narrow"/>
              </a:rPr>
              <a:t>Increasing Match Requirement</a:t>
            </a:r>
          </a:p>
          <a:p>
            <a:pPr lvl="1"/>
            <a:r>
              <a:rPr lang="en-US" dirty="0" smtClean="0">
                <a:latin typeface="Arial Narrow"/>
                <a:cs typeface="Arial Narrow"/>
              </a:rPr>
              <a:t>1:1 first 3 years</a:t>
            </a:r>
          </a:p>
          <a:p>
            <a:pPr lvl="1"/>
            <a:r>
              <a:rPr lang="en-US" dirty="0" smtClean="0">
                <a:latin typeface="Arial Narrow"/>
                <a:cs typeface="Arial Narrow"/>
              </a:rPr>
              <a:t>3:2 year 4 </a:t>
            </a:r>
          </a:p>
          <a:p>
            <a:pPr lvl="1"/>
            <a:r>
              <a:rPr lang="en-US" dirty="0" smtClean="0">
                <a:latin typeface="Arial Narrow"/>
                <a:cs typeface="Arial Narrow"/>
              </a:rPr>
              <a:t>2:1 year 5+</a:t>
            </a:r>
          </a:p>
          <a:p>
            <a:pPr marL="0" indent="0">
              <a:buNone/>
            </a:pPr>
            <a:endParaRPr lang="en-US" dirty="0" smtClean="0">
              <a:latin typeface="Arial Narrow"/>
              <a:cs typeface="Arial Narrow"/>
            </a:endParaRPr>
          </a:p>
          <a:p>
            <a:r>
              <a:rPr lang="en-US" dirty="0" smtClean="0">
                <a:latin typeface="Arial Narrow"/>
                <a:cs typeface="Arial Narrow"/>
              </a:rPr>
              <a:t>NIST funding reimbursed based on actual expenses incurred, not revenues raised</a:t>
            </a:r>
          </a:p>
        </p:txBody>
      </p:sp>
      <p:sp>
        <p:nvSpPr>
          <p:cNvPr id="2" name="Date Placeholder 1"/>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3" name="Footer Placeholder 2"/>
          <p:cNvSpPr>
            <a:spLocks noGrp="1"/>
          </p:cNvSpPr>
          <p:nvPr>
            <p:ph type="ftr" sz="quarter" idx="12"/>
          </p:nvPr>
        </p:nvSpPr>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4" name="Slide Number Placeholder 3"/>
          <p:cNvSpPr>
            <a:spLocks noGrp="1"/>
          </p:cNvSpPr>
          <p:nvPr>
            <p:ph type="sldNum" sz="quarter" idx="4"/>
          </p:nvPr>
        </p:nvSpPr>
        <p:spPr/>
        <p:txBody>
          <a:bodyPr/>
          <a:lstStyle/>
          <a:p>
            <a:fld id="{7C690F11-132E-E54B-AD6C-C5C68F5B319F}" type="slidenum">
              <a:rPr lang="en-US" smtClean="0">
                <a:solidFill>
                  <a:prstClr val="black">
                    <a:tint val="75000"/>
                  </a:prstClr>
                </a:solidFill>
              </a:rPr>
              <a:pPr/>
              <a:t>82</a:t>
            </a:fld>
            <a:endParaRPr lang="en-US" dirty="0">
              <a:solidFill>
                <a:prstClr val="black">
                  <a:tint val="75000"/>
                </a:prstClr>
              </a:solidFill>
            </a:endParaRPr>
          </a:p>
        </p:txBody>
      </p:sp>
    </p:spTree>
    <p:extLst>
      <p:ext uri="{BB962C8B-B14F-4D97-AF65-F5344CB8AC3E}">
        <p14:creationId xmlns:p14="http://schemas.microsoft.com/office/powerpoint/2010/main" val="310933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Sources Model</a:t>
            </a:r>
            <a:endParaRPr lang="en-US" dirty="0"/>
          </a:p>
        </p:txBody>
      </p:sp>
      <p:sp>
        <p:nvSpPr>
          <p:cNvPr id="6" name="Date Placeholder 5"/>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4" name="Slide Number Placeholder 3"/>
          <p:cNvSpPr>
            <a:spLocks noGrp="1"/>
          </p:cNvSpPr>
          <p:nvPr>
            <p:ph type="sldNum" sz="quarter" idx="4"/>
          </p:nvPr>
        </p:nvSpPr>
        <p:spPr>
          <a:prstGeom prst="rect">
            <a:avLst/>
          </a:prstGeom>
        </p:spPr>
        <p:txBody>
          <a:bodyPr/>
          <a:lstStyle/>
          <a:p>
            <a:fld id="{7C690F11-132E-E54B-AD6C-C5C68F5B319F}" type="slidenum">
              <a:rPr lang="en-US" smtClean="0">
                <a:solidFill>
                  <a:prstClr val="black">
                    <a:tint val="75000"/>
                  </a:prstClr>
                </a:solidFill>
              </a:rPr>
              <a:pPr/>
              <a:t>83</a:t>
            </a:fld>
            <a:endParaRPr lang="en-US" dirty="0">
              <a:solidFill>
                <a:prstClr val="black">
                  <a:tint val="75000"/>
                </a:prstClr>
              </a:solidFill>
            </a:endParaRPr>
          </a:p>
        </p:txBody>
      </p:sp>
      <p:graphicFrame>
        <p:nvGraphicFramePr>
          <p:cNvPr id="8" name="Chart 7"/>
          <p:cNvGraphicFramePr/>
          <p:nvPr>
            <p:extLst>
              <p:ext uri="{D42A27DB-BD31-4B8C-83A1-F6EECF244321}">
                <p14:modId xmlns:p14="http://schemas.microsoft.com/office/powerpoint/2010/main" val="258478607"/>
              </p:ext>
            </p:extLst>
          </p:nvPr>
        </p:nvGraphicFramePr>
        <p:xfrm>
          <a:off x="2957015" y="3507475"/>
          <a:ext cx="5013278" cy="2841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05633712"/>
              </p:ext>
            </p:extLst>
          </p:nvPr>
        </p:nvGraphicFramePr>
        <p:xfrm>
          <a:off x="982639" y="1351128"/>
          <a:ext cx="7588155" cy="1672410"/>
        </p:xfrm>
        <a:graphic>
          <a:graphicData uri="http://schemas.openxmlformats.org/drawingml/2006/table">
            <a:tbl>
              <a:tblPr firstRow="1" bandRow="1">
                <a:tableStyleId>{5C22544A-7EE6-4342-B048-85BDC9FD1C3A}</a:tableStyleId>
              </a:tblPr>
              <a:tblGrid>
                <a:gridCol w="2529385"/>
                <a:gridCol w="2529385"/>
                <a:gridCol w="2529385"/>
              </a:tblGrid>
              <a:tr h="334482">
                <a:tc>
                  <a:txBody>
                    <a:bodyPr/>
                    <a:lstStyle/>
                    <a:p>
                      <a:r>
                        <a:rPr lang="en-US" sz="1400" dirty="0" smtClean="0"/>
                        <a:t>Sources</a:t>
                      </a:r>
                      <a:r>
                        <a:rPr lang="en-US" sz="1400" baseline="0" dirty="0" smtClean="0"/>
                        <a:t> of Funding</a:t>
                      </a:r>
                      <a:endParaRPr lang="en-US" sz="1400" dirty="0"/>
                    </a:p>
                  </a:txBody>
                  <a:tcPr/>
                </a:tc>
                <a:tc>
                  <a:txBody>
                    <a:bodyPr/>
                    <a:lstStyle/>
                    <a:p>
                      <a:r>
                        <a:rPr lang="en-US" sz="1400" dirty="0" smtClean="0"/>
                        <a:t>Percent of Source</a:t>
                      </a:r>
                      <a:endParaRPr lang="en-US" sz="1400" dirty="0"/>
                    </a:p>
                  </a:txBody>
                  <a:tcPr/>
                </a:tc>
                <a:tc>
                  <a:txBody>
                    <a:bodyPr/>
                    <a:lstStyle/>
                    <a:p>
                      <a:r>
                        <a:rPr lang="en-US" sz="1400" dirty="0" smtClean="0"/>
                        <a:t>Example</a:t>
                      </a:r>
                      <a:endParaRPr lang="en-US" sz="1400" dirty="0"/>
                    </a:p>
                  </a:txBody>
                  <a:tcPr/>
                </a:tc>
              </a:tr>
              <a:tr h="334482">
                <a:tc>
                  <a:txBody>
                    <a:bodyPr/>
                    <a:lstStyle/>
                    <a:p>
                      <a:r>
                        <a:rPr lang="en-US" sz="1400" dirty="0" smtClean="0"/>
                        <a:t>NIST MEP</a:t>
                      </a:r>
                      <a:endParaRPr lang="en-US" sz="1400" dirty="0"/>
                    </a:p>
                  </a:txBody>
                  <a:tcPr/>
                </a:tc>
                <a:tc>
                  <a:txBody>
                    <a:bodyPr/>
                    <a:lstStyle/>
                    <a:p>
                      <a:r>
                        <a:rPr lang="en-US" sz="1400" dirty="0" smtClean="0"/>
                        <a:t>  33%</a:t>
                      </a:r>
                      <a:endParaRPr lang="en-US" sz="1400" dirty="0"/>
                    </a:p>
                  </a:txBody>
                  <a:tcPr/>
                </a:tc>
                <a:tc>
                  <a:txBody>
                    <a:bodyPr/>
                    <a:lstStyle/>
                    <a:p>
                      <a:r>
                        <a:rPr lang="en-US" sz="1400" dirty="0" smtClean="0"/>
                        <a:t>$1,000,000</a:t>
                      </a:r>
                      <a:endParaRPr lang="en-US" sz="1400" dirty="0"/>
                    </a:p>
                  </a:txBody>
                  <a:tcPr/>
                </a:tc>
              </a:tr>
              <a:tr h="334482">
                <a:tc>
                  <a:txBody>
                    <a:bodyPr/>
                    <a:lstStyle/>
                    <a:p>
                      <a:r>
                        <a:rPr lang="en-US" sz="1400" dirty="0" smtClean="0"/>
                        <a:t>State Funding</a:t>
                      </a:r>
                      <a:endParaRPr lang="en-US" sz="1400" dirty="0"/>
                    </a:p>
                  </a:txBody>
                  <a:tcPr/>
                </a:tc>
                <a:tc>
                  <a:txBody>
                    <a:bodyPr/>
                    <a:lstStyle/>
                    <a:p>
                      <a:r>
                        <a:rPr lang="en-US" sz="1400" dirty="0" smtClean="0"/>
                        <a:t>  33%</a:t>
                      </a:r>
                      <a:endParaRPr lang="en-US" sz="1400" dirty="0"/>
                    </a:p>
                  </a:txBody>
                  <a:tcPr/>
                </a:tc>
                <a:tc>
                  <a:txBody>
                    <a:bodyPr/>
                    <a:lstStyle/>
                    <a:p>
                      <a:r>
                        <a:rPr lang="en-US" sz="1400" dirty="0" smtClean="0"/>
                        <a:t>$1,000,000</a:t>
                      </a:r>
                      <a:endParaRPr lang="en-US" sz="1400" dirty="0"/>
                    </a:p>
                  </a:txBody>
                  <a:tcPr/>
                </a:tc>
              </a:tr>
              <a:tr h="334482">
                <a:tc>
                  <a:txBody>
                    <a:bodyPr/>
                    <a:lstStyle/>
                    <a:p>
                      <a:r>
                        <a:rPr lang="en-US" sz="1400" dirty="0" smtClean="0"/>
                        <a:t>Client Revenues</a:t>
                      </a:r>
                      <a:endParaRPr lang="en-US" sz="1400" dirty="0"/>
                    </a:p>
                  </a:txBody>
                  <a:tcPr/>
                </a:tc>
                <a:tc>
                  <a:txBody>
                    <a:bodyPr/>
                    <a:lstStyle/>
                    <a:p>
                      <a:r>
                        <a:rPr lang="en-US" sz="1400" dirty="0" smtClean="0"/>
                        <a:t>  33%</a:t>
                      </a:r>
                      <a:endParaRPr lang="en-US" sz="1400" dirty="0"/>
                    </a:p>
                  </a:txBody>
                  <a:tcPr/>
                </a:tc>
                <a:tc>
                  <a:txBody>
                    <a:bodyPr/>
                    <a:lstStyle/>
                    <a:p>
                      <a:r>
                        <a:rPr lang="en-US" sz="1400" dirty="0" smtClean="0"/>
                        <a:t>$1,000,000</a:t>
                      </a:r>
                      <a:endParaRPr lang="en-US" sz="1400" dirty="0"/>
                    </a:p>
                  </a:txBody>
                  <a:tcPr/>
                </a:tc>
              </a:tr>
              <a:tr h="334482">
                <a:tc>
                  <a:txBody>
                    <a:bodyPr/>
                    <a:lstStyle/>
                    <a:p>
                      <a:r>
                        <a:rPr lang="en-US" sz="1400" dirty="0" smtClean="0"/>
                        <a:t>Totals</a:t>
                      </a:r>
                      <a:endParaRPr lang="en-US" sz="1400" dirty="0"/>
                    </a:p>
                  </a:txBody>
                  <a:tcPr/>
                </a:tc>
                <a:tc>
                  <a:txBody>
                    <a:bodyPr/>
                    <a:lstStyle/>
                    <a:p>
                      <a:r>
                        <a:rPr lang="en-US" sz="1400" dirty="0" smtClean="0"/>
                        <a:t>100%</a:t>
                      </a:r>
                      <a:endParaRPr lang="en-US" sz="1400" dirty="0"/>
                    </a:p>
                  </a:txBody>
                  <a:tcPr/>
                </a:tc>
                <a:tc>
                  <a:txBody>
                    <a:bodyPr/>
                    <a:lstStyle/>
                    <a:p>
                      <a:r>
                        <a:rPr lang="en-US" sz="1400" dirty="0" smtClean="0"/>
                        <a:t>$3,000,000</a:t>
                      </a:r>
                      <a:endParaRPr lang="en-US" sz="1400" dirty="0"/>
                    </a:p>
                  </a:txBody>
                  <a:tcPr/>
                </a:tc>
              </a:tr>
            </a:tbl>
          </a:graphicData>
        </a:graphic>
      </p:graphicFrame>
      <p:sp>
        <p:nvSpPr>
          <p:cNvPr id="9" name="TextBox 8"/>
          <p:cNvSpPr txBox="1"/>
          <p:nvPr/>
        </p:nvSpPr>
        <p:spPr>
          <a:xfrm>
            <a:off x="32413" y="5148443"/>
            <a:ext cx="2924602" cy="1200329"/>
          </a:xfrm>
          <a:prstGeom prst="rect">
            <a:avLst/>
          </a:prstGeom>
          <a:noFill/>
        </p:spPr>
        <p:txBody>
          <a:bodyPr wrap="square" rtlCol="0">
            <a:spAutoFit/>
          </a:bodyPr>
          <a:lstStyle/>
          <a:p>
            <a:r>
              <a:rPr lang="en-US" b="1" dirty="0" smtClean="0">
                <a:solidFill>
                  <a:prstClr val="black"/>
                </a:solidFill>
              </a:rPr>
              <a:t>Please note: </a:t>
            </a:r>
          </a:p>
          <a:p>
            <a:endParaRPr lang="en-US" dirty="0">
              <a:solidFill>
                <a:prstClr val="black"/>
              </a:solidFill>
            </a:endParaRPr>
          </a:p>
          <a:p>
            <a:r>
              <a:rPr lang="en-US" dirty="0" smtClean="0">
                <a:solidFill>
                  <a:prstClr val="black"/>
                </a:solidFill>
              </a:rPr>
              <a:t>Assumes Center at 2:1 “Match” Level</a:t>
            </a:r>
            <a:endParaRPr lang="en-US" dirty="0">
              <a:solidFill>
                <a:prstClr val="black"/>
              </a:solidFill>
            </a:endParaRPr>
          </a:p>
        </p:txBody>
      </p:sp>
    </p:spTree>
    <p:extLst>
      <p:ext uri="{BB962C8B-B14F-4D97-AF65-F5344CB8AC3E}">
        <p14:creationId xmlns:p14="http://schemas.microsoft.com/office/powerpoint/2010/main" val="112256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Sources Model</a:t>
            </a:r>
            <a:endParaRPr lang="en-US" dirty="0"/>
          </a:p>
        </p:txBody>
      </p:sp>
      <p:sp>
        <p:nvSpPr>
          <p:cNvPr id="6" name="Date Placeholder 5"/>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4" name="Slide Number Placeholder 3"/>
          <p:cNvSpPr>
            <a:spLocks noGrp="1"/>
          </p:cNvSpPr>
          <p:nvPr>
            <p:ph type="sldNum" sz="quarter" idx="4"/>
          </p:nvPr>
        </p:nvSpPr>
        <p:spPr>
          <a:prstGeom prst="rect">
            <a:avLst/>
          </a:prstGeom>
        </p:spPr>
        <p:txBody>
          <a:bodyPr/>
          <a:lstStyle/>
          <a:p>
            <a:fld id="{7C690F11-132E-E54B-AD6C-C5C68F5B319F}" type="slidenum">
              <a:rPr lang="en-US" smtClean="0">
                <a:solidFill>
                  <a:prstClr val="black">
                    <a:tint val="75000"/>
                  </a:prstClr>
                </a:solidFill>
              </a:rPr>
              <a:pPr/>
              <a:t>84</a:t>
            </a:fld>
            <a:endParaRPr lang="en-US" dirty="0">
              <a:solidFill>
                <a:prstClr val="black">
                  <a:tint val="75000"/>
                </a:prstClr>
              </a:solidFill>
            </a:endParaRPr>
          </a:p>
        </p:txBody>
      </p:sp>
      <p:graphicFrame>
        <p:nvGraphicFramePr>
          <p:cNvPr id="8" name="Chart 7"/>
          <p:cNvGraphicFramePr/>
          <p:nvPr>
            <p:extLst>
              <p:ext uri="{D42A27DB-BD31-4B8C-83A1-F6EECF244321}">
                <p14:modId xmlns:p14="http://schemas.microsoft.com/office/powerpoint/2010/main" val="2918304970"/>
              </p:ext>
            </p:extLst>
          </p:nvPr>
        </p:nvGraphicFramePr>
        <p:xfrm>
          <a:off x="2957015" y="3507475"/>
          <a:ext cx="5013278" cy="2841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11156946"/>
              </p:ext>
            </p:extLst>
          </p:nvPr>
        </p:nvGraphicFramePr>
        <p:xfrm>
          <a:off x="982639" y="1351128"/>
          <a:ext cx="7588155" cy="2006892"/>
        </p:xfrm>
        <a:graphic>
          <a:graphicData uri="http://schemas.openxmlformats.org/drawingml/2006/table">
            <a:tbl>
              <a:tblPr firstRow="1" bandRow="1">
                <a:tableStyleId>{5C22544A-7EE6-4342-B048-85BDC9FD1C3A}</a:tableStyleId>
              </a:tblPr>
              <a:tblGrid>
                <a:gridCol w="2529385"/>
                <a:gridCol w="2529385"/>
                <a:gridCol w="2529385"/>
              </a:tblGrid>
              <a:tr h="334482">
                <a:tc>
                  <a:txBody>
                    <a:bodyPr/>
                    <a:lstStyle/>
                    <a:p>
                      <a:r>
                        <a:rPr lang="en-US" sz="1400" dirty="0" smtClean="0"/>
                        <a:t>Sources of Funding</a:t>
                      </a:r>
                      <a:endParaRPr lang="en-US" sz="1400" dirty="0"/>
                    </a:p>
                  </a:txBody>
                  <a:tcPr/>
                </a:tc>
                <a:tc>
                  <a:txBody>
                    <a:bodyPr/>
                    <a:lstStyle/>
                    <a:p>
                      <a:r>
                        <a:rPr lang="en-US" sz="1400" dirty="0" smtClean="0"/>
                        <a:t>Percent of Source</a:t>
                      </a:r>
                      <a:endParaRPr lang="en-US" sz="1400" dirty="0"/>
                    </a:p>
                  </a:txBody>
                  <a:tcPr/>
                </a:tc>
                <a:tc>
                  <a:txBody>
                    <a:bodyPr/>
                    <a:lstStyle/>
                    <a:p>
                      <a:r>
                        <a:rPr lang="en-US" sz="1400" dirty="0" smtClean="0"/>
                        <a:t>Example</a:t>
                      </a:r>
                      <a:endParaRPr lang="en-US" sz="1400" dirty="0"/>
                    </a:p>
                  </a:txBody>
                  <a:tcPr/>
                </a:tc>
              </a:tr>
              <a:tr h="334482">
                <a:tc>
                  <a:txBody>
                    <a:bodyPr/>
                    <a:lstStyle/>
                    <a:p>
                      <a:r>
                        <a:rPr lang="en-US" sz="1400" dirty="0" smtClean="0"/>
                        <a:t>NIST MEP</a:t>
                      </a:r>
                      <a:endParaRPr lang="en-US" sz="1400" dirty="0"/>
                    </a:p>
                  </a:txBody>
                  <a:tcPr/>
                </a:tc>
                <a:tc>
                  <a:txBody>
                    <a:bodyPr/>
                    <a:lstStyle/>
                    <a:p>
                      <a:r>
                        <a:rPr lang="en-US" sz="1400" dirty="0" smtClean="0"/>
                        <a:t>  33%</a:t>
                      </a:r>
                      <a:endParaRPr lang="en-US" sz="1400" dirty="0"/>
                    </a:p>
                  </a:txBody>
                  <a:tcPr/>
                </a:tc>
                <a:tc>
                  <a:txBody>
                    <a:bodyPr/>
                    <a:lstStyle/>
                    <a:p>
                      <a:r>
                        <a:rPr lang="en-US" sz="1400" dirty="0" smtClean="0"/>
                        <a:t>$1,000,000</a:t>
                      </a:r>
                      <a:endParaRPr lang="en-US" sz="1400" dirty="0"/>
                    </a:p>
                  </a:txBody>
                  <a:tcPr/>
                </a:tc>
              </a:tr>
              <a:tr h="334482">
                <a:tc>
                  <a:txBody>
                    <a:bodyPr/>
                    <a:lstStyle/>
                    <a:p>
                      <a:r>
                        <a:rPr lang="en-US" sz="1400" dirty="0" smtClean="0"/>
                        <a:t>State Funding</a:t>
                      </a:r>
                      <a:endParaRPr lang="en-US" sz="1400" dirty="0"/>
                    </a:p>
                  </a:txBody>
                  <a:tcPr/>
                </a:tc>
                <a:tc>
                  <a:txBody>
                    <a:bodyPr/>
                    <a:lstStyle/>
                    <a:p>
                      <a:r>
                        <a:rPr lang="en-US" sz="1400" dirty="0" smtClean="0"/>
                        <a:t>  25%</a:t>
                      </a:r>
                      <a:endParaRPr lang="en-US" sz="1400" dirty="0"/>
                    </a:p>
                  </a:txBody>
                  <a:tcPr/>
                </a:tc>
                <a:tc>
                  <a:txBody>
                    <a:bodyPr/>
                    <a:lstStyle/>
                    <a:p>
                      <a:r>
                        <a:rPr lang="en-US" sz="1400" dirty="0" smtClean="0"/>
                        <a:t>$   750,000</a:t>
                      </a:r>
                      <a:endParaRPr lang="en-US" sz="1400" dirty="0"/>
                    </a:p>
                  </a:txBody>
                  <a:tcPr/>
                </a:tc>
              </a:tr>
              <a:tr h="334482">
                <a:tc>
                  <a:txBody>
                    <a:bodyPr/>
                    <a:lstStyle/>
                    <a:p>
                      <a:r>
                        <a:rPr lang="en-US" sz="1400" dirty="0" smtClean="0"/>
                        <a:t>Client Revenues</a:t>
                      </a:r>
                      <a:endParaRPr lang="en-US" sz="1400" dirty="0"/>
                    </a:p>
                  </a:txBody>
                  <a:tcPr/>
                </a:tc>
                <a:tc>
                  <a:txBody>
                    <a:bodyPr/>
                    <a:lstStyle/>
                    <a:p>
                      <a:r>
                        <a:rPr lang="en-US" sz="1400" dirty="0" smtClean="0"/>
                        <a:t>  38%</a:t>
                      </a:r>
                      <a:endParaRPr lang="en-US" sz="1400" dirty="0"/>
                    </a:p>
                  </a:txBody>
                  <a:tcPr/>
                </a:tc>
                <a:tc>
                  <a:txBody>
                    <a:bodyPr/>
                    <a:lstStyle/>
                    <a:p>
                      <a:r>
                        <a:rPr lang="en-US" sz="1400" dirty="0" smtClean="0"/>
                        <a:t>$1,150,000</a:t>
                      </a:r>
                      <a:endParaRPr lang="en-US" sz="1400" dirty="0"/>
                    </a:p>
                  </a:txBody>
                  <a:tcPr/>
                </a:tc>
              </a:tr>
              <a:tr h="334482">
                <a:tc>
                  <a:txBody>
                    <a:bodyPr/>
                    <a:lstStyle/>
                    <a:p>
                      <a:r>
                        <a:rPr lang="en-US" sz="1400" dirty="0" smtClean="0"/>
                        <a:t>In-Kind</a:t>
                      </a:r>
                      <a:endParaRPr lang="en-US" sz="1400" dirty="0"/>
                    </a:p>
                  </a:txBody>
                  <a:tcPr/>
                </a:tc>
                <a:tc>
                  <a:txBody>
                    <a:bodyPr/>
                    <a:lstStyle/>
                    <a:p>
                      <a:r>
                        <a:rPr lang="en-US" sz="1400" dirty="0" smtClean="0"/>
                        <a:t>    3%</a:t>
                      </a:r>
                      <a:endParaRPr lang="en-US" sz="1400" dirty="0"/>
                    </a:p>
                  </a:txBody>
                  <a:tcPr/>
                </a:tc>
                <a:tc>
                  <a:txBody>
                    <a:bodyPr/>
                    <a:lstStyle/>
                    <a:p>
                      <a:r>
                        <a:rPr lang="en-US" sz="1400" dirty="0" smtClean="0"/>
                        <a:t>$   100,000</a:t>
                      </a:r>
                      <a:endParaRPr lang="en-US" sz="1400" dirty="0"/>
                    </a:p>
                  </a:txBody>
                  <a:tcPr/>
                </a:tc>
              </a:tr>
              <a:tr h="334482">
                <a:tc>
                  <a:txBody>
                    <a:bodyPr/>
                    <a:lstStyle/>
                    <a:p>
                      <a:r>
                        <a:rPr lang="en-US" sz="1400" dirty="0" smtClean="0"/>
                        <a:t>Totals</a:t>
                      </a:r>
                      <a:endParaRPr lang="en-US" sz="1400" dirty="0"/>
                    </a:p>
                  </a:txBody>
                  <a:tcPr/>
                </a:tc>
                <a:tc>
                  <a:txBody>
                    <a:bodyPr/>
                    <a:lstStyle/>
                    <a:p>
                      <a:r>
                        <a:rPr lang="en-US" sz="1400" dirty="0" smtClean="0"/>
                        <a:t>100%</a:t>
                      </a:r>
                      <a:endParaRPr lang="en-US" sz="1400" dirty="0"/>
                    </a:p>
                  </a:txBody>
                  <a:tcPr/>
                </a:tc>
                <a:tc>
                  <a:txBody>
                    <a:bodyPr/>
                    <a:lstStyle/>
                    <a:p>
                      <a:r>
                        <a:rPr lang="en-US" sz="1400" dirty="0" smtClean="0"/>
                        <a:t>$3,000,000</a:t>
                      </a:r>
                      <a:endParaRPr lang="en-US" sz="1400" dirty="0"/>
                    </a:p>
                  </a:txBody>
                  <a:tcPr/>
                </a:tc>
              </a:tr>
            </a:tbl>
          </a:graphicData>
        </a:graphic>
      </p:graphicFrame>
      <p:sp>
        <p:nvSpPr>
          <p:cNvPr id="10" name="TextBox 9"/>
          <p:cNvSpPr txBox="1"/>
          <p:nvPr/>
        </p:nvSpPr>
        <p:spPr>
          <a:xfrm>
            <a:off x="32413" y="5148443"/>
            <a:ext cx="2924602" cy="1200329"/>
          </a:xfrm>
          <a:prstGeom prst="rect">
            <a:avLst/>
          </a:prstGeom>
          <a:noFill/>
        </p:spPr>
        <p:txBody>
          <a:bodyPr wrap="square" rtlCol="0">
            <a:spAutoFit/>
          </a:bodyPr>
          <a:lstStyle/>
          <a:p>
            <a:r>
              <a:rPr lang="en-US" b="1" dirty="0" smtClean="0">
                <a:solidFill>
                  <a:prstClr val="black"/>
                </a:solidFill>
              </a:rPr>
              <a:t>Please note: </a:t>
            </a:r>
          </a:p>
          <a:p>
            <a:endParaRPr lang="en-US" dirty="0">
              <a:solidFill>
                <a:prstClr val="black"/>
              </a:solidFill>
            </a:endParaRPr>
          </a:p>
          <a:p>
            <a:r>
              <a:rPr lang="en-US" dirty="0" smtClean="0">
                <a:solidFill>
                  <a:prstClr val="black"/>
                </a:solidFill>
              </a:rPr>
              <a:t>Assumes Center at 2:1 “Match” Level</a:t>
            </a:r>
            <a:endParaRPr lang="en-US" dirty="0">
              <a:solidFill>
                <a:prstClr val="black"/>
              </a:solidFill>
            </a:endParaRPr>
          </a:p>
        </p:txBody>
      </p:sp>
    </p:spTree>
    <p:extLst>
      <p:ext uri="{BB962C8B-B14F-4D97-AF65-F5344CB8AC3E}">
        <p14:creationId xmlns:p14="http://schemas.microsoft.com/office/powerpoint/2010/main" val="3565554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Centers Presenting</a:t>
            </a:r>
            <a:endParaRPr lang="en-US" dirty="0"/>
          </a:p>
        </p:txBody>
      </p:sp>
      <p:sp>
        <p:nvSpPr>
          <p:cNvPr id="13" name="Content Placeholder 12"/>
          <p:cNvSpPr>
            <a:spLocks noGrp="1"/>
          </p:cNvSpPr>
          <p:nvPr>
            <p:ph idx="1"/>
          </p:nvPr>
        </p:nvSpPr>
        <p:spPr>
          <a:xfrm>
            <a:off x="4572000" y="1771308"/>
            <a:ext cx="4114800" cy="885635"/>
          </a:xfrm>
        </p:spPr>
        <p:txBody>
          <a:bodyPr/>
          <a:lstStyle/>
          <a:p>
            <a:r>
              <a:rPr lang="en-US" dirty="0" smtClean="0"/>
              <a:t>Dave </a:t>
            </a:r>
            <a:r>
              <a:rPr lang="en-US" dirty="0" err="1" smtClean="0"/>
              <a:t>Boulay</a:t>
            </a:r>
            <a:r>
              <a:rPr lang="en-US" dirty="0" smtClean="0"/>
              <a:t>, President</a:t>
            </a:r>
            <a:endParaRPr lang="en-US" dirty="0"/>
          </a:p>
        </p:txBody>
      </p:sp>
      <p:sp>
        <p:nvSpPr>
          <p:cNvPr id="8" name="Date Placeholder 7"/>
          <p:cNvSpPr>
            <a:spLocks noGrp="1"/>
          </p:cNvSpPr>
          <p:nvPr>
            <p:ph type="dt" sz="half" idx="10"/>
          </p:nvPr>
        </p:nvSpPr>
        <p:spPr>
          <a:prstGeom prst="rect">
            <a:avLst/>
          </a:prstGeom>
        </p:spPr>
        <p:txBody>
          <a:bodyPr/>
          <a:lstStyle/>
          <a:p>
            <a:r>
              <a:rPr lang="en-US" smtClean="0">
                <a:solidFill>
                  <a:prstClr val="black">
                    <a:tint val="75000"/>
                  </a:prstClr>
                </a:solidFill>
              </a:rPr>
              <a:t>May 20, 2014</a:t>
            </a:r>
            <a:endParaRPr lang="en-US">
              <a:solidFill>
                <a:prstClr val="black">
                  <a:tint val="75000"/>
                </a:prstClr>
              </a:solidFill>
            </a:endParaRPr>
          </a:p>
        </p:txBody>
      </p:sp>
      <p:sp>
        <p:nvSpPr>
          <p:cNvPr id="3" name="Footer Placeholder 2"/>
          <p:cNvSpPr>
            <a:spLocks noGrp="1"/>
          </p:cNvSpPr>
          <p:nvPr>
            <p:ph type="ftr" sz="quarter" idx="12"/>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rPr>
              <a:t>MEP Advisory Board Meeting</a:t>
            </a:r>
            <a:endParaRPr>
              <a:solidFill>
                <a:prstClr val="black">
                  <a:tint val="75000"/>
                </a:prstClr>
              </a:solidFill>
            </a:endParaRPr>
          </a:p>
        </p:txBody>
      </p:sp>
      <p:sp>
        <p:nvSpPr>
          <p:cNvPr id="4" name="Slide Number Placeholder 3"/>
          <p:cNvSpPr>
            <a:spLocks noGrp="1"/>
          </p:cNvSpPr>
          <p:nvPr>
            <p:ph type="sldNum" sz="quarter" idx="4"/>
          </p:nvPr>
        </p:nvSpPr>
        <p:spPr>
          <a:prstGeom prst="rect">
            <a:avLst/>
          </a:prstGeom>
        </p:spPr>
        <p:txBody>
          <a:bodyPr/>
          <a:lstStyle/>
          <a:p>
            <a:fld id="{7C690F11-132E-E54B-AD6C-C5C68F5B319F}" type="slidenum">
              <a:rPr lang="en-US" smtClean="0">
                <a:solidFill>
                  <a:prstClr val="black">
                    <a:tint val="75000"/>
                  </a:prstClr>
                </a:solidFill>
              </a:rPr>
              <a:pPr/>
              <a:t>85</a:t>
            </a:fld>
            <a:endParaRPr lang="en-US" dirty="0">
              <a:solidFill>
                <a:prstClr val="black">
                  <a:tint val="75000"/>
                </a:prstClr>
              </a:solidFill>
            </a:endParaRPr>
          </a:p>
        </p:txBody>
      </p:sp>
      <p:pic>
        <p:nvPicPr>
          <p:cNvPr id="6" name="Picture 5"/>
          <p:cNvPicPr>
            <a:picLocks noChangeAspect="1"/>
          </p:cNvPicPr>
          <p:nvPr/>
        </p:nvPicPr>
        <p:blipFill rotWithShape="1">
          <a:blip r:embed="rId2"/>
          <a:srcRect l="11608" t="14878" r="74336" b="73555"/>
          <a:stretch/>
        </p:blipFill>
        <p:spPr>
          <a:xfrm>
            <a:off x="1023690" y="1600200"/>
            <a:ext cx="2653741" cy="1227850"/>
          </a:xfrm>
          <a:prstGeom prst="rect">
            <a:avLst/>
          </a:prstGeom>
        </p:spPr>
      </p:pic>
      <p:pic>
        <p:nvPicPr>
          <p:cNvPr id="15" name="Picture 14" descr="GEORGIA_GAtech-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690" y="3369961"/>
            <a:ext cx="3185201" cy="693666"/>
          </a:xfrm>
          <a:prstGeom prst="rect">
            <a:avLst/>
          </a:prstGeom>
        </p:spPr>
      </p:pic>
      <p:pic>
        <p:nvPicPr>
          <p:cNvPr id="16" name="Picture 15" descr="NYsta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690" y="4456383"/>
            <a:ext cx="3395910" cy="1434307"/>
          </a:xfrm>
          <a:prstGeom prst="rect">
            <a:avLst/>
          </a:prstGeom>
        </p:spPr>
      </p:pic>
      <p:sp>
        <p:nvSpPr>
          <p:cNvPr id="17" name="Content Placeholder 12"/>
          <p:cNvSpPr txBox="1">
            <a:spLocks/>
          </p:cNvSpPr>
          <p:nvPr/>
        </p:nvSpPr>
        <p:spPr>
          <a:xfrm>
            <a:off x="4572000" y="3273977"/>
            <a:ext cx="4114800" cy="8856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Karen </a:t>
            </a:r>
            <a:r>
              <a:rPr lang="en-US" dirty="0" err="1" smtClean="0"/>
              <a:t>Fite</a:t>
            </a:r>
            <a:r>
              <a:rPr lang="en-US" dirty="0" smtClean="0"/>
              <a:t>, Director </a:t>
            </a:r>
            <a:endParaRPr lang="en-US" dirty="0"/>
          </a:p>
        </p:txBody>
      </p:sp>
      <p:sp>
        <p:nvSpPr>
          <p:cNvPr id="18" name="Content Placeholder 12"/>
          <p:cNvSpPr txBox="1">
            <a:spLocks/>
          </p:cNvSpPr>
          <p:nvPr/>
        </p:nvSpPr>
        <p:spPr>
          <a:xfrm>
            <a:off x="4572000" y="4730719"/>
            <a:ext cx="4114800" cy="8856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Matt Watson, Director</a:t>
            </a:r>
            <a:endParaRPr lang="en-US" dirty="0"/>
          </a:p>
        </p:txBody>
      </p:sp>
    </p:spTree>
    <p:extLst>
      <p:ext uri="{BB962C8B-B14F-4D97-AF65-F5344CB8AC3E}">
        <p14:creationId xmlns:p14="http://schemas.microsoft.com/office/powerpoint/2010/main" val="125894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28600" y="2130425"/>
            <a:ext cx="8686800" cy="1222375"/>
          </a:xfrm>
        </p:spPr>
        <p:txBody>
          <a:bodyPr/>
          <a:lstStyle/>
          <a:p>
            <a:pPr algn="ctr" eaLnBrk="1" hangingPunct="1"/>
            <a:r>
              <a:rPr lang="en-US" altLang="en-US" sz="3600" dirty="0" smtClean="0"/>
              <a:t>Illinois Manufacturing Excellence Center</a:t>
            </a:r>
          </a:p>
        </p:txBody>
      </p:sp>
      <p:sp>
        <p:nvSpPr>
          <p:cNvPr id="15363" name="Rectangle 3"/>
          <p:cNvSpPr>
            <a:spLocks noGrp="1" noChangeArrowheads="1"/>
          </p:cNvSpPr>
          <p:nvPr>
            <p:ph type="subTitle" idx="1"/>
          </p:nvPr>
        </p:nvSpPr>
        <p:spPr>
          <a:xfrm>
            <a:off x="381000" y="3276600"/>
            <a:ext cx="7924800" cy="914400"/>
          </a:xfrm>
        </p:spPr>
        <p:txBody>
          <a:bodyPr/>
          <a:lstStyle/>
          <a:p>
            <a:pPr algn="ctr" eaLnBrk="1" hangingPunct="1"/>
            <a:r>
              <a:rPr lang="en-US" altLang="en-US" sz="2800" i="1" dirty="0" smtClean="0"/>
              <a:t>“A catalyst for transforming </a:t>
            </a:r>
          </a:p>
          <a:p>
            <a:pPr algn="ctr" eaLnBrk="1" hangingPunct="1"/>
            <a:r>
              <a:rPr lang="en-US" altLang="en-US" sz="2800" i="1" dirty="0" smtClean="0"/>
              <a:t>the state of manufacturing”</a:t>
            </a:r>
          </a:p>
        </p:txBody>
      </p:sp>
      <p:sp>
        <p:nvSpPr>
          <p:cNvPr id="2" name="TextBox 1"/>
          <p:cNvSpPr txBox="1"/>
          <p:nvPr/>
        </p:nvSpPr>
        <p:spPr>
          <a:xfrm>
            <a:off x="2587556" y="5242172"/>
            <a:ext cx="3915431" cy="523220"/>
          </a:xfrm>
          <a:prstGeom prst="rect">
            <a:avLst/>
          </a:prstGeom>
          <a:noFill/>
        </p:spPr>
        <p:txBody>
          <a:bodyPr wrap="none" rtlCol="0">
            <a:spAutoFit/>
          </a:bodyPr>
          <a:lstStyle/>
          <a:p>
            <a:r>
              <a:rPr lang="en-US" sz="2800" dirty="0" smtClean="0">
                <a:solidFill>
                  <a:schemeClr val="bg1"/>
                </a:solidFill>
              </a:rPr>
              <a:t>Dave </a:t>
            </a:r>
            <a:r>
              <a:rPr lang="en-US" sz="2800" dirty="0" err="1" smtClean="0">
                <a:solidFill>
                  <a:schemeClr val="bg1"/>
                </a:solidFill>
              </a:rPr>
              <a:t>Boulay</a:t>
            </a:r>
            <a:r>
              <a:rPr lang="en-US" sz="2800" dirty="0" smtClean="0">
                <a:solidFill>
                  <a:schemeClr val="bg1"/>
                </a:solidFill>
              </a:rPr>
              <a:t>, President</a:t>
            </a:r>
            <a:endParaRPr lang="en-US" sz="2800" dirty="0">
              <a:solidFill>
                <a:schemeClr val="bg1"/>
              </a:solidFill>
            </a:endParaRPr>
          </a:p>
        </p:txBody>
      </p:sp>
    </p:spTree>
    <p:extLst>
      <p:ext uri="{BB962C8B-B14F-4D97-AF65-F5344CB8AC3E}">
        <p14:creationId xmlns:p14="http://schemas.microsoft.com/office/powerpoint/2010/main" val="95606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p:txBody>
          <a:bodyPr/>
          <a:lstStyle/>
          <a:p>
            <a:pPr algn="ctr"/>
            <a:r>
              <a:rPr lang="en-US" altLang="en-US" b="1" dirty="0" smtClean="0"/>
              <a:t>Vision &amp; Strategic Goals</a:t>
            </a:r>
          </a:p>
        </p:txBody>
      </p:sp>
      <p:sp>
        <p:nvSpPr>
          <p:cNvPr id="16387" name="Content Placeholder 7"/>
          <p:cNvSpPr>
            <a:spLocks noGrp="1"/>
          </p:cNvSpPr>
          <p:nvPr>
            <p:ph idx="1"/>
          </p:nvPr>
        </p:nvSpPr>
        <p:spPr/>
        <p:txBody>
          <a:bodyPr>
            <a:normAutofit lnSpcReduction="10000"/>
          </a:bodyPr>
          <a:lstStyle/>
          <a:p>
            <a:pPr marL="0" indent="0">
              <a:spcBef>
                <a:spcPct val="0"/>
              </a:spcBef>
              <a:spcAft>
                <a:spcPts val="600"/>
              </a:spcAft>
              <a:buFontTx/>
              <a:buNone/>
            </a:pPr>
            <a:r>
              <a:rPr lang="en-US" altLang="en-US" sz="2800" dirty="0" smtClean="0">
                <a:latin typeface="Calibri" pitchFamily="34" charset="0"/>
                <a:cs typeface="Times New Roman" pitchFamily="18" charset="0"/>
              </a:rPr>
              <a:t>Within the next 3 years, IMEC will be a recognized leader in driving manufacturing competitiveness, offering comprehensive services and building strategic partnerships. </a:t>
            </a:r>
          </a:p>
          <a:p>
            <a:pPr marL="0" indent="0">
              <a:spcBef>
                <a:spcPct val="0"/>
              </a:spcBef>
              <a:spcAft>
                <a:spcPts val="600"/>
              </a:spcAft>
              <a:buFontTx/>
              <a:buNone/>
            </a:pPr>
            <a:endParaRPr lang="en-US" altLang="en-US" sz="1600" dirty="0" smtClean="0">
              <a:latin typeface="Calibri" pitchFamily="34" charset="0"/>
              <a:cs typeface="Times New Roman" pitchFamily="18" charset="0"/>
            </a:endParaRPr>
          </a:p>
          <a:p>
            <a:pPr marL="0" indent="0">
              <a:spcBef>
                <a:spcPct val="0"/>
              </a:spcBef>
              <a:spcAft>
                <a:spcPts val="600"/>
              </a:spcAft>
              <a:buFontTx/>
              <a:buAutoNum type="arabicPeriod"/>
            </a:pPr>
            <a:r>
              <a:rPr lang="en-US" altLang="en-US" sz="2800" dirty="0" smtClean="0">
                <a:latin typeface="Calibri" pitchFamily="34" charset="0"/>
                <a:cs typeface="Times New Roman" pitchFamily="18" charset="0"/>
              </a:rPr>
              <a:t>Expand our </a:t>
            </a:r>
            <a:r>
              <a:rPr lang="en-US" altLang="en-US" sz="2800" b="1" dirty="0" smtClean="0">
                <a:latin typeface="Calibri" pitchFamily="34" charset="0"/>
                <a:cs typeface="Times New Roman" pitchFamily="18" charset="0"/>
              </a:rPr>
              <a:t>service capability</a:t>
            </a:r>
            <a:r>
              <a:rPr lang="en-US" altLang="en-US" sz="2800" dirty="0" smtClean="0">
                <a:latin typeface="Calibri" pitchFamily="34" charset="0"/>
                <a:cs typeface="Times New Roman" pitchFamily="18" charset="0"/>
              </a:rPr>
              <a:t> </a:t>
            </a:r>
            <a:endParaRPr lang="en-US" altLang="en-US" sz="2800" dirty="0" smtClean="0">
              <a:latin typeface="Times New Roman" pitchFamily="18" charset="0"/>
              <a:cs typeface="Times New Roman" pitchFamily="18" charset="0"/>
            </a:endParaRPr>
          </a:p>
          <a:p>
            <a:pPr marL="0" indent="0">
              <a:spcBef>
                <a:spcPct val="0"/>
              </a:spcBef>
              <a:spcAft>
                <a:spcPts val="600"/>
              </a:spcAft>
              <a:buFontTx/>
              <a:buAutoNum type="arabicPeriod"/>
            </a:pPr>
            <a:r>
              <a:rPr lang="en-US" altLang="en-US" sz="2800" dirty="0" smtClean="0">
                <a:latin typeface="Calibri" pitchFamily="34" charset="0"/>
                <a:cs typeface="Times New Roman" pitchFamily="18" charset="0"/>
              </a:rPr>
              <a:t>Increase </a:t>
            </a:r>
            <a:r>
              <a:rPr lang="en-US" altLang="en-US" sz="2800" b="1" dirty="0" smtClean="0">
                <a:latin typeface="Calibri" pitchFamily="34" charset="0"/>
                <a:cs typeface="Times New Roman" pitchFamily="18" charset="0"/>
              </a:rPr>
              <a:t>market penetration</a:t>
            </a:r>
            <a:r>
              <a:rPr lang="en-US" altLang="en-US" sz="2800" dirty="0" smtClean="0">
                <a:latin typeface="Calibri" pitchFamily="34" charset="0"/>
                <a:cs typeface="Times New Roman" pitchFamily="18" charset="0"/>
              </a:rPr>
              <a:t> </a:t>
            </a:r>
            <a:r>
              <a:rPr lang="en-US" altLang="en-US" sz="2800" b="1" dirty="0" smtClean="0">
                <a:latin typeface="Calibri" pitchFamily="34" charset="0"/>
                <a:cs typeface="Times New Roman" pitchFamily="18" charset="0"/>
              </a:rPr>
              <a:t>and awareness</a:t>
            </a:r>
            <a:endParaRPr lang="en-US" altLang="en-US" sz="2800" dirty="0" smtClean="0">
              <a:latin typeface="Times New Roman" pitchFamily="18" charset="0"/>
              <a:cs typeface="Times New Roman" pitchFamily="18" charset="0"/>
            </a:endParaRPr>
          </a:p>
          <a:p>
            <a:pPr marL="0" indent="0">
              <a:spcBef>
                <a:spcPct val="0"/>
              </a:spcBef>
              <a:spcAft>
                <a:spcPts val="600"/>
              </a:spcAft>
              <a:buFontTx/>
              <a:buAutoNum type="arabicPeriod"/>
            </a:pPr>
            <a:r>
              <a:rPr lang="en-US" altLang="en-US" sz="2800" dirty="0" smtClean="0">
                <a:latin typeface="Calibri" pitchFamily="34" charset="0"/>
                <a:cs typeface="Times New Roman" pitchFamily="18" charset="0"/>
              </a:rPr>
              <a:t>Systematically develop </a:t>
            </a:r>
            <a:r>
              <a:rPr lang="en-US" altLang="en-US" sz="2800" b="1" dirty="0" smtClean="0">
                <a:latin typeface="Calibri" pitchFamily="34" charset="0"/>
                <a:cs typeface="Times New Roman" pitchFamily="18" charset="0"/>
              </a:rPr>
              <a:t>strategic partnerships</a:t>
            </a:r>
            <a:r>
              <a:rPr lang="en-US" altLang="en-US" sz="2800" dirty="0" smtClean="0">
                <a:latin typeface="Calibri" pitchFamily="34" charset="0"/>
                <a:cs typeface="Times New Roman" pitchFamily="18" charset="0"/>
              </a:rPr>
              <a:t> </a:t>
            </a:r>
            <a:endParaRPr lang="en-US" altLang="en-US" sz="2800" dirty="0" smtClean="0">
              <a:latin typeface="Times New Roman" pitchFamily="18" charset="0"/>
              <a:cs typeface="Times New Roman" pitchFamily="18" charset="0"/>
            </a:endParaRPr>
          </a:p>
          <a:p>
            <a:pPr marL="0" indent="0">
              <a:spcBef>
                <a:spcPct val="0"/>
              </a:spcBef>
              <a:spcAft>
                <a:spcPts val="600"/>
              </a:spcAft>
              <a:buFontTx/>
              <a:buAutoNum type="arabicPeriod"/>
            </a:pPr>
            <a:r>
              <a:rPr lang="en-US" altLang="en-US" sz="2800" dirty="0" smtClean="0">
                <a:latin typeface="Calibri" pitchFamily="34" charset="0"/>
                <a:cs typeface="Times New Roman" pitchFamily="18" charset="0"/>
              </a:rPr>
              <a:t>Strengthen </a:t>
            </a:r>
            <a:r>
              <a:rPr lang="en-US" altLang="en-US" sz="2800" b="1" dirty="0" smtClean="0">
                <a:latin typeface="Calibri" pitchFamily="34" charset="0"/>
                <a:cs typeface="Times New Roman" pitchFamily="18" charset="0"/>
              </a:rPr>
              <a:t>financial viability</a:t>
            </a:r>
            <a:r>
              <a:rPr lang="en-US" altLang="en-US" sz="2800" dirty="0" smtClean="0">
                <a:latin typeface="Calibri" pitchFamily="34" charset="0"/>
                <a:cs typeface="Times New Roman" pitchFamily="18" charset="0"/>
              </a:rPr>
              <a:t> </a:t>
            </a:r>
            <a:endParaRPr lang="en-US" altLang="en-US" sz="2800" dirty="0" smtClean="0">
              <a:latin typeface="Times New Roman" pitchFamily="18" charset="0"/>
              <a:cs typeface="Times New Roman" pitchFamily="18" charset="0"/>
            </a:endParaRPr>
          </a:p>
          <a:p>
            <a:pPr marL="0" indent="0">
              <a:spcBef>
                <a:spcPct val="0"/>
              </a:spcBef>
              <a:spcAft>
                <a:spcPts val="600"/>
              </a:spcAft>
              <a:buFontTx/>
              <a:buAutoNum type="arabicPeriod"/>
            </a:pPr>
            <a:r>
              <a:rPr lang="en-US" altLang="en-US" sz="2800" dirty="0" smtClean="0">
                <a:latin typeface="Calibri" pitchFamily="34" charset="0"/>
                <a:cs typeface="Times New Roman" pitchFamily="18" charset="0"/>
              </a:rPr>
              <a:t>Build a </a:t>
            </a:r>
            <a:r>
              <a:rPr lang="en-US" altLang="en-US" sz="2800" b="1" dirty="0" smtClean="0">
                <a:latin typeface="Calibri" pitchFamily="34" charset="0"/>
                <a:cs typeface="Times New Roman" pitchFamily="18" charset="0"/>
              </a:rPr>
              <a:t>loyal and innovative team</a:t>
            </a:r>
            <a:r>
              <a:rPr lang="en-US" altLang="en-US" sz="2800" dirty="0" smtClean="0">
                <a:latin typeface="Calibri" pitchFamily="34" charset="0"/>
                <a:cs typeface="Times New Roman" pitchFamily="18" charset="0"/>
              </a:rPr>
              <a:t> </a:t>
            </a:r>
            <a:endParaRPr lang="en-US" altLang="en-US" sz="2800" dirty="0" smtClean="0"/>
          </a:p>
        </p:txBody>
      </p:sp>
    </p:spTree>
    <p:extLst>
      <p:ext uri="{BB962C8B-B14F-4D97-AF65-F5344CB8AC3E}">
        <p14:creationId xmlns:p14="http://schemas.microsoft.com/office/powerpoint/2010/main" val="1149587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b="1" dirty="0" smtClean="0"/>
              <a:t>About IMEC</a:t>
            </a:r>
          </a:p>
        </p:txBody>
      </p:sp>
      <p:sp>
        <p:nvSpPr>
          <p:cNvPr id="3" name="Content Placeholder 2"/>
          <p:cNvSpPr>
            <a:spLocks noGrp="1"/>
          </p:cNvSpPr>
          <p:nvPr>
            <p:ph idx="1"/>
          </p:nvPr>
        </p:nvSpPr>
        <p:spPr/>
        <p:txBody>
          <a:bodyPr/>
          <a:lstStyle/>
          <a:p>
            <a:pPr>
              <a:defRPr/>
            </a:pPr>
            <a:r>
              <a:rPr lang="en-US" dirty="0" smtClean="0"/>
              <a:t>501c3 created in 1996</a:t>
            </a:r>
          </a:p>
          <a:p>
            <a:pPr>
              <a:defRPr/>
            </a:pPr>
            <a:r>
              <a:rPr lang="en-US" dirty="0" smtClean="0"/>
              <a:t>Two agreements</a:t>
            </a:r>
          </a:p>
          <a:p>
            <a:pPr lvl="1">
              <a:defRPr/>
            </a:pPr>
            <a:r>
              <a:rPr lang="en-US" dirty="0" smtClean="0"/>
              <a:t>Downstate: 1996</a:t>
            </a:r>
            <a:endParaRPr lang="en-US" dirty="0"/>
          </a:p>
          <a:p>
            <a:pPr lvl="1">
              <a:defRPr/>
            </a:pPr>
            <a:r>
              <a:rPr lang="en-US" dirty="0" smtClean="0"/>
              <a:t>Chicago: October 2010</a:t>
            </a:r>
          </a:p>
          <a:p>
            <a:pPr>
              <a:defRPr/>
            </a:pPr>
            <a:r>
              <a:rPr lang="en-US" dirty="0" smtClean="0"/>
              <a:t>Nearly 20,000 companies</a:t>
            </a:r>
          </a:p>
          <a:p>
            <a:pPr lvl="1">
              <a:defRPr/>
            </a:pPr>
            <a:r>
              <a:rPr lang="en-US" dirty="0" smtClean="0"/>
              <a:t>Two-thirds in Chicagoland</a:t>
            </a:r>
          </a:p>
          <a:p>
            <a:pPr>
              <a:defRPr/>
            </a:pPr>
            <a:endParaRPr lang="en-US" dirty="0"/>
          </a:p>
        </p:txBody>
      </p:sp>
      <p:pic>
        <p:nvPicPr>
          <p:cNvPr id="17413" name="Content Placeholder 6"/>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1000"/>
            <a:ext cx="35814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194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40EB1EC-E495-4A9B-8FA0-9FFE0ED31F7D}" type="slidenum">
              <a:rPr lang="en-US" altLang="en-US" sz="1100" smtClean="0">
                <a:solidFill>
                  <a:prstClr val="white"/>
                </a:solidFill>
              </a:rPr>
              <a:pPr eaLnBrk="1" hangingPunct="1">
                <a:spcBef>
                  <a:spcPct val="0"/>
                </a:spcBef>
                <a:buFontTx/>
                <a:buNone/>
              </a:pPr>
              <a:t>89</a:t>
            </a:fld>
            <a:endParaRPr lang="en-US" altLang="en-US" sz="1100" smtClean="0">
              <a:solidFill>
                <a:prstClr val="white"/>
              </a:solidFill>
            </a:endParaRPr>
          </a:p>
        </p:txBody>
      </p:sp>
      <p:pic>
        <p:nvPicPr>
          <p:cNvPr id="18437" name="Picture 3" descr="Bradley_hi-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9" y="124619"/>
            <a:ext cx="21463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uic_tag_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6255874"/>
            <a:ext cx="2901129" cy="5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niu_wordmark_horz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432" y="124619"/>
            <a:ext cx="271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88622"/>
            <a:ext cx="2819400" cy="647478"/>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3947" y="114300"/>
            <a:ext cx="6649385"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35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Calibri" pitchFamily="34" charset="0"/>
              </a:rPr>
              <a:t>About the Process :</a:t>
            </a:r>
            <a:br>
              <a:rPr lang="en-US" sz="3200" dirty="0" smtClean="0">
                <a:latin typeface="Calibri" pitchFamily="34" charset="0"/>
              </a:rPr>
            </a:br>
            <a:r>
              <a:rPr lang="en-US" sz="3200" dirty="0" smtClean="0">
                <a:latin typeface="Calibri" pitchFamily="34" charset="0"/>
              </a:rPr>
              <a:t>Data Collection – External Sources</a:t>
            </a:r>
            <a:endParaRPr lang="en-US" sz="3200" dirty="0">
              <a:latin typeface="Calibri" pitchFamily="34" charset="0"/>
            </a:endParaRPr>
          </a:p>
        </p:txBody>
      </p:sp>
      <p:sp>
        <p:nvSpPr>
          <p:cNvPr id="3" name="Content Placeholder 2"/>
          <p:cNvSpPr>
            <a:spLocks noGrp="1"/>
          </p:cNvSpPr>
          <p:nvPr>
            <p:ph idx="1"/>
          </p:nvPr>
        </p:nvSpPr>
        <p:spPr/>
        <p:txBody>
          <a:bodyPr>
            <a:normAutofit fontScale="25000" lnSpcReduction="20000"/>
          </a:bodyPr>
          <a:lstStyle/>
          <a:p>
            <a:pPr marL="114300" indent="0">
              <a:buNone/>
            </a:pPr>
            <a:endParaRPr lang="en-US" sz="2600" dirty="0" smtClean="0">
              <a:latin typeface="Calibri" pitchFamily="34" charset="0"/>
            </a:endParaRPr>
          </a:p>
          <a:p>
            <a:pPr marL="114300" indent="0">
              <a:buNone/>
            </a:pPr>
            <a:r>
              <a:rPr lang="en-US" sz="8000" dirty="0" smtClean="0">
                <a:latin typeface="Calibri" pitchFamily="34" charset="0"/>
              </a:rPr>
              <a:t>Federal Agencies</a:t>
            </a:r>
          </a:p>
          <a:p>
            <a:pPr marL="971550" lvl="1" indent="-457200"/>
            <a:r>
              <a:rPr lang="en-US" sz="6400" dirty="0" smtClean="0">
                <a:latin typeface="Calibri" pitchFamily="34" charset="0"/>
              </a:rPr>
              <a:t>Commerce, Defense, Energy, Labor, Environmental Protection Agency, National Science Foundation, Small Business Administration, others still planned </a:t>
            </a:r>
          </a:p>
          <a:p>
            <a:pPr marL="514350" lvl="1" indent="0">
              <a:buNone/>
            </a:pPr>
            <a:endParaRPr lang="en-US" sz="6400" dirty="0" smtClean="0">
              <a:latin typeface="Calibri" pitchFamily="34" charset="0"/>
            </a:endParaRPr>
          </a:p>
          <a:p>
            <a:pPr marL="114300" indent="0">
              <a:buNone/>
            </a:pPr>
            <a:r>
              <a:rPr lang="en-US" sz="7800" dirty="0" smtClean="0">
                <a:latin typeface="Calibri" pitchFamily="34" charset="0"/>
              </a:rPr>
              <a:t>States &amp; Centers </a:t>
            </a:r>
          </a:p>
          <a:p>
            <a:pPr marL="971550" lvl="1" indent="-457200"/>
            <a:r>
              <a:rPr lang="en-US" sz="6400" dirty="0" smtClean="0">
                <a:latin typeface="Calibri" pitchFamily="34" charset="0"/>
              </a:rPr>
              <a:t>NIST-sponsored NGA Policy Academy:  AK, AR, DE, KY, MA, MT, NC, OK, PA, VT, WV</a:t>
            </a:r>
          </a:p>
          <a:p>
            <a:pPr marL="971550" lvl="1" indent="-457200"/>
            <a:r>
              <a:rPr lang="en-US" sz="6400" dirty="0" smtClean="0">
                <a:latin typeface="Calibri" pitchFamily="34" charset="0"/>
              </a:rPr>
              <a:t>Regional Calls with MEP Center Board Chairs</a:t>
            </a:r>
          </a:p>
          <a:p>
            <a:pPr marL="971550" lvl="1" indent="-457200"/>
            <a:r>
              <a:rPr lang="en-US" sz="6400" dirty="0" smtClean="0">
                <a:latin typeface="Calibri" pitchFamily="34" charset="0"/>
              </a:rPr>
              <a:t>System Planning Session in January </a:t>
            </a:r>
          </a:p>
          <a:p>
            <a:pPr marL="971550" lvl="1" indent="-457200"/>
            <a:r>
              <a:rPr lang="en-US" sz="6400" dirty="0" smtClean="0">
                <a:latin typeface="Calibri" pitchFamily="34" charset="0"/>
              </a:rPr>
              <a:t>Additional Follow-up Planned</a:t>
            </a:r>
          </a:p>
          <a:p>
            <a:pPr marL="514350" lvl="1" indent="0">
              <a:buNone/>
            </a:pPr>
            <a:endParaRPr lang="en-US" sz="6400" dirty="0" smtClean="0">
              <a:latin typeface="Calibri" pitchFamily="34" charset="0"/>
            </a:endParaRPr>
          </a:p>
          <a:p>
            <a:pPr marL="114300" indent="0">
              <a:buNone/>
            </a:pPr>
            <a:r>
              <a:rPr lang="en-US" sz="8000" dirty="0" smtClean="0">
                <a:latin typeface="Calibri" pitchFamily="34" charset="0"/>
              </a:rPr>
              <a:t>Associations</a:t>
            </a:r>
          </a:p>
          <a:p>
            <a:pPr marL="971550" lvl="1" indent="-457200"/>
            <a:r>
              <a:rPr lang="en-US" sz="6400" dirty="0">
                <a:latin typeface="Calibri" pitchFamily="34" charset="0"/>
              </a:rPr>
              <a:t>Alliance for American Manufacturing, Association for Manufacturing Technology, Fabricators &amp; Manufacturers Association, National Association of Manufacturers, ASMC, International Economic Development Council , State Science and Technology Institute </a:t>
            </a:r>
            <a:endParaRPr lang="en-US" sz="6400" dirty="0" smtClean="0">
              <a:latin typeface="Calibri" pitchFamily="34" charset="0"/>
            </a:endParaRPr>
          </a:p>
          <a:p>
            <a:pPr marL="514350" lvl="1" indent="0">
              <a:buNone/>
            </a:pPr>
            <a:endParaRPr lang="en-US" sz="6400" dirty="0">
              <a:latin typeface="Calibri" pitchFamily="34" charset="0"/>
            </a:endParaRPr>
          </a:p>
          <a:p>
            <a:pPr marL="114300" indent="0">
              <a:buNone/>
            </a:pPr>
            <a:r>
              <a:rPr lang="en-US" sz="7800" dirty="0" smtClean="0">
                <a:latin typeface="Calibri" pitchFamily="34" charset="0"/>
              </a:rPr>
              <a:t>Various Reports and Studies </a:t>
            </a:r>
          </a:p>
          <a:p>
            <a:pPr marL="971550" lvl="1" indent="-457200"/>
            <a:r>
              <a:rPr lang="en-US" sz="6400" dirty="0">
                <a:latin typeface="Calibri" pitchFamily="34" charset="0"/>
              </a:rPr>
              <a:t>National Academies of Science</a:t>
            </a:r>
          </a:p>
          <a:p>
            <a:pPr marL="114300" indent="0">
              <a:buNone/>
            </a:pPr>
            <a:r>
              <a:rPr lang="en-US" sz="7800" dirty="0" smtClean="0">
                <a:latin typeface="Calibri" pitchFamily="34" charset="0"/>
              </a:rPr>
              <a:t> </a:t>
            </a:r>
          </a:p>
          <a:p>
            <a:pPr marL="514350" lvl="1" indent="0">
              <a:buNone/>
            </a:pPr>
            <a:endParaRPr lang="en-US" sz="7400" dirty="0">
              <a:latin typeface="Calibri" pitchFamily="34" charset="0"/>
            </a:endParaRPr>
          </a:p>
          <a:p>
            <a:pPr marL="114300" indent="0">
              <a:buNone/>
            </a:pPr>
            <a:endParaRPr lang="en-US" sz="7800" dirty="0" smtClean="0">
              <a:latin typeface="Calibri" pitchFamily="34" charset="0"/>
            </a:endParaRPr>
          </a:p>
          <a:p>
            <a:pPr marL="114300" indent="0">
              <a:buNone/>
            </a:pPr>
            <a:endParaRPr lang="en-US" sz="7400" dirty="0" smtClean="0">
              <a:latin typeface="Calibri" pitchFamily="34" charset="0"/>
            </a:endParaRPr>
          </a:p>
          <a:p>
            <a:pPr marL="114300" indent="0">
              <a:buNone/>
            </a:pPr>
            <a:endParaRPr lang="en-US" sz="7400" dirty="0" smtClean="0">
              <a:latin typeface="Calibri" pitchFamily="34" charset="0"/>
            </a:endParaRPr>
          </a:p>
          <a:p>
            <a:pPr marL="114300" indent="0">
              <a:buNone/>
            </a:pPr>
            <a:endParaRPr lang="en-US" sz="7400" dirty="0">
              <a:latin typeface="Calibri" pitchFamily="34" charset="0"/>
            </a:endParaRPr>
          </a:p>
          <a:p>
            <a:pPr marL="114300" indent="0">
              <a:buNone/>
            </a:pPr>
            <a:endParaRPr lang="en-US" sz="7400" dirty="0" smtClean="0">
              <a:latin typeface="Calibri" pitchFamily="34" charset="0"/>
            </a:endParaRPr>
          </a:p>
          <a:p>
            <a:pPr marL="114300" indent="0">
              <a:buNone/>
            </a:pPr>
            <a:endParaRPr lang="en-US" sz="7400" dirty="0">
              <a:latin typeface="Calibri" pitchFamily="34" charset="0"/>
            </a:endParaRPr>
          </a:p>
          <a:p>
            <a:pPr marL="114300" indent="0">
              <a:buNone/>
            </a:pPr>
            <a:endParaRPr lang="en-US" sz="7400" dirty="0">
              <a:latin typeface="Calibri" pitchFamily="34" charset="0"/>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May 20, 2014</a:t>
            </a:r>
            <a:endParaRPr lang="en-US" dirty="0">
              <a:solidFill>
                <a:prstClr val="black">
                  <a:tint val="75000"/>
                </a:prstClr>
              </a:solidFill>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rPr>
              <a:t>MEP Advisory Board Meeting</a:t>
            </a:r>
            <a:endParaRPr lang="en-US">
              <a:solidFill>
                <a:prstClr val="black">
                  <a:tint val="75000"/>
                </a:prstClr>
              </a:solidFill>
            </a:endParaRPr>
          </a:p>
        </p:txBody>
      </p:sp>
      <p:sp>
        <p:nvSpPr>
          <p:cNvPr id="6" name="Slide Number Placeholder 5"/>
          <p:cNvSpPr>
            <a:spLocks noGrp="1"/>
          </p:cNvSpPr>
          <p:nvPr>
            <p:ph type="sldNum" sz="quarter" idx="4"/>
          </p:nvPr>
        </p:nvSpPr>
        <p:spPr>
          <a:prstGeom prst="rect">
            <a:avLst/>
          </a:prstGeom>
        </p:spPr>
        <p:txBody>
          <a:bodyPr/>
          <a:lstStyle/>
          <a:p>
            <a:fld id="{7C690F11-132E-E54B-AD6C-C5C68F5B319F}"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50832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b="1" dirty="0" smtClean="0"/>
              <a:t>Governance Structure</a:t>
            </a:r>
          </a:p>
        </p:txBody>
      </p:sp>
      <p:sp>
        <p:nvSpPr>
          <p:cNvPr id="19459" name="Content Placeholder 2"/>
          <p:cNvSpPr>
            <a:spLocks noGrp="1"/>
          </p:cNvSpPr>
          <p:nvPr>
            <p:ph idx="1"/>
          </p:nvPr>
        </p:nvSpPr>
        <p:spPr/>
        <p:txBody>
          <a:bodyPr/>
          <a:lstStyle/>
          <a:p>
            <a:r>
              <a:rPr lang="en-US" altLang="en-US" dirty="0" smtClean="0"/>
              <a:t>Board of Directors</a:t>
            </a:r>
          </a:p>
          <a:p>
            <a:pPr lvl="1"/>
            <a:r>
              <a:rPr lang="en-US" altLang="en-US" dirty="0" smtClean="0"/>
              <a:t>12-17 voting manufacturing leaders</a:t>
            </a:r>
          </a:p>
          <a:p>
            <a:pPr lvl="1"/>
            <a:r>
              <a:rPr lang="en-US" altLang="en-US" dirty="0" smtClean="0"/>
              <a:t>4 non-voting university leaders</a:t>
            </a:r>
          </a:p>
          <a:p>
            <a:pPr lvl="1"/>
            <a:r>
              <a:rPr lang="en-US" altLang="en-US" dirty="0" smtClean="0"/>
              <a:t>Officers and committees</a:t>
            </a:r>
          </a:p>
          <a:p>
            <a:r>
              <a:rPr lang="en-US" altLang="en-US" dirty="0" smtClean="0"/>
              <a:t>Dotted-line to Provost at Bradley</a:t>
            </a:r>
          </a:p>
          <a:p>
            <a:r>
              <a:rPr lang="en-US" altLang="en-US" dirty="0" smtClean="0"/>
              <a:t>Hiring through universities</a:t>
            </a:r>
          </a:p>
          <a:p>
            <a:r>
              <a:rPr lang="en-US" altLang="en-US" dirty="0" smtClean="0"/>
              <a:t>Financial: collaborative with Bradley</a:t>
            </a:r>
          </a:p>
          <a:p>
            <a:pPr lvl="1"/>
            <a:endParaRPr lang="en-US" altLang="en-US" dirty="0" smtClean="0"/>
          </a:p>
        </p:txBody>
      </p:sp>
    </p:spTree>
    <p:extLst>
      <p:ext uri="{BB962C8B-B14F-4D97-AF65-F5344CB8AC3E}">
        <p14:creationId xmlns:p14="http://schemas.microsoft.com/office/powerpoint/2010/main" val="175408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US" altLang="en-US" b="1" dirty="0" smtClean="0"/>
              <a:t>Business Model</a:t>
            </a:r>
          </a:p>
        </p:txBody>
      </p:sp>
      <p:sp>
        <p:nvSpPr>
          <p:cNvPr id="20483" name="Content Placeholder 2"/>
          <p:cNvSpPr>
            <a:spLocks noGrp="1"/>
          </p:cNvSpPr>
          <p:nvPr>
            <p:ph idx="1"/>
          </p:nvPr>
        </p:nvSpPr>
        <p:spPr/>
        <p:txBody>
          <a:bodyPr/>
          <a:lstStyle/>
          <a:p>
            <a:r>
              <a:rPr lang="en-US" altLang="en-US" dirty="0" smtClean="0"/>
              <a:t>Market understanding – Rural vs. Urban</a:t>
            </a:r>
          </a:p>
          <a:p>
            <a:pPr lvl="1"/>
            <a:r>
              <a:rPr lang="en-US" altLang="en-US" dirty="0" smtClean="0"/>
              <a:t>Elk Grove Village and Effingham</a:t>
            </a:r>
          </a:p>
          <a:p>
            <a:r>
              <a:rPr lang="en-US" altLang="en-US" dirty="0" smtClean="0"/>
              <a:t>Sales and Delivery Structure</a:t>
            </a:r>
          </a:p>
          <a:p>
            <a:r>
              <a:rPr lang="en-US" altLang="en-US" dirty="0" smtClean="0"/>
              <a:t>Broker and Direct Delivery</a:t>
            </a:r>
          </a:p>
          <a:p>
            <a:r>
              <a:rPr lang="en-US" altLang="en-US" dirty="0" smtClean="0"/>
              <a:t>Partnerships</a:t>
            </a:r>
          </a:p>
          <a:p>
            <a:pPr lvl="1"/>
            <a:r>
              <a:rPr lang="en-US" altLang="en-US" dirty="0" smtClean="0"/>
              <a:t>Regional Managers for coverage</a:t>
            </a:r>
          </a:p>
          <a:p>
            <a:pPr lvl="1"/>
            <a:r>
              <a:rPr lang="en-US" altLang="en-US" dirty="0" smtClean="0"/>
              <a:t>Affiliate relations</a:t>
            </a:r>
          </a:p>
          <a:p>
            <a:pPr lvl="1"/>
            <a:r>
              <a:rPr lang="en-US" altLang="en-US" dirty="0" smtClean="0"/>
              <a:t>Strategic partners </a:t>
            </a:r>
          </a:p>
        </p:txBody>
      </p:sp>
    </p:spTree>
    <p:extLst>
      <p:ext uri="{BB962C8B-B14F-4D97-AF65-F5344CB8AC3E}">
        <p14:creationId xmlns:p14="http://schemas.microsoft.com/office/powerpoint/2010/main" val="278392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152400"/>
            <a:ext cx="8458200" cy="944562"/>
          </a:xfrm>
        </p:spPr>
        <p:txBody>
          <a:bodyPr>
            <a:normAutofit/>
          </a:bodyPr>
          <a:lstStyle/>
          <a:p>
            <a:pPr algn="ctr"/>
            <a:r>
              <a:rPr lang="en-US" dirty="0" smtClean="0"/>
              <a:t>Financial Source Model</a:t>
            </a:r>
            <a:endParaRPr lang="en-US" dirty="0"/>
          </a:p>
        </p:txBody>
      </p:sp>
      <p:graphicFrame>
        <p:nvGraphicFramePr>
          <p:cNvPr id="8" name="Chart 7"/>
          <p:cNvGraphicFramePr/>
          <p:nvPr>
            <p:extLst>
              <p:ext uri="{D42A27DB-BD31-4B8C-83A1-F6EECF244321}">
                <p14:modId xmlns:p14="http://schemas.microsoft.com/office/powerpoint/2010/main" val="1421499413"/>
              </p:ext>
            </p:extLst>
          </p:nvPr>
        </p:nvGraphicFramePr>
        <p:xfrm>
          <a:off x="2957015" y="3507475"/>
          <a:ext cx="5013278" cy="2841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75007819"/>
              </p:ext>
            </p:extLst>
          </p:nvPr>
        </p:nvGraphicFramePr>
        <p:xfrm>
          <a:off x="762000" y="1143000"/>
          <a:ext cx="7399362" cy="2230270"/>
        </p:xfrm>
        <a:graphic>
          <a:graphicData uri="http://schemas.openxmlformats.org/drawingml/2006/table">
            <a:tbl>
              <a:tblPr firstRow="1" bandRow="1">
                <a:tableStyleId>{5C22544A-7EE6-4342-B048-85BDC9FD1C3A}</a:tableStyleId>
              </a:tblPr>
              <a:tblGrid>
                <a:gridCol w="2466454"/>
                <a:gridCol w="2466454"/>
                <a:gridCol w="2466454"/>
              </a:tblGrid>
              <a:tr h="318610">
                <a:tc>
                  <a:txBody>
                    <a:bodyPr/>
                    <a:lstStyle/>
                    <a:p>
                      <a:r>
                        <a:rPr lang="en-US" sz="1400" dirty="0" smtClean="0"/>
                        <a:t>Sources</a:t>
                      </a:r>
                      <a:r>
                        <a:rPr lang="en-US" sz="1400" baseline="0" dirty="0" smtClean="0"/>
                        <a:t> of Funding</a:t>
                      </a:r>
                      <a:endParaRPr lang="en-US" sz="1400" dirty="0"/>
                    </a:p>
                  </a:txBody>
                  <a:tcPr>
                    <a:solidFill>
                      <a:schemeClr val="accent1">
                        <a:lumMod val="75000"/>
                      </a:schemeClr>
                    </a:solidFill>
                  </a:tcPr>
                </a:tc>
                <a:tc>
                  <a:txBody>
                    <a:bodyPr/>
                    <a:lstStyle/>
                    <a:p>
                      <a:r>
                        <a:rPr lang="en-US" sz="1400" dirty="0" smtClean="0"/>
                        <a:t>Percent of Source</a:t>
                      </a:r>
                      <a:endParaRPr lang="en-US" sz="1400" dirty="0"/>
                    </a:p>
                  </a:txBody>
                  <a:tcPr>
                    <a:solidFill>
                      <a:schemeClr val="accent1">
                        <a:lumMod val="75000"/>
                      </a:schemeClr>
                    </a:solidFill>
                  </a:tcPr>
                </a:tc>
                <a:tc>
                  <a:txBody>
                    <a:bodyPr/>
                    <a:lstStyle/>
                    <a:p>
                      <a:r>
                        <a:rPr lang="en-US" sz="1400" dirty="0" smtClean="0"/>
                        <a:t>Amount</a:t>
                      </a:r>
                      <a:endParaRPr lang="en-US" sz="1400" dirty="0"/>
                    </a:p>
                  </a:txBody>
                  <a:tcPr>
                    <a:solidFill>
                      <a:schemeClr val="accent1">
                        <a:lumMod val="75000"/>
                      </a:schemeClr>
                    </a:solidFill>
                  </a:tcPr>
                </a:tc>
              </a:tr>
              <a:tr h="318610">
                <a:tc>
                  <a:txBody>
                    <a:bodyPr/>
                    <a:lstStyle/>
                    <a:p>
                      <a:r>
                        <a:rPr lang="en-US" sz="1400" dirty="0" smtClean="0"/>
                        <a:t>NIST MEP</a:t>
                      </a:r>
                      <a:endParaRPr lang="en-US" sz="1400" dirty="0"/>
                    </a:p>
                  </a:txBody>
                  <a:tcPr>
                    <a:solidFill>
                      <a:schemeClr val="accent1">
                        <a:lumMod val="75000"/>
                      </a:schemeClr>
                    </a:solidFill>
                  </a:tcPr>
                </a:tc>
                <a:tc>
                  <a:txBody>
                    <a:bodyPr/>
                    <a:lstStyle/>
                    <a:p>
                      <a:r>
                        <a:rPr lang="en-US" sz="1400" dirty="0" smtClean="0"/>
                        <a:t> 39%</a:t>
                      </a:r>
                      <a:endParaRPr lang="en-US" sz="1400" dirty="0"/>
                    </a:p>
                  </a:txBody>
                  <a:tcPr>
                    <a:solidFill>
                      <a:schemeClr val="accent1">
                        <a:lumMod val="75000"/>
                      </a:schemeClr>
                    </a:solidFill>
                  </a:tcPr>
                </a:tc>
                <a:tc>
                  <a:txBody>
                    <a:bodyPr/>
                    <a:lstStyle/>
                    <a:p>
                      <a:r>
                        <a:rPr lang="en-US" sz="1400" dirty="0" smtClean="0"/>
                        <a:t>$ 3,509,823</a:t>
                      </a:r>
                      <a:endParaRPr lang="en-US" sz="1400" dirty="0"/>
                    </a:p>
                  </a:txBody>
                  <a:tcPr>
                    <a:solidFill>
                      <a:schemeClr val="accent1">
                        <a:lumMod val="75000"/>
                      </a:schemeClr>
                    </a:solidFill>
                  </a:tcPr>
                </a:tc>
              </a:tr>
              <a:tr h="318610">
                <a:tc>
                  <a:txBody>
                    <a:bodyPr/>
                    <a:lstStyle/>
                    <a:p>
                      <a:r>
                        <a:rPr lang="en-US" sz="1400" dirty="0" smtClean="0"/>
                        <a:t>Client Revenues</a:t>
                      </a:r>
                      <a:endParaRPr lang="en-US" sz="1400" dirty="0"/>
                    </a:p>
                  </a:txBody>
                  <a:tcPr>
                    <a:solidFill>
                      <a:schemeClr val="accent1">
                        <a:lumMod val="75000"/>
                      </a:schemeClr>
                    </a:solidFill>
                  </a:tcPr>
                </a:tc>
                <a:tc>
                  <a:txBody>
                    <a:bodyPr/>
                    <a:lstStyle/>
                    <a:p>
                      <a:r>
                        <a:rPr lang="en-US" sz="1400" dirty="0" smtClean="0"/>
                        <a:t> 26%</a:t>
                      </a:r>
                      <a:endParaRPr lang="en-US" sz="1400" dirty="0"/>
                    </a:p>
                  </a:txBody>
                  <a:tcPr>
                    <a:solidFill>
                      <a:schemeClr val="accent1">
                        <a:lumMod val="75000"/>
                      </a:schemeClr>
                    </a:solidFill>
                  </a:tcPr>
                </a:tc>
                <a:tc>
                  <a:txBody>
                    <a:bodyPr/>
                    <a:lstStyle/>
                    <a:p>
                      <a:r>
                        <a:rPr lang="en-US" sz="1400" dirty="0" smtClean="0"/>
                        <a:t>$ 2,304,844</a:t>
                      </a:r>
                      <a:endParaRPr lang="en-US" sz="1400" dirty="0"/>
                    </a:p>
                  </a:txBody>
                  <a:tcPr>
                    <a:solidFill>
                      <a:schemeClr val="accent1">
                        <a:lumMod val="75000"/>
                      </a:schemeClr>
                    </a:solidFill>
                  </a:tcPr>
                </a:tc>
              </a:tr>
              <a:tr h="318610">
                <a:tc>
                  <a:txBody>
                    <a:bodyPr/>
                    <a:lstStyle/>
                    <a:p>
                      <a:r>
                        <a:rPr lang="en-US" sz="1400" dirty="0" smtClean="0"/>
                        <a:t>State Funding</a:t>
                      </a:r>
                      <a:endParaRPr lang="en-US" sz="1400" dirty="0"/>
                    </a:p>
                  </a:txBody>
                  <a:tcPr>
                    <a:solidFill>
                      <a:schemeClr val="accent1">
                        <a:lumMod val="75000"/>
                      </a:schemeClr>
                    </a:solidFill>
                  </a:tcPr>
                </a:tc>
                <a:tc>
                  <a:txBody>
                    <a:bodyPr/>
                    <a:lstStyle/>
                    <a:p>
                      <a:r>
                        <a:rPr lang="en-US" sz="1400" dirty="0" smtClean="0"/>
                        <a:t>    6%</a:t>
                      </a:r>
                      <a:endParaRPr lang="en-US" sz="1400" dirty="0"/>
                    </a:p>
                  </a:txBody>
                  <a:tcPr>
                    <a:solidFill>
                      <a:schemeClr val="accent1">
                        <a:lumMod val="75000"/>
                      </a:schemeClr>
                    </a:solidFill>
                  </a:tcPr>
                </a:tc>
                <a:tc>
                  <a:txBody>
                    <a:bodyPr/>
                    <a:lstStyle/>
                    <a:p>
                      <a:r>
                        <a:rPr lang="en-US" sz="1400" dirty="0" smtClean="0"/>
                        <a:t>$    555,731</a:t>
                      </a:r>
                      <a:endParaRPr lang="en-US" sz="1400" dirty="0"/>
                    </a:p>
                  </a:txBody>
                  <a:tcPr>
                    <a:solidFill>
                      <a:schemeClr val="accent1">
                        <a:lumMod val="75000"/>
                      </a:schemeClr>
                    </a:solidFill>
                  </a:tcPr>
                </a:tc>
              </a:tr>
              <a:tr h="318610">
                <a:tc>
                  <a:txBody>
                    <a:bodyPr/>
                    <a:lstStyle/>
                    <a:p>
                      <a:r>
                        <a:rPr lang="en-US" sz="1400" dirty="0" smtClean="0"/>
                        <a:t>Foundation</a:t>
                      </a:r>
                      <a:endParaRPr lang="en-US" sz="1400" dirty="0"/>
                    </a:p>
                  </a:txBody>
                  <a:tcPr>
                    <a:solidFill>
                      <a:schemeClr val="accent1">
                        <a:lumMod val="75000"/>
                      </a:schemeClr>
                    </a:solidFill>
                  </a:tcPr>
                </a:tc>
                <a:tc>
                  <a:txBody>
                    <a:bodyPr/>
                    <a:lstStyle/>
                    <a:p>
                      <a:r>
                        <a:rPr lang="en-US" sz="1400" dirty="0" smtClean="0"/>
                        <a:t>   </a:t>
                      </a:r>
                      <a:r>
                        <a:rPr lang="en-US" sz="1400" baseline="0" dirty="0" smtClean="0"/>
                        <a:t> </a:t>
                      </a:r>
                      <a:r>
                        <a:rPr lang="en-US" sz="1400" dirty="0" smtClean="0"/>
                        <a:t>6%</a:t>
                      </a:r>
                      <a:endParaRPr lang="en-US" sz="1400" dirty="0"/>
                    </a:p>
                  </a:txBody>
                  <a:tcPr>
                    <a:solidFill>
                      <a:schemeClr val="accent1">
                        <a:lumMod val="75000"/>
                      </a:schemeClr>
                    </a:solidFill>
                  </a:tcPr>
                </a:tc>
                <a:tc>
                  <a:txBody>
                    <a:bodyPr/>
                    <a:lstStyle/>
                    <a:p>
                      <a:r>
                        <a:rPr lang="en-US" sz="1400" dirty="0" smtClean="0"/>
                        <a:t>$    525,000</a:t>
                      </a:r>
                      <a:endParaRPr lang="en-US" sz="1400" dirty="0"/>
                    </a:p>
                  </a:txBody>
                  <a:tcPr>
                    <a:solidFill>
                      <a:schemeClr val="accent1">
                        <a:lumMod val="75000"/>
                      </a:schemeClr>
                    </a:solidFill>
                  </a:tcPr>
                </a:tc>
              </a:tr>
              <a:tr h="318610">
                <a:tc>
                  <a:txBody>
                    <a:bodyPr/>
                    <a:lstStyle/>
                    <a:p>
                      <a:r>
                        <a:rPr lang="en-US" sz="1400" dirty="0" smtClean="0"/>
                        <a:t>In-Kind</a:t>
                      </a:r>
                      <a:endParaRPr lang="en-US" sz="1400" dirty="0"/>
                    </a:p>
                  </a:txBody>
                  <a:tcPr>
                    <a:solidFill>
                      <a:schemeClr val="accent1">
                        <a:lumMod val="75000"/>
                      </a:schemeClr>
                    </a:solidFill>
                  </a:tcPr>
                </a:tc>
                <a:tc>
                  <a:txBody>
                    <a:bodyPr/>
                    <a:lstStyle/>
                    <a:p>
                      <a:r>
                        <a:rPr lang="en-US" sz="1400" dirty="0" smtClean="0"/>
                        <a:t>  23%</a:t>
                      </a:r>
                      <a:endParaRPr lang="en-US" sz="1400" dirty="0"/>
                    </a:p>
                  </a:txBody>
                  <a:tcPr>
                    <a:solidFill>
                      <a:schemeClr val="accent1">
                        <a:lumMod val="75000"/>
                      </a:schemeClr>
                    </a:solidFill>
                  </a:tcPr>
                </a:tc>
                <a:tc>
                  <a:txBody>
                    <a:bodyPr/>
                    <a:lstStyle/>
                    <a:p>
                      <a:r>
                        <a:rPr lang="en-US" sz="1400" dirty="0" smtClean="0"/>
                        <a:t>$ 2,045,484</a:t>
                      </a:r>
                      <a:endParaRPr lang="en-US" sz="1400" dirty="0"/>
                    </a:p>
                  </a:txBody>
                  <a:tcPr>
                    <a:solidFill>
                      <a:schemeClr val="accent1">
                        <a:lumMod val="75000"/>
                      </a:schemeClr>
                    </a:solidFill>
                  </a:tcPr>
                </a:tc>
              </a:tr>
              <a:tr h="318610">
                <a:tc>
                  <a:txBody>
                    <a:bodyPr/>
                    <a:lstStyle/>
                    <a:p>
                      <a:r>
                        <a:rPr lang="en-US" sz="1400" dirty="0" smtClean="0"/>
                        <a:t>Totals</a:t>
                      </a:r>
                      <a:endParaRPr lang="en-US" sz="1400" dirty="0"/>
                    </a:p>
                  </a:txBody>
                  <a:tcPr>
                    <a:solidFill>
                      <a:schemeClr val="accent1">
                        <a:lumMod val="75000"/>
                      </a:schemeClr>
                    </a:solidFill>
                  </a:tcPr>
                </a:tc>
                <a:tc>
                  <a:txBody>
                    <a:bodyPr/>
                    <a:lstStyle/>
                    <a:p>
                      <a:r>
                        <a:rPr lang="en-US" sz="1400" dirty="0" smtClean="0"/>
                        <a:t>100%</a:t>
                      </a:r>
                      <a:endParaRPr lang="en-US" sz="1400" dirty="0"/>
                    </a:p>
                  </a:txBody>
                  <a:tcPr>
                    <a:solidFill>
                      <a:schemeClr val="accent1">
                        <a:lumMod val="75000"/>
                      </a:schemeClr>
                    </a:solidFill>
                  </a:tcPr>
                </a:tc>
                <a:tc>
                  <a:txBody>
                    <a:bodyPr/>
                    <a:lstStyle/>
                    <a:p>
                      <a:r>
                        <a:rPr lang="en-US" sz="1400" dirty="0" smtClean="0"/>
                        <a:t>$ 8,940,882</a:t>
                      </a:r>
                      <a:endParaRPr lang="en-US" sz="1400" dirty="0"/>
                    </a:p>
                  </a:txBody>
                  <a:tcPr>
                    <a:solidFill>
                      <a:schemeClr val="accent1">
                        <a:lumMod val="75000"/>
                      </a:schemeClr>
                    </a:solidFill>
                  </a:tcPr>
                </a:tc>
              </a:tr>
            </a:tbl>
          </a:graphicData>
        </a:graphic>
      </p:graphicFrame>
      <p:sp>
        <p:nvSpPr>
          <p:cNvPr id="10" name="TextBox 9"/>
          <p:cNvSpPr txBox="1"/>
          <p:nvPr/>
        </p:nvSpPr>
        <p:spPr>
          <a:xfrm>
            <a:off x="152400" y="5334000"/>
            <a:ext cx="2924602" cy="923330"/>
          </a:xfrm>
          <a:prstGeom prst="rect">
            <a:avLst/>
          </a:prstGeom>
          <a:noFill/>
        </p:spPr>
        <p:txBody>
          <a:bodyPr wrap="square" rtlCol="0">
            <a:spAutoFit/>
          </a:bodyPr>
          <a:lstStyle/>
          <a:p>
            <a:pPr defTabSz="914400" fontAlgn="base">
              <a:spcBef>
                <a:spcPct val="0"/>
              </a:spcBef>
              <a:spcAft>
                <a:spcPct val="0"/>
              </a:spcAft>
            </a:pPr>
            <a:r>
              <a:rPr lang="en-US" dirty="0">
                <a:solidFill>
                  <a:srgbClr val="000000"/>
                </a:solidFill>
              </a:rPr>
              <a:t>Please note: </a:t>
            </a:r>
          </a:p>
          <a:p>
            <a:pPr defTabSz="914400" fontAlgn="base">
              <a:spcBef>
                <a:spcPct val="0"/>
              </a:spcBef>
              <a:spcAft>
                <a:spcPct val="0"/>
              </a:spcAft>
            </a:pPr>
            <a:r>
              <a:rPr lang="en-US" dirty="0">
                <a:solidFill>
                  <a:srgbClr val="000000"/>
                </a:solidFill>
              </a:rPr>
              <a:t>Blended match </a:t>
            </a:r>
            <a:r>
              <a:rPr lang="en-US" dirty="0" smtClean="0">
                <a:solidFill>
                  <a:srgbClr val="000000"/>
                </a:solidFill>
              </a:rPr>
              <a:t>Downstate and </a:t>
            </a:r>
            <a:r>
              <a:rPr lang="en-US" dirty="0">
                <a:solidFill>
                  <a:srgbClr val="000000"/>
                </a:solidFill>
              </a:rPr>
              <a:t>Chicago </a:t>
            </a:r>
            <a:r>
              <a:rPr lang="en-US" dirty="0" smtClean="0">
                <a:solidFill>
                  <a:srgbClr val="000000"/>
                </a:solidFill>
              </a:rPr>
              <a:t>start-up</a:t>
            </a:r>
            <a:endParaRPr lang="en-US" dirty="0">
              <a:solidFill>
                <a:srgbClr val="000000"/>
              </a:solidFill>
            </a:endParaRPr>
          </a:p>
        </p:txBody>
      </p:sp>
      <p:graphicFrame>
        <p:nvGraphicFramePr>
          <p:cNvPr id="9" name="Chart 8"/>
          <p:cNvGraphicFramePr>
            <a:graphicFrameLocks/>
          </p:cNvGraphicFramePr>
          <p:nvPr>
            <p:extLst>
              <p:ext uri="{D42A27DB-BD31-4B8C-83A1-F6EECF244321}">
                <p14:modId xmlns:p14="http://schemas.microsoft.com/office/powerpoint/2010/main" val="4252147995"/>
              </p:ext>
            </p:extLst>
          </p:nvPr>
        </p:nvGraphicFramePr>
        <p:xfrm>
          <a:off x="3124200" y="363229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722057194"/>
              </p:ext>
            </p:extLst>
          </p:nvPr>
        </p:nvGraphicFramePr>
        <p:xfrm>
          <a:off x="3276600" y="3276600"/>
          <a:ext cx="5622498" cy="3352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275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65574"/>
            <a:ext cx="7772400" cy="1470025"/>
          </a:xfrm>
        </p:spPr>
        <p:txBody>
          <a:bodyPr>
            <a:normAutofit/>
          </a:bodyPr>
          <a:lstStyle/>
          <a:p>
            <a:r>
              <a:rPr lang="en-US" sz="5400" b="1" dirty="0" smtClean="0">
                <a:latin typeface="Arial Narrow"/>
                <a:cs typeface="Arial Narrow"/>
              </a:rPr>
              <a:t>Georgia Tech</a:t>
            </a:r>
            <a:endParaRPr lang="en-US" sz="5400" b="1" dirty="0">
              <a:latin typeface="Arial Narrow"/>
              <a:cs typeface="Arial Narrow"/>
            </a:endParaRPr>
          </a:p>
        </p:txBody>
      </p:sp>
      <p:sp>
        <p:nvSpPr>
          <p:cNvPr id="5" name="Subtitle 4"/>
          <p:cNvSpPr>
            <a:spLocks noGrp="1"/>
          </p:cNvSpPr>
          <p:nvPr>
            <p:ph type="subTitle" idx="1"/>
          </p:nvPr>
        </p:nvSpPr>
        <p:spPr>
          <a:xfrm>
            <a:off x="381000" y="2514600"/>
            <a:ext cx="8229600" cy="1752600"/>
          </a:xfrm>
        </p:spPr>
        <p:txBody>
          <a:bodyPr>
            <a:normAutofit fontScale="92500" lnSpcReduction="10000"/>
          </a:bodyPr>
          <a:lstStyle/>
          <a:p>
            <a:r>
              <a:rPr lang="en-US" b="1" dirty="0" smtClean="0">
                <a:solidFill>
                  <a:schemeClr val="tx1"/>
                </a:solidFill>
                <a:latin typeface="Arial Narrow"/>
                <a:cs typeface="Arial Narrow"/>
              </a:rPr>
              <a:t>Georgia Manufacturing Extension Partnership</a:t>
            </a:r>
          </a:p>
          <a:p>
            <a:endParaRPr lang="en-US" dirty="0" smtClean="0">
              <a:latin typeface="Arial Narrow"/>
              <a:cs typeface="Arial Narrow"/>
            </a:endParaRPr>
          </a:p>
          <a:p>
            <a:r>
              <a:rPr lang="en-US" sz="5400" b="1" dirty="0" smtClean="0">
                <a:solidFill>
                  <a:schemeClr val="tx1"/>
                </a:solidFill>
                <a:latin typeface="Arial Narrow"/>
                <a:cs typeface="Arial Narrow"/>
              </a:rPr>
              <a:t>GaMEP</a:t>
            </a:r>
            <a:endParaRPr lang="en-US" sz="5400" b="1" dirty="0">
              <a:solidFill>
                <a:schemeClr val="tx1"/>
              </a:solidFill>
              <a:latin typeface="Arial Narrow"/>
              <a:cs typeface="Arial Narrow"/>
            </a:endParaRPr>
          </a:p>
        </p:txBody>
      </p:sp>
      <p:sp>
        <p:nvSpPr>
          <p:cNvPr id="2" name="TextBox 1"/>
          <p:cNvSpPr txBox="1"/>
          <p:nvPr/>
        </p:nvSpPr>
        <p:spPr>
          <a:xfrm>
            <a:off x="3064211" y="4252555"/>
            <a:ext cx="2916984" cy="523220"/>
          </a:xfrm>
          <a:prstGeom prst="rect">
            <a:avLst/>
          </a:prstGeom>
          <a:noFill/>
        </p:spPr>
        <p:txBody>
          <a:bodyPr wrap="none" rtlCol="0">
            <a:spAutoFit/>
          </a:bodyPr>
          <a:lstStyle/>
          <a:p>
            <a:r>
              <a:rPr lang="en-US" sz="2800" b="1" dirty="0" smtClean="0">
                <a:latin typeface="Arial Narrow"/>
                <a:cs typeface="Arial Narrow"/>
              </a:rPr>
              <a:t>Karen </a:t>
            </a:r>
            <a:r>
              <a:rPr lang="en-US" sz="2800" b="1" dirty="0" err="1" smtClean="0">
                <a:latin typeface="Arial Narrow"/>
                <a:cs typeface="Arial Narrow"/>
              </a:rPr>
              <a:t>Fite</a:t>
            </a:r>
            <a:r>
              <a:rPr lang="en-US" sz="2800" b="1" dirty="0" smtClean="0">
                <a:latin typeface="Arial Narrow"/>
                <a:cs typeface="Arial Narrow"/>
              </a:rPr>
              <a:t>, Director</a:t>
            </a:r>
            <a:endParaRPr lang="en-US" sz="2800" b="1" dirty="0">
              <a:latin typeface="Arial Narrow"/>
              <a:cs typeface="Arial Narrow"/>
            </a:endParaRPr>
          </a:p>
        </p:txBody>
      </p:sp>
    </p:spTree>
    <p:extLst>
      <p:ext uri="{BB962C8B-B14F-4D97-AF65-F5344CB8AC3E}">
        <p14:creationId xmlns:p14="http://schemas.microsoft.com/office/powerpoint/2010/main" val="14414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9144000" cy="990600"/>
          </a:xfrm>
        </p:spPr>
        <p:txBody>
          <a:bodyPr>
            <a:normAutofit fontScale="90000"/>
          </a:bodyPr>
          <a:lstStyle/>
          <a:p>
            <a:r>
              <a:rPr lang="en-US" sz="3600" b="1" dirty="0" smtClean="0"/>
              <a:t/>
            </a:r>
            <a:br>
              <a:rPr lang="en-US" sz="3600" b="1" dirty="0" smtClean="0"/>
            </a:br>
            <a:r>
              <a:rPr lang="en-US" sz="3600" b="1" dirty="0" smtClean="0"/>
              <a:t>Governance Structure</a:t>
            </a:r>
            <a:r>
              <a:rPr lang="en-US" dirty="0"/>
              <a:t/>
            </a:r>
            <a:br>
              <a:rPr lang="en-US" dirty="0"/>
            </a:br>
            <a:endParaRPr lang="en-US" dirty="0"/>
          </a:p>
        </p:txBody>
      </p:sp>
      <p:sp>
        <p:nvSpPr>
          <p:cNvPr id="3" name="Content Placeholder 2"/>
          <p:cNvSpPr>
            <a:spLocks noGrp="1"/>
          </p:cNvSpPr>
          <p:nvPr>
            <p:ph idx="1"/>
          </p:nvPr>
        </p:nvSpPr>
        <p:spPr>
          <a:xfrm>
            <a:off x="457200" y="990600"/>
            <a:ext cx="8534400" cy="4780005"/>
          </a:xfrm>
        </p:spPr>
        <p:txBody>
          <a:bodyPr>
            <a:normAutofit fontScale="32500" lnSpcReduction="20000"/>
          </a:bodyPr>
          <a:lstStyle/>
          <a:p>
            <a:pPr marL="0" indent="0" algn="ctr">
              <a:buNone/>
            </a:pPr>
            <a:endParaRPr lang="en-US" sz="5900" dirty="0"/>
          </a:p>
          <a:p>
            <a:pPr>
              <a:lnSpc>
                <a:spcPct val="120000"/>
              </a:lnSpc>
            </a:pPr>
            <a:r>
              <a:rPr lang="en-US" sz="8600" b="1" dirty="0" smtClean="0"/>
              <a:t>University Based</a:t>
            </a:r>
          </a:p>
          <a:p>
            <a:pPr lvl="1">
              <a:lnSpc>
                <a:spcPct val="120000"/>
              </a:lnSpc>
            </a:pPr>
            <a:r>
              <a:rPr lang="en-US" sz="8200" dirty="0" smtClean="0"/>
              <a:t>Extension / Outreach Service</a:t>
            </a:r>
          </a:p>
          <a:p>
            <a:pPr lvl="1">
              <a:lnSpc>
                <a:spcPct val="120000"/>
              </a:lnSpc>
            </a:pPr>
            <a:r>
              <a:rPr lang="en-US" sz="8200" dirty="0" smtClean="0"/>
              <a:t>Connections to the Applied Research Centers</a:t>
            </a:r>
          </a:p>
          <a:p>
            <a:pPr>
              <a:lnSpc>
                <a:spcPct val="120000"/>
              </a:lnSpc>
            </a:pPr>
            <a:r>
              <a:rPr lang="en-US" sz="8600" b="1" dirty="0" smtClean="0"/>
              <a:t>Operational Flexibility </a:t>
            </a:r>
          </a:p>
          <a:p>
            <a:pPr lvl="1">
              <a:lnSpc>
                <a:spcPct val="120000"/>
              </a:lnSpc>
            </a:pPr>
            <a:r>
              <a:rPr lang="en-US" sz="8200" dirty="0" smtClean="0"/>
              <a:t> University &amp; Departmental Administrative Support</a:t>
            </a:r>
          </a:p>
          <a:p>
            <a:pPr lvl="1">
              <a:lnSpc>
                <a:spcPct val="120000"/>
              </a:lnSpc>
            </a:pPr>
            <a:r>
              <a:rPr lang="en-US" sz="8200" dirty="0"/>
              <a:t> Contracting and Cash management is </a:t>
            </a:r>
            <a:r>
              <a:rPr lang="en-US" sz="8200" dirty="0" smtClean="0"/>
              <a:t>handled</a:t>
            </a:r>
          </a:p>
          <a:p>
            <a:pPr lvl="1">
              <a:lnSpc>
                <a:spcPct val="120000"/>
              </a:lnSpc>
            </a:pPr>
            <a:r>
              <a:rPr lang="en-US" sz="8200" dirty="0"/>
              <a:t> </a:t>
            </a:r>
            <a:r>
              <a:rPr lang="en-US" sz="8200" dirty="0" smtClean="0"/>
              <a:t>University Strategic Plans</a:t>
            </a:r>
          </a:p>
          <a:p>
            <a:pPr lvl="1">
              <a:lnSpc>
                <a:spcPct val="120000"/>
              </a:lnSpc>
            </a:pPr>
            <a:r>
              <a:rPr lang="en-US" sz="8200" dirty="0"/>
              <a:t> </a:t>
            </a:r>
            <a:r>
              <a:rPr lang="en-US" sz="8200" dirty="0" smtClean="0"/>
              <a:t>Connection to University Resources </a:t>
            </a:r>
          </a:p>
        </p:txBody>
      </p:sp>
    </p:spTree>
    <p:extLst>
      <p:ext uri="{BB962C8B-B14F-4D97-AF65-F5344CB8AC3E}">
        <p14:creationId xmlns:p14="http://schemas.microsoft.com/office/powerpoint/2010/main" val="24832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Governance Structure, </a:t>
            </a:r>
            <a:r>
              <a:rPr lang="en-US" b="1" dirty="0" err="1" smtClean="0"/>
              <a:t>con’t</a:t>
            </a:r>
            <a:endParaRPr lang="en-US" b="1" dirty="0"/>
          </a:p>
        </p:txBody>
      </p:sp>
      <p:sp>
        <p:nvSpPr>
          <p:cNvPr id="3" name="Content Placeholder 2"/>
          <p:cNvSpPr>
            <a:spLocks noGrp="1"/>
          </p:cNvSpPr>
          <p:nvPr>
            <p:ph idx="1"/>
          </p:nvPr>
        </p:nvSpPr>
        <p:spPr>
          <a:xfrm>
            <a:off x="457200" y="990600"/>
            <a:ext cx="8229600" cy="4597401"/>
          </a:xfrm>
        </p:spPr>
        <p:txBody>
          <a:bodyPr>
            <a:normAutofit/>
          </a:bodyPr>
          <a:lstStyle/>
          <a:p>
            <a:pPr lvl="0">
              <a:lnSpc>
                <a:spcPct val="120000"/>
              </a:lnSpc>
            </a:pPr>
            <a:r>
              <a:rPr lang="en-US" b="1" dirty="0" smtClean="0">
                <a:solidFill>
                  <a:prstClr val="black"/>
                </a:solidFill>
              </a:rPr>
              <a:t>NIST / MEP Alignment </a:t>
            </a:r>
          </a:p>
          <a:p>
            <a:pPr lvl="1">
              <a:lnSpc>
                <a:spcPct val="120000"/>
              </a:lnSpc>
            </a:pPr>
            <a:r>
              <a:rPr lang="en-US" sz="2700" dirty="0" smtClean="0">
                <a:solidFill>
                  <a:prstClr val="black"/>
                </a:solidFill>
              </a:rPr>
              <a:t>Advisory Board</a:t>
            </a:r>
          </a:p>
          <a:p>
            <a:pPr lvl="1">
              <a:lnSpc>
                <a:spcPct val="120000"/>
              </a:lnSpc>
            </a:pPr>
            <a:r>
              <a:rPr lang="en-US" sz="2700" dirty="0" err="1" smtClean="0">
                <a:solidFill>
                  <a:prstClr val="black"/>
                </a:solidFill>
              </a:rPr>
              <a:t>GaMEP</a:t>
            </a:r>
            <a:r>
              <a:rPr lang="en-US" sz="2700" dirty="0" smtClean="0">
                <a:solidFill>
                  <a:prstClr val="black"/>
                </a:solidFill>
              </a:rPr>
              <a:t> </a:t>
            </a:r>
            <a:r>
              <a:rPr lang="en-US" sz="2700" dirty="0" smtClean="0">
                <a:solidFill>
                  <a:prstClr val="black"/>
                </a:solidFill>
              </a:rPr>
              <a:t>Group </a:t>
            </a:r>
            <a:r>
              <a:rPr lang="en-US" sz="2700" dirty="0" smtClean="0">
                <a:solidFill>
                  <a:prstClr val="black"/>
                </a:solidFill>
              </a:rPr>
              <a:t>Managers</a:t>
            </a:r>
            <a:endParaRPr lang="en-US" sz="2700" dirty="0">
              <a:solidFill>
                <a:prstClr val="black"/>
              </a:solidFill>
            </a:endParaRPr>
          </a:p>
          <a:p>
            <a:pPr>
              <a:lnSpc>
                <a:spcPct val="120000"/>
              </a:lnSpc>
            </a:pPr>
            <a:r>
              <a:rPr lang="en-US" b="1" dirty="0" smtClean="0">
                <a:solidFill>
                  <a:prstClr val="black"/>
                </a:solidFill>
              </a:rPr>
              <a:t>State Relations </a:t>
            </a:r>
            <a:endParaRPr lang="en-US" dirty="0" smtClean="0">
              <a:solidFill>
                <a:prstClr val="black"/>
              </a:solidFill>
            </a:endParaRPr>
          </a:p>
          <a:p>
            <a:pPr lvl="1">
              <a:lnSpc>
                <a:spcPct val="120000"/>
              </a:lnSpc>
            </a:pPr>
            <a:r>
              <a:rPr lang="en-US" sz="2800" dirty="0" smtClean="0">
                <a:solidFill>
                  <a:prstClr val="black"/>
                </a:solidFill>
              </a:rPr>
              <a:t>Jointly managed with GT Government Liaison </a:t>
            </a:r>
            <a:endParaRPr lang="en-US" sz="3000" dirty="0" smtClean="0">
              <a:solidFill>
                <a:prstClr val="black"/>
              </a:solidFill>
            </a:endParaRPr>
          </a:p>
          <a:p>
            <a:pPr>
              <a:lnSpc>
                <a:spcPct val="120000"/>
              </a:lnSpc>
            </a:pPr>
            <a:r>
              <a:rPr lang="en-US" sz="3600" b="1" dirty="0" smtClean="0">
                <a:solidFill>
                  <a:prstClr val="black"/>
                </a:solidFill>
              </a:rPr>
              <a:t>HUGE </a:t>
            </a:r>
            <a:r>
              <a:rPr lang="en-US" b="1" dirty="0" smtClean="0">
                <a:solidFill>
                  <a:prstClr val="black"/>
                </a:solidFill>
              </a:rPr>
              <a:t>Market Credibility </a:t>
            </a:r>
          </a:p>
          <a:p>
            <a:pPr lvl="1">
              <a:lnSpc>
                <a:spcPct val="120000"/>
              </a:lnSpc>
            </a:pPr>
            <a:r>
              <a:rPr lang="en-US" dirty="0" smtClean="0">
                <a:solidFill>
                  <a:prstClr val="black"/>
                </a:solidFill>
              </a:rPr>
              <a:t>Challenge – state resources should be at no-cost</a:t>
            </a:r>
            <a:endParaRPr lang="en-US" dirty="0">
              <a:solidFill>
                <a:prstClr val="black"/>
              </a:solidFill>
            </a:endParaRPr>
          </a:p>
          <a:p>
            <a:endParaRPr lang="en-US" dirty="0"/>
          </a:p>
        </p:txBody>
      </p:sp>
    </p:spTree>
    <p:extLst>
      <p:ext uri="{BB962C8B-B14F-4D97-AF65-F5344CB8AC3E}">
        <p14:creationId xmlns:p14="http://schemas.microsoft.com/office/powerpoint/2010/main" val="81597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b="1" dirty="0" smtClean="0"/>
              <a:t>Business Model</a:t>
            </a:r>
            <a:endParaRPr lang="en-US" b="1" dirty="0"/>
          </a:p>
        </p:txBody>
      </p:sp>
      <p:sp>
        <p:nvSpPr>
          <p:cNvPr id="3" name="Content Placeholder 2"/>
          <p:cNvSpPr>
            <a:spLocks noGrp="1"/>
          </p:cNvSpPr>
          <p:nvPr>
            <p:ph idx="1"/>
          </p:nvPr>
        </p:nvSpPr>
        <p:spPr>
          <a:xfrm>
            <a:off x="283" y="1066800"/>
            <a:ext cx="5486400" cy="4724400"/>
          </a:xfrm>
        </p:spPr>
        <p:txBody>
          <a:bodyPr>
            <a:normAutofit fontScale="92500"/>
          </a:bodyPr>
          <a:lstStyle/>
          <a:p>
            <a:pPr>
              <a:lnSpc>
                <a:spcPct val="120000"/>
              </a:lnSpc>
            </a:pPr>
            <a:r>
              <a:rPr lang="en-US" b="1" dirty="0" smtClean="0">
                <a:solidFill>
                  <a:prstClr val="black"/>
                </a:solidFill>
              </a:rPr>
              <a:t>Market Understanding</a:t>
            </a:r>
          </a:p>
          <a:p>
            <a:pPr lvl="1">
              <a:lnSpc>
                <a:spcPct val="120000"/>
              </a:lnSpc>
            </a:pPr>
            <a:r>
              <a:rPr lang="en-US" sz="2800" dirty="0" smtClean="0">
                <a:solidFill>
                  <a:prstClr val="black"/>
                </a:solidFill>
              </a:rPr>
              <a:t>Nine Regional Managers </a:t>
            </a:r>
          </a:p>
          <a:p>
            <a:pPr lvl="1">
              <a:lnSpc>
                <a:spcPct val="120000"/>
              </a:lnSpc>
            </a:pPr>
            <a:r>
              <a:rPr lang="en-US" sz="2800" dirty="0" smtClean="0">
                <a:solidFill>
                  <a:prstClr val="black"/>
                </a:solidFill>
              </a:rPr>
              <a:t>Manufacturing </a:t>
            </a:r>
            <a:r>
              <a:rPr lang="en-US" sz="2800" dirty="0">
                <a:solidFill>
                  <a:prstClr val="black"/>
                </a:solidFill>
              </a:rPr>
              <a:t>Survey</a:t>
            </a:r>
          </a:p>
          <a:p>
            <a:pPr lvl="1">
              <a:lnSpc>
                <a:spcPct val="120000"/>
              </a:lnSpc>
            </a:pPr>
            <a:r>
              <a:rPr lang="en-US" sz="2800" dirty="0">
                <a:solidFill>
                  <a:prstClr val="black"/>
                </a:solidFill>
              </a:rPr>
              <a:t>CEO / Plant </a:t>
            </a:r>
            <a:r>
              <a:rPr lang="en-US" sz="2800" dirty="0" smtClean="0">
                <a:solidFill>
                  <a:prstClr val="black"/>
                </a:solidFill>
              </a:rPr>
              <a:t>Manager </a:t>
            </a:r>
            <a:r>
              <a:rPr lang="en-US" sz="2800" dirty="0">
                <a:solidFill>
                  <a:prstClr val="black"/>
                </a:solidFill>
              </a:rPr>
              <a:t>Forums &amp; Lean </a:t>
            </a:r>
            <a:r>
              <a:rPr lang="en-US" sz="2800" dirty="0" smtClean="0">
                <a:solidFill>
                  <a:prstClr val="black"/>
                </a:solidFill>
              </a:rPr>
              <a:t>Consortiums</a:t>
            </a:r>
          </a:p>
          <a:p>
            <a:pPr>
              <a:lnSpc>
                <a:spcPct val="120000"/>
              </a:lnSpc>
            </a:pPr>
            <a:r>
              <a:rPr lang="en-US" b="1" dirty="0" smtClean="0">
                <a:solidFill>
                  <a:prstClr val="black"/>
                </a:solidFill>
              </a:rPr>
              <a:t>Sales &amp; Delivery Model</a:t>
            </a:r>
          </a:p>
          <a:p>
            <a:pPr lvl="1">
              <a:lnSpc>
                <a:spcPct val="120000"/>
              </a:lnSpc>
            </a:pPr>
            <a:r>
              <a:rPr lang="en-US" sz="2800" dirty="0" smtClean="0">
                <a:solidFill>
                  <a:prstClr val="black"/>
                </a:solidFill>
              </a:rPr>
              <a:t>Internal &amp; Joint responsibilities</a:t>
            </a:r>
          </a:p>
          <a:p>
            <a:pPr lvl="1">
              <a:lnSpc>
                <a:spcPct val="120000"/>
              </a:lnSpc>
            </a:pPr>
            <a:r>
              <a:rPr lang="en-US" sz="2800" dirty="0" smtClean="0">
                <a:solidFill>
                  <a:prstClr val="black"/>
                </a:solidFill>
              </a:rPr>
              <a:t>Partnerships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954" y="914400"/>
            <a:ext cx="384904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315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17006" cy="736557"/>
          </a:xfrm>
        </p:spPr>
        <p:txBody>
          <a:bodyPr>
            <a:normAutofit/>
          </a:bodyPr>
          <a:lstStyle/>
          <a:p>
            <a:r>
              <a:rPr lang="en-US" b="1" dirty="0" smtClean="0"/>
              <a:t>GaMEP Revenue Sources</a:t>
            </a:r>
            <a:endParaRPr lang="en-US" b="1" dirty="0"/>
          </a:p>
        </p:txBody>
      </p:sp>
      <p:graphicFrame>
        <p:nvGraphicFramePr>
          <p:cNvPr id="8" name="Chart 7"/>
          <p:cNvGraphicFramePr/>
          <p:nvPr>
            <p:extLst>
              <p:ext uri="{D42A27DB-BD31-4B8C-83A1-F6EECF244321}">
                <p14:modId xmlns:p14="http://schemas.microsoft.com/office/powerpoint/2010/main" val="2590430740"/>
              </p:ext>
            </p:extLst>
          </p:nvPr>
        </p:nvGraphicFramePr>
        <p:xfrm>
          <a:off x="4419600" y="1828800"/>
          <a:ext cx="5715000" cy="350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0047017"/>
              </p:ext>
            </p:extLst>
          </p:nvPr>
        </p:nvGraphicFramePr>
        <p:xfrm>
          <a:off x="304800" y="1524000"/>
          <a:ext cx="4800600" cy="2803362"/>
        </p:xfrm>
        <a:graphic>
          <a:graphicData uri="http://schemas.openxmlformats.org/drawingml/2006/table">
            <a:tbl>
              <a:tblPr firstRow="1" bandRow="1">
                <a:tableStyleId>{5C22544A-7EE6-4342-B048-85BDC9FD1C3A}</a:tableStyleId>
              </a:tblPr>
              <a:tblGrid>
                <a:gridCol w="1752600"/>
                <a:gridCol w="1676400"/>
                <a:gridCol w="1371600"/>
              </a:tblGrid>
              <a:tr h="334482">
                <a:tc>
                  <a:txBody>
                    <a:bodyPr/>
                    <a:lstStyle/>
                    <a:p>
                      <a:r>
                        <a:rPr lang="en-US" sz="1400" dirty="0" smtClean="0"/>
                        <a:t>Sources</a:t>
                      </a:r>
                      <a:r>
                        <a:rPr lang="en-US" sz="1400" baseline="0" dirty="0" smtClean="0"/>
                        <a:t> of Funding</a:t>
                      </a:r>
                      <a:endParaRPr lang="en-US" sz="1400" dirty="0"/>
                    </a:p>
                  </a:txBody>
                  <a:tcPr/>
                </a:tc>
                <a:tc>
                  <a:txBody>
                    <a:bodyPr/>
                    <a:lstStyle/>
                    <a:p>
                      <a:r>
                        <a:rPr lang="en-US" sz="1400" dirty="0" smtClean="0"/>
                        <a:t>Percent of Source</a:t>
                      </a:r>
                      <a:endParaRPr lang="en-US" sz="1400" dirty="0"/>
                    </a:p>
                  </a:txBody>
                  <a:tcPr/>
                </a:tc>
                <a:tc>
                  <a:txBody>
                    <a:bodyPr/>
                    <a:lstStyle/>
                    <a:p>
                      <a:r>
                        <a:rPr lang="en-US" sz="1400" dirty="0" smtClean="0"/>
                        <a:t>Example</a:t>
                      </a:r>
                      <a:endParaRPr lang="en-US" sz="1400" dirty="0"/>
                    </a:p>
                  </a:txBody>
                  <a:tcPr/>
                </a:tc>
              </a:tr>
              <a:tr h="334482">
                <a:tc>
                  <a:txBody>
                    <a:bodyPr/>
                    <a:lstStyle/>
                    <a:p>
                      <a:r>
                        <a:rPr lang="en-US" sz="1800" dirty="0" smtClean="0"/>
                        <a:t>NIST MEP</a:t>
                      </a:r>
                      <a:endParaRPr lang="en-US" sz="1800" dirty="0"/>
                    </a:p>
                  </a:txBody>
                  <a:tcPr/>
                </a:tc>
                <a:tc>
                  <a:txBody>
                    <a:bodyPr/>
                    <a:lstStyle/>
                    <a:p>
                      <a:r>
                        <a:rPr lang="en-US" sz="1800" dirty="0" smtClean="0"/>
                        <a:t>  33%</a:t>
                      </a:r>
                      <a:endParaRPr lang="en-US" sz="1800" dirty="0"/>
                    </a:p>
                  </a:txBody>
                  <a:tcPr/>
                </a:tc>
                <a:tc>
                  <a:txBody>
                    <a:bodyPr/>
                    <a:lstStyle/>
                    <a:p>
                      <a:r>
                        <a:rPr lang="en-US" sz="1800" dirty="0" smtClean="0"/>
                        <a:t>$2,552,258</a:t>
                      </a:r>
                      <a:endParaRPr lang="en-US" sz="1800" dirty="0"/>
                    </a:p>
                  </a:txBody>
                  <a:tcPr/>
                </a:tc>
              </a:tr>
              <a:tr h="334482">
                <a:tc>
                  <a:txBody>
                    <a:bodyPr/>
                    <a:lstStyle/>
                    <a:p>
                      <a:r>
                        <a:rPr lang="en-US" sz="1800" dirty="0" smtClean="0"/>
                        <a:t>State Funding</a:t>
                      </a:r>
                      <a:endParaRPr lang="en-US" sz="1800" dirty="0"/>
                    </a:p>
                  </a:txBody>
                  <a:tcPr/>
                </a:tc>
                <a:tc>
                  <a:txBody>
                    <a:bodyPr/>
                    <a:lstStyle/>
                    <a:p>
                      <a:r>
                        <a:rPr lang="en-US" sz="1800" dirty="0" smtClean="0"/>
                        <a:t>  36%</a:t>
                      </a:r>
                      <a:endParaRPr lang="en-US" sz="1800" dirty="0"/>
                    </a:p>
                  </a:txBody>
                  <a:tcPr/>
                </a:tc>
                <a:tc>
                  <a:txBody>
                    <a:bodyPr/>
                    <a:lstStyle/>
                    <a:p>
                      <a:r>
                        <a:rPr lang="en-US" sz="1800" dirty="0" smtClean="0"/>
                        <a:t>$2,754,516</a:t>
                      </a:r>
                      <a:endParaRPr lang="en-US" sz="1800" dirty="0"/>
                    </a:p>
                  </a:txBody>
                  <a:tcPr/>
                </a:tc>
              </a:tr>
              <a:tr h="334482">
                <a:tc>
                  <a:txBody>
                    <a:bodyPr/>
                    <a:lstStyle/>
                    <a:p>
                      <a:r>
                        <a:rPr lang="en-US" sz="1800" dirty="0" smtClean="0"/>
                        <a:t>Client Revenues</a:t>
                      </a:r>
                      <a:endParaRPr lang="en-US" sz="1800" dirty="0"/>
                    </a:p>
                  </a:txBody>
                  <a:tcPr/>
                </a:tc>
                <a:tc>
                  <a:txBody>
                    <a:bodyPr/>
                    <a:lstStyle/>
                    <a:p>
                      <a:r>
                        <a:rPr lang="en-US" sz="1800" dirty="0" smtClean="0"/>
                        <a:t>  24%</a:t>
                      </a:r>
                      <a:endParaRPr lang="en-US" sz="1800" dirty="0"/>
                    </a:p>
                  </a:txBody>
                  <a:tcPr/>
                </a:tc>
                <a:tc>
                  <a:txBody>
                    <a:bodyPr/>
                    <a:lstStyle/>
                    <a:p>
                      <a:r>
                        <a:rPr lang="en-US" sz="1800" dirty="0" smtClean="0"/>
                        <a:t>$1,800,000</a:t>
                      </a:r>
                      <a:endParaRPr lang="en-US" sz="1800" dirty="0"/>
                    </a:p>
                  </a:txBody>
                  <a:tcPr/>
                </a:tc>
              </a:tr>
              <a:tr h="334482">
                <a:tc>
                  <a:txBody>
                    <a:bodyPr/>
                    <a:lstStyle/>
                    <a:p>
                      <a:r>
                        <a:rPr lang="en-US" sz="1800" dirty="0" smtClean="0"/>
                        <a:t>Sponsored Projects</a:t>
                      </a:r>
                      <a:endParaRPr lang="en-US" sz="1800" dirty="0"/>
                    </a:p>
                  </a:txBody>
                  <a:tcPr/>
                </a:tc>
                <a:tc>
                  <a:txBody>
                    <a:bodyPr/>
                    <a:lstStyle/>
                    <a:p>
                      <a:r>
                        <a:rPr lang="en-US" sz="1800" dirty="0" smtClean="0"/>
                        <a:t>    7%</a:t>
                      </a:r>
                      <a:endParaRPr lang="en-US" sz="1800" dirty="0"/>
                    </a:p>
                  </a:txBody>
                  <a:tcPr/>
                </a:tc>
                <a:tc>
                  <a:txBody>
                    <a:bodyPr/>
                    <a:lstStyle/>
                    <a:p>
                      <a:r>
                        <a:rPr lang="en-US" sz="1800" dirty="0" smtClean="0"/>
                        <a:t>$   550,000</a:t>
                      </a:r>
                      <a:endParaRPr lang="en-US" sz="1800" dirty="0"/>
                    </a:p>
                  </a:txBody>
                  <a:tcPr/>
                </a:tc>
              </a:tr>
              <a:tr h="334482">
                <a:tc>
                  <a:txBody>
                    <a:bodyPr/>
                    <a:lstStyle/>
                    <a:p>
                      <a:r>
                        <a:rPr lang="en-US" sz="1800" dirty="0" smtClean="0"/>
                        <a:t>In-Kind</a:t>
                      </a:r>
                      <a:endParaRPr lang="en-US" sz="1800" dirty="0"/>
                    </a:p>
                  </a:txBody>
                  <a:tcPr/>
                </a:tc>
                <a:tc>
                  <a:txBody>
                    <a:bodyPr/>
                    <a:lstStyle/>
                    <a:p>
                      <a:r>
                        <a:rPr lang="en-US" sz="1800" dirty="0" smtClean="0"/>
                        <a:t>    0%</a:t>
                      </a:r>
                      <a:endParaRPr lang="en-US" sz="1800" dirty="0"/>
                    </a:p>
                  </a:txBody>
                  <a:tcPr/>
                </a:tc>
                <a:tc>
                  <a:txBody>
                    <a:bodyPr/>
                    <a:lstStyle/>
                    <a:p>
                      <a:r>
                        <a:rPr lang="en-US" sz="1800" dirty="0" smtClean="0"/>
                        <a:t>$                0</a:t>
                      </a:r>
                      <a:endParaRPr lang="en-US" sz="1800" dirty="0"/>
                    </a:p>
                  </a:txBody>
                  <a:tcPr/>
                </a:tc>
              </a:tr>
              <a:tr h="334482">
                <a:tc>
                  <a:txBody>
                    <a:bodyPr/>
                    <a:lstStyle/>
                    <a:p>
                      <a:r>
                        <a:rPr lang="en-US" sz="1800" dirty="0" smtClean="0"/>
                        <a:t>Totals</a:t>
                      </a:r>
                      <a:endParaRPr lang="en-US" sz="1800" dirty="0"/>
                    </a:p>
                  </a:txBody>
                  <a:tcPr/>
                </a:tc>
                <a:tc>
                  <a:txBody>
                    <a:bodyPr/>
                    <a:lstStyle/>
                    <a:p>
                      <a:r>
                        <a:rPr lang="en-US" sz="1800" dirty="0" smtClean="0"/>
                        <a:t>100%</a:t>
                      </a:r>
                      <a:endParaRPr lang="en-US" sz="1800" dirty="0"/>
                    </a:p>
                  </a:txBody>
                  <a:tcPr/>
                </a:tc>
                <a:tc>
                  <a:txBody>
                    <a:bodyPr/>
                    <a:lstStyle/>
                    <a:p>
                      <a:r>
                        <a:rPr lang="en-US" sz="1800" dirty="0" smtClean="0"/>
                        <a:t>$7,656,774</a:t>
                      </a:r>
                      <a:endParaRPr lang="en-US" sz="1800" dirty="0"/>
                    </a:p>
                  </a:txBody>
                  <a:tcPr/>
                </a:tc>
              </a:tr>
            </a:tbl>
          </a:graphicData>
        </a:graphic>
      </p:graphicFrame>
    </p:spTree>
    <p:extLst>
      <p:ext uri="{BB962C8B-B14F-4D97-AF65-F5344CB8AC3E}">
        <p14:creationId xmlns:p14="http://schemas.microsoft.com/office/powerpoint/2010/main" val="80863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bwMode="auto">
          <a:xfrm>
            <a:off x="432854" y="1100742"/>
            <a:ext cx="8396514" cy="5604857"/>
          </a:xfrm>
          <a:prstGeom prst="rect">
            <a:avLst/>
          </a:prstGeom>
          <a:noFill/>
          <a:ln w="9525">
            <a:noFill/>
            <a:miter lim="800000"/>
            <a:headEnd/>
            <a:tailEnd/>
          </a:ln>
        </p:spPr>
        <p:txBody>
          <a:bodyPr vert="horz" wrap="square" lIns="113944" tIns="56984" rIns="113944" bIns="56984" numCol="1" anchor="t" anchorCtr="0" compatLnSpc="1">
            <a:prstTxWarp prst="textNoShape">
              <a:avLst/>
            </a:prstTxWarp>
          </a:bodyPr>
          <a:lstStyle/>
          <a:p>
            <a:pPr marL="222250" lvl="1" indent="-222250" defTabSz="914400" eaLnBrk="0" fontAlgn="base" hangingPunct="0">
              <a:lnSpc>
                <a:spcPct val="90000"/>
              </a:lnSpc>
              <a:spcBef>
                <a:spcPct val="50000"/>
              </a:spcBef>
              <a:spcAft>
                <a:spcPct val="0"/>
              </a:spcAft>
              <a:buFont typeface="Arial" pitchFamily="34" charset="0"/>
              <a:buChar char="•"/>
              <a:defRPr/>
            </a:pPr>
            <a:endParaRPr lang="en-US" sz="2400" b="1" kern="0" dirty="0" smtClean="0">
              <a:solidFill>
                <a:srgbClr val="FFC000"/>
              </a:solidFill>
              <a:latin typeface="Calibri" pitchFamily="34" charset="0"/>
              <a:ea typeface="ＭＳ Ｐゴシック" charset="-128"/>
              <a:cs typeface="MS PGothic" pitchFamily="34" charset="-128"/>
            </a:endParaRPr>
          </a:p>
        </p:txBody>
      </p:sp>
      <p:sp>
        <p:nvSpPr>
          <p:cNvPr id="9" name="Rectangle 8"/>
          <p:cNvSpPr/>
          <p:nvPr/>
        </p:nvSpPr>
        <p:spPr>
          <a:xfrm>
            <a:off x="0" y="147550"/>
            <a:ext cx="9144000" cy="70539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b="1">
              <a:solidFill>
                <a:prstClr val="white"/>
              </a:solidFill>
              <a:effectLst>
                <a:outerShdw blurRad="50800" dist="38100" dir="10800000" algn="r" rotWithShape="0">
                  <a:prstClr val="black">
                    <a:alpha val="40000"/>
                  </a:prstClr>
                </a:outerShdw>
              </a:effectLst>
              <a:latin typeface="Myriad Web Pro" panose="020B0503030403020204" pitchFamily="34" charset="0"/>
            </a:endParaRPr>
          </a:p>
        </p:txBody>
      </p:sp>
      <p:sp>
        <p:nvSpPr>
          <p:cNvPr id="16" name="Title 1"/>
          <p:cNvSpPr txBox="1">
            <a:spLocks/>
          </p:cNvSpPr>
          <p:nvPr/>
        </p:nvSpPr>
        <p:spPr bwMode="auto">
          <a:xfrm>
            <a:off x="204953" y="204274"/>
            <a:ext cx="8740530" cy="621636"/>
          </a:xfrm>
          <a:prstGeom prst="rect">
            <a:avLst/>
          </a:prstGeom>
          <a:noFill/>
          <a:ln>
            <a:noFill/>
          </a:ln>
          <a:extLst>
            <a:ext uri="{FAA26D3D-D897-4be2-8F04-BA451C77F1D7}"/>
          </a:extLst>
        </p:spPr>
        <p:txBody>
          <a:bodyPr lIns="113944" tIns="56984" rIns="113944" bIns="56984" anchor="ctr"/>
          <a:lstStyle>
            <a:lvl1pPr algn="l" rtl="0" eaLnBrk="0" fontAlgn="base" hangingPunct="0">
              <a:spcBef>
                <a:spcPct val="0"/>
              </a:spcBef>
              <a:spcAft>
                <a:spcPct val="0"/>
              </a:spcAft>
              <a:defRPr sz="4000" b="1">
                <a:solidFill>
                  <a:srgbClr val="FFFFFF"/>
                </a:solidFill>
                <a:latin typeface="+mj-lt"/>
                <a:ea typeface="ＭＳ Ｐゴシック" charset="0"/>
                <a:cs typeface="Myriad Pro Cond" pitchFamily="34" charset="0"/>
              </a:defRPr>
            </a:lvl1pPr>
            <a:lvl2pPr algn="ctr" rtl="0" eaLnBrk="0" fontAlgn="base" hangingPunct="0">
              <a:spcBef>
                <a:spcPct val="0"/>
              </a:spcBef>
              <a:spcAft>
                <a:spcPct val="0"/>
              </a:spcAft>
              <a:defRPr sz="4000">
                <a:solidFill>
                  <a:schemeClr val="tx1"/>
                </a:solidFill>
                <a:latin typeface="Arial Narrow Bold" charset="0"/>
                <a:ea typeface="ＭＳ Ｐゴシック" charset="0"/>
                <a:cs typeface="Arial Narrow Bold" pitchFamily="80" charset="0"/>
              </a:defRPr>
            </a:lvl2pPr>
            <a:lvl3pPr algn="ctr" rtl="0" eaLnBrk="0" fontAlgn="base" hangingPunct="0">
              <a:spcBef>
                <a:spcPct val="0"/>
              </a:spcBef>
              <a:spcAft>
                <a:spcPct val="0"/>
              </a:spcAft>
              <a:defRPr sz="4000">
                <a:solidFill>
                  <a:schemeClr val="tx1"/>
                </a:solidFill>
                <a:latin typeface="Arial Narrow Bold" charset="0"/>
                <a:ea typeface="ＭＳ Ｐゴシック" charset="0"/>
                <a:cs typeface="Arial Narrow Bold" pitchFamily="80" charset="0"/>
              </a:defRPr>
            </a:lvl3pPr>
            <a:lvl4pPr algn="ctr" rtl="0" eaLnBrk="0" fontAlgn="base" hangingPunct="0">
              <a:spcBef>
                <a:spcPct val="0"/>
              </a:spcBef>
              <a:spcAft>
                <a:spcPct val="0"/>
              </a:spcAft>
              <a:defRPr sz="4000">
                <a:solidFill>
                  <a:schemeClr val="tx1"/>
                </a:solidFill>
                <a:latin typeface="Arial Narrow Bold" charset="0"/>
                <a:ea typeface="ＭＳ Ｐゴシック" charset="0"/>
                <a:cs typeface="Arial Narrow Bold" pitchFamily="80" charset="0"/>
              </a:defRPr>
            </a:lvl4pPr>
            <a:lvl5pPr algn="ctr" rtl="0" eaLnBrk="0" fontAlgn="base" hangingPunct="0">
              <a:spcBef>
                <a:spcPct val="0"/>
              </a:spcBef>
              <a:spcAft>
                <a:spcPct val="0"/>
              </a:spcAft>
              <a:defRPr sz="4000">
                <a:solidFill>
                  <a:schemeClr val="tx1"/>
                </a:solidFill>
                <a:latin typeface="Arial Narrow Bold" charset="0"/>
                <a:ea typeface="ＭＳ Ｐゴシック" charset="0"/>
                <a:cs typeface="Arial Narrow Bold" pitchFamily="80" charset="0"/>
              </a:defRPr>
            </a:lvl5pPr>
            <a:lvl6pPr marL="569710" algn="ctr" rtl="0" fontAlgn="base">
              <a:spcBef>
                <a:spcPct val="0"/>
              </a:spcBef>
              <a:spcAft>
                <a:spcPct val="0"/>
              </a:spcAft>
              <a:defRPr sz="4000">
                <a:solidFill>
                  <a:schemeClr val="bg1"/>
                </a:solidFill>
                <a:latin typeface="Arial Black" pitchFamily="34" charset="0"/>
              </a:defRPr>
            </a:lvl6pPr>
            <a:lvl7pPr marL="1139423" algn="ctr" rtl="0" fontAlgn="base">
              <a:spcBef>
                <a:spcPct val="0"/>
              </a:spcBef>
              <a:spcAft>
                <a:spcPct val="0"/>
              </a:spcAft>
              <a:defRPr sz="4000">
                <a:solidFill>
                  <a:schemeClr val="bg1"/>
                </a:solidFill>
                <a:latin typeface="Arial Black" pitchFamily="34" charset="0"/>
              </a:defRPr>
            </a:lvl7pPr>
            <a:lvl8pPr marL="1709119" algn="ctr" rtl="0" fontAlgn="base">
              <a:spcBef>
                <a:spcPct val="0"/>
              </a:spcBef>
              <a:spcAft>
                <a:spcPct val="0"/>
              </a:spcAft>
              <a:defRPr sz="4000">
                <a:solidFill>
                  <a:schemeClr val="bg1"/>
                </a:solidFill>
                <a:latin typeface="Arial Black" pitchFamily="34" charset="0"/>
              </a:defRPr>
            </a:lvl8pPr>
            <a:lvl9pPr marL="2278838" algn="ctr" rtl="0" fontAlgn="base">
              <a:spcBef>
                <a:spcPct val="0"/>
              </a:spcBef>
              <a:spcAft>
                <a:spcPct val="0"/>
              </a:spcAft>
              <a:defRPr sz="4000">
                <a:solidFill>
                  <a:schemeClr val="bg1"/>
                </a:solidFill>
                <a:latin typeface="Arial Black" pitchFamily="34" charset="0"/>
              </a:defRPr>
            </a:lvl9pPr>
          </a:lstStyle>
          <a:p>
            <a:pPr algn="ctr" defTabSz="914400">
              <a:lnSpc>
                <a:spcPct val="80000"/>
              </a:lnSpc>
              <a:defRPr/>
            </a:pPr>
            <a:r>
              <a:rPr lang="en-US" sz="4800" dirty="0" smtClean="0">
                <a:solidFill>
                  <a:srgbClr val="000000">
                    <a:lumMod val="75000"/>
                    <a:lumOff val="25000"/>
                  </a:srgbClr>
                </a:solidFill>
                <a:latin typeface="Calibri" pitchFamily="34" charset="0"/>
              </a:rPr>
              <a:t>New York’s MEP Center</a:t>
            </a:r>
            <a:endParaRPr lang="en-US" sz="4800" i="1" dirty="0">
              <a:solidFill>
                <a:srgbClr val="000000">
                  <a:lumMod val="75000"/>
                  <a:lumOff val="25000"/>
                </a:srgbClr>
              </a:solidFill>
              <a:latin typeface="Calibri" pitchFamily="34" charset="0"/>
            </a:endParaRPr>
          </a:p>
        </p:txBody>
      </p:sp>
      <p:pic>
        <p:nvPicPr>
          <p:cNvPr id="6" name="Picture 6" descr="NYSTAR2C300.eps"/>
          <p:cNvPicPr>
            <a:picLocks noChangeAspect="1"/>
          </p:cNvPicPr>
          <p:nvPr/>
        </p:nvPicPr>
        <p:blipFill>
          <a:blip r:embed="rId2" cstate="print"/>
          <a:srcRect b="28223"/>
          <a:stretch>
            <a:fillRect/>
          </a:stretch>
        </p:blipFill>
        <p:spPr bwMode="auto">
          <a:xfrm>
            <a:off x="1786762" y="1973240"/>
            <a:ext cx="5562600" cy="2472636"/>
          </a:xfrm>
          <a:prstGeom prst="rect">
            <a:avLst/>
          </a:prstGeom>
          <a:noFill/>
          <a:ln w="9525">
            <a:noFill/>
            <a:miter lim="800000"/>
            <a:headEnd/>
            <a:tailEnd/>
          </a:ln>
        </p:spPr>
      </p:pic>
    </p:spTree>
    <p:extLst>
      <p:ext uri="{BB962C8B-B14F-4D97-AF65-F5344CB8AC3E}">
        <p14:creationId xmlns:p14="http://schemas.microsoft.com/office/powerpoint/2010/main" val="26552966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9144000" cy="990600"/>
          </a:xfrm>
        </p:spPr>
        <p:txBody>
          <a:bodyPr>
            <a:normAutofit fontScale="90000"/>
          </a:bodyPr>
          <a:lstStyle/>
          <a:p>
            <a:pPr algn="ctr"/>
            <a:r>
              <a:rPr lang="en-US" sz="3600" dirty="0" smtClean="0"/>
              <a:t/>
            </a:r>
            <a:br>
              <a:rPr lang="en-US" sz="3600" dirty="0" smtClean="0"/>
            </a:br>
            <a:r>
              <a:rPr lang="en-US" sz="3600" b="1" dirty="0" smtClean="0"/>
              <a:t>State Agency</a:t>
            </a:r>
            <a:endParaRPr lang="en-US" dirty="0"/>
          </a:p>
        </p:txBody>
      </p:sp>
      <p:sp>
        <p:nvSpPr>
          <p:cNvPr id="3" name="Content Placeholder 2"/>
          <p:cNvSpPr>
            <a:spLocks noGrp="1"/>
          </p:cNvSpPr>
          <p:nvPr>
            <p:ph idx="1"/>
          </p:nvPr>
        </p:nvSpPr>
        <p:spPr>
          <a:xfrm>
            <a:off x="457200" y="990600"/>
            <a:ext cx="8534400" cy="4780005"/>
          </a:xfrm>
        </p:spPr>
        <p:txBody>
          <a:bodyPr>
            <a:normAutofit/>
          </a:bodyPr>
          <a:lstStyle/>
          <a:p>
            <a:pPr marL="0" indent="0">
              <a:buNone/>
            </a:pPr>
            <a:endParaRPr lang="en-US" sz="5900" dirty="0" smtClean="0"/>
          </a:p>
          <a:p>
            <a:pPr marL="0" indent="0">
              <a:buNone/>
            </a:pPr>
            <a:endParaRPr lang="en-US" sz="5900" dirty="0"/>
          </a:p>
        </p:txBody>
      </p:sp>
      <p:pic>
        <p:nvPicPr>
          <p:cNvPr id="4" name="Picture 6" descr="NYSTAR2C300.eps"/>
          <p:cNvPicPr>
            <a:picLocks noChangeAspect="1"/>
          </p:cNvPicPr>
          <p:nvPr/>
        </p:nvPicPr>
        <p:blipFill>
          <a:blip r:embed="rId3" cstate="print"/>
          <a:srcRect b="32342"/>
          <a:stretch>
            <a:fillRect/>
          </a:stretch>
        </p:blipFill>
        <p:spPr bwMode="auto">
          <a:xfrm>
            <a:off x="6110984" y="5536297"/>
            <a:ext cx="2777143" cy="1163563"/>
          </a:xfrm>
          <a:prstGeom prst="rect">
            <a:avLst/>
          </a:prstGeom>
          <a:noFill/>
          <a:ln w="9525">
            <a:noFill/>
            <a:miter lim="800000"/>
            <a:headEnd/>
            <a:tailEnd/>
          </a:ln>
        </p:spPr>
      </p:pic>
      <p:pic>
        <p:nvPicPr>
          <p:cNvPr id="5" name="Picture 4" descr="ESD.JPG"/>
          <p:cNvPicPr>
            <a:picLocks noChangeAspect="1"/>
          </p:cNvPicPr>
          <p:nvPr/>
        </p:nvPicPr>
        <p:blipFill>
          <a:blip r:embed="rId4" cstate="print"/>
          <a:stretch>
            <a:fillRect/>
          </a:stretch>
        </p:blipFill>
        <p:spPr>
          <a:xfrm>
            <a:off x="284399" y="5858798"/>
            <a:ext cx="2751590" cy="655141"/>
          </a:xfrm>
          <a:prstGeom prst="rect">
            <a:avLst/>
          </a:prstGeom>
        </p:spPr>
      </p:pic>
      <p:sp>
        <p:nvSpPr>
          <p:cNvPr id="13" name="Content Placeholder 2"/>
          <p:cNvSpPr txBox="1">
            <a:spLocks/>
          </p:cNvSpPr>
          <p:nvPr/>
        </p:nvSpPr>
        <p:spPr bwMode="auto">
          <a:xfrm>
            <a:off x="609600" y="1143000"/>
            <a:ext cx="8534400" cy="4780005"/>
          </a:xfrm>
          <a:prstGeom prst="rect">
            <a:avLst/>
          </a:prstGeom>
          <a:noFill/>
          <a:ln w="9525">
            <a:noFill/>
            <a:miter lim="800000"/>
            <a:headEnd/>
            <a:tailEnd/>
          </a:ln>
        </p:spPr>
        <p:txBody>
          <a:bodyPr vert="horz" wrap="square" lIns="113944" tIns="56984" rIns="113944" bIns="56984" numCol="1" anchor="t" anchorCtr="0" compatLnSpc="1">
            <a:prstTxWarp prst="textNoShape">
              <a:avLst/>
            </a:prstTxWarp>
            <a:normAutofit fontScale="70000" lnSpcReduction="20000"/>
          </a:bodyPr>
          <a:lstStyle/>
          <a:p>
            <a:pPr marL="342900" indent="-342900" defTabSz="914400" eaLnBrk="0" fontAlgn="base" hangingPunct="0">
              <a:lnSpc>
                <a:spcPct val="120000"/>
              </a:lnSpc>
              <a:spcBef>
                <a:spcPct val="50000"/>
              </a:spcBef>
              <a:spcAft>
                <a:spcPct val="0"/>
              </a:spcAft>
              <a:buClr>
                <a:srgbClr val="FFFFFF"/>
              </a:buClr>
              <a:buFont typeface="Arial" pitchFamily="34" charset="0"/>
              <a:buNone/>
              <a:defRPr/>
            </a:pPr>
            <a:r>
              <a:rPr lang="en-US" sz="3300" b="1" kern="0" dirty="0" smtClean="0">
                <a:solidFill>
                  <a:srgbClr val="000000"/>
                </a:solidFill>
                <a:ea typeface="ＭＳ Ｐゴシック" charset="-128"/>
                <a:cs typeface="MS PGothic" pitchFamily="34" charset="-128"/>
              </a:rPr>
              <a:t>Empire State Development - State Agency</a:t>
            </a:r>
          </a:p>
          <a:p>
            <a:pPr marL="222250" lvl="1" indent="-222250" defTabSz="914400" eaLnBrk="0" fontAlgn="base" hangingPunct="0">
              <a:lnSpc>
                <a:spcPct val="120000"/>
              </a:lnSpc>
              <a:spcBef>
                <a:spcPct val="50000"/>
              </a:spcBef>
              <a:spcAft>
                <a:spcPct val="0"/>
              </a:spcAft>
              <a:buFontTx/>
              <a:buChar char="–"/>
              <a:defRPr/>
            </a:pPr>
            <a:r>
              <a:rPr lang="en-US" sz="3300" kern="0" dirty="0" smtClean="0">
                <a:solidFill>
                  <a:srgbClr val="000000"/>
                </a:solidFill>
                <a:ea typeface="ＭＳ Ｐゴシック" charset="-128"/>
                <a:cs typeface="MS PGothic" pitchFamily="34" charset="-128"/>
              </a:rPr>
              <a:t>Division in Empire State Development (ESD)</a:t>
            </a:r>
          </a:p>
          <a:p>
            <a:pPr marL="222250" lvl="1" indent="-222250" defTabSz="914400" eaLnBrk="0" fontAlgn="base" hangingPunct="0">
              <a:lnSpc>
                <a:spcPct val="120000"/>
              </a:lnSpc>
              <a:spcBef>
                <a:spcPct val="50000"/>
              </a:spcBef>
              <a:spcAft>
                <a:spcPct val="0"/>
              </a:spcAft>
              <a:buFontTx/>
              <a:buChar char="–"/>
              <a:defRPr/>
            </a:pPr>
            <a:r>
              <a:rPr lang="en-US" sz="3300" kern="0" dirty="0" smtClean="0">
                <a:solidFill>
                  <a:srgbClr val="000000"/>
                </a:solidFill>
                <a:ea typeface="ＭＳ Ｐゴシック" charset="-128"/>
                <a:cs typeface="MS PGothic" pitchFamily="34" charset="-128"/>
              </a:rPr>
              <a:t>ESD Programs (Non-NYSTAR)</a:t>
            </a:r>
          </a:p>
          <a:p>
            <a:pPr marL="790575" lvl="2" indent="-222250" defTabSz="914400" eaLnBrk="0" fontAlgn="base" hangingPunct="0">
              <a:lnSpc>
                <a:spcPct val="120000"/>
              </a:lnSpc>
              <a:spcBef>
                <a:spcPct val="50000"/>
              </a:spcBef>
              <a:spcAft>
                <a:spcPct val="0"/>
              </a:spcAft>
              <a:buFont typeface="Courier New" pitchFamily="49" charset="0"/>
              <a:buChar char="o"/>
            </a:pPr>
            <a:r>
              <a:rPr lang="en-US" sz="3300" kern="0" dirty="0" smtClean="0">
                <a:solidFill>
                  <a:srgbClr val="000000"/>
                </a:solidFill>
                <a:ea typeface="ＭＳ Ｐゴシック" charset="-128"/>
                <a:cs typeface="MS PGothic" pitchFamily="34" charset="-128"/>
              </a:rPr>
              <a:t>Start-Up NY</a:t>
            </a:r>
          </a:p>
          <a:p>
            <a:pPr marL="790575" lvl="2" indent="-222250" defTabSz="914400" eaLnBrk="0" fontAlgn="base" hangingPunct="0">
              <a:lnSpc>
                <a:spcPct val="120000"/>
              </a:lnSpc>
              <a:spcBef>
                <a:spcPct val="50000"/>
              </a:spcBef>
              <a:spcAft>
                <a:spcPct val="0"/>
              </a:spcAft>
              <a:buFont typeface="Courier New" pitchFamily="49" charset="0"/>
              <a:buChar char="o"/>
            </a:pPr>
            <a:r>
              <a:rPr lang="en-US" sz="3300" kern="0" dirty="0" smtClean="0">
                <a:solidFill>
                  <a:srgbClr val="000000"/>
                </a:solidFill>
                <a:ea typeface="ＭＳ Ｐゴシック" charset="-128"/>
                <a:cs typeface="MS PGothic" pitchFamily="34" charset="-128"/>
              </a:rPr>
              <a:t>ESD Grants</a:t>
            </a:r>
          </a:p>
          <a:p>
            <a:pPr marL="790575" lvl="2" indent="-222250" defTabSz="914400" eaLnBrk="0" fontAlgn="base" hangingPunct="0">
              <a:lnSpc>
                <a:spcPct val="120000"/>
              </a:lnSpc>
              <a:spcBef>
                <a:spcPct val="50000"/>
              </a:spcBef>
              <a:spcAft>
                <a:spcPct val="0"/>
              </a:spcAft>
              <a:buFont typeface="Courier New" pitchFamily="49" charset="0"/>
              <a:buChar char="o"/>
            </a:pPr>
            <a:r>
              <a:rPr lang="en-US" sz="3300" kern="0" dirty="0" smtClean="0">
                <a:solidFill>
                  <a:srgbClr val="000000"/>
                </a:solidFill>
                <a:ea typeface="ＭＳ Ｐゴシック" charset="-128"/>
                <a:cs typeface="MS PGothic" pitchFamily="34" charset="-128"/>
              </a:rPr>
              <a:t>Excelsior Jobs Credit</a:t>
            </a:r>
          </a:p>
          <a:p>
            <a:pPr marL="790575" lvl="2" indent="-222250" defTabSz="914400" eaLnBrk="0" fontAlgn="base" hangingPunct="0">
              <a:lnSpc>
                <a:spcPct val="120000"/>
              </a:lnSpc>
              <a:spcBef>
                <a:spcPct val="50000"/>
              </a:spcBef>
              <a:spcAft>
                <a:spcPct val="0"/>
              </a:spcAft>
              <a:buFont typeface="Courier New" pitchFamily="49" charset="0"/>
              <a:buChar char="o"/>
            </a:pPr>
            <a:r>
              <a:rPr lang="en-US" sz="3300" kern="0" dirty="0" smtClean="0">
                <a:solidFill>
                  <a:srgbClr val="000000"/>
                </a:solidFill>
                <a:ea typeface="ＭＳ Ｐゴシック" charset="-128"/>
                <a:cs typeface="MS PGothic" pitchFamily="34" charset="-128"/>
              </a:rPr>
              <a:t>Jobs Development Authority Loans</a:t>
            </a:r>
          </a:p>
          <a:p>
            <a:pPr marL="790575" lvl="2" indent="-222250" defTabSz="914400" eaLnBrk="0" fontAlgn="base" hangingPunct="0">
              <a:lnSpc>
                <a:spcPct val="120000"/>
              </a:lnSpc>
              <a:spcBef>
                <a:spcPct val="50000"/>
              </a:spcBef>
              <a:spcAft>
                <a:spcPct val="0"/>
              </a:spcAft>
              <a:buFont typeface="Courier New" pitchFamily="49" charset="0"/>
              <a:buChar char="o"/>
            </a:pPr>
            <a:r>
              <a:rPr lang="en-US" sz="3300" kern="0" dirty="0" smtClean="0">
                <a:solidFill>
                  <a:srgbClr val="000000"/>
                </a:solidFill>
                <a:ea typeface="ＭＳ Ｐゴシック" charset="-128"/>
                <a:cs typeface="MS PGothic" pitchFamily="34" charset="-128"/>
              </a:rPr>
              <a:t>Environmental Investment Program</a:t>
            </a:r>
          </a:p>
          <a:p>
            <a:pPr marL="790575" lvl="2" indent="-222250" defTabSz="914400" eaLnBrk="0" fontAlgn="base" hangingPunct="0">
              <a:lnSpc>
                <a:spcPct val="120000"/>
              </a:lnSpc>
              <a:spcBef>
                <a:spcPct val="50000"/>
              </a:spcBef>
              <a:spcAft>
                <a:spcPct val="0"/>
              </a:spcAft>
              <a:buFont typeface="Courier New" pitchFamily="49" charset="0"/>
              <a:buChar char="o"/>
            </a:pPr>
            <a:r>
              <a:rPr lang="en-US" sz="3300" kern="0" dirty="0" smtClean="0">
                <a:solidFill>
                  <a:srgbClr val="000000"/>
                </a:solidFill>
                <a:ea typeface="ＭＳ Ｐゴシック" charset="-128"/>
                <a:cs typeface="MS PGothic" pitchFamily="34" charset="-128"/>
              </a:rPr>
              <a:t>Innovate NY</a:t>
            </a:r>
          </a:p>
          <a:p>
            <a:pPr marL="222250" lvl="1" indent="-222250" defTabSz="914400" eaLnBrk="0" fontAlgn="base" hangingPunct="0">
              <a:lnSpc>
                <a:spcPct val="120000"/>
              </a:lnSpc>
              <a:spcBef>
                <a:spcPct val="50000"/>
              </a:spcBef>
              <a:spcAft>
                <a:spcPct val="0"/>
              </a:spcAft>
              <a:defRPr/>
            </a:pPr>
            <a:endParaRPr lang="en-US" sz="3300" kern="0" dirty="0" smtClean="0">
              <a:solidFill>
                <a:srgbClr val="000000"/>
              </a:solidFill>
              <a:ea typeface="ＭＳ Ｐゴシック" charset="-128"/>
              <a:cs typeface="MS PGothic" pitchFamily="34" charset="-128"/>
            </a:endParaRPr>
          </a:p>
          <a:p>
            <a:pPr marL="222250" lvl="1" indent="-222250" defTabSz="914400" eaLnBrk="0" fontAlgn="base" hangingPunct="0">
              <a:lnSpc>
                <a:spcPct val="120000"/>
              </a:lnSpc>
              <a:spcBef>
                <a:spcPct val="50000"/>
              </a:spcBef>
              <a:spcAft>
                <a:spcPct val="0"/>
              </a:spcAft>
              <a:buFontTx/>
              <a:buChar char="–"/>
              <a:defRPr/>
            </a:pPr>
            <a:endParaRPr lang="en-US" sz="8200" kern="0" dirty="0" smtClean="0">
              <a:solidFill>
                <a:srgbClr val="000000"/>
              </a:solidFill>
              <a:ea typeface="ＭＳ Ｐゴシック" charset="-128"/>
              <a:cs typeface="MS PGothic" pitchFamily="34" charset="-128"/>
            </a:endParaRPr>
          </a:p>
        </p:txBody>
      </p:sp>
    </p:spTree>
    <p:extLst>
      <p:ext uri="{BB962C8B-B14F-4D97-AF65-F5344CB8AC3E}">
        <p14:creationId xmlns:p14="http://schemas.microsoft.com/office/powerpoint/2010/main" val="2030541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isory Board Webcast_May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MEC 2008">
  <a:themeElements>
    <a:clrScheme name="IMEC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MEC 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MEC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EC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EC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EC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EC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EC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EC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EC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EC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EC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EC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EC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Default Design">
  <a:themeElements>
    <a:clrScheme name="Custom 16">
      <a:dk1>
        <a:srgbClr val="000000"/>
      </a:dk1>
      <a:lt1>
        <a:srgbClr val="FFFFFF"/>
      </a:lt1>
      <a:dk2>
        <a:srgbClr val="000000"/>
      </a:dk2>
      <a:lt2>
        <a:srgbClr val="808080"/>
      </a:lt2>
      <a:accent1>
        <a:srgbClr val="04112B"/>
      </a:accent1>
      <a:accent2>
        <a:srgbClr val="072650"/>
      </a:accent2>
      <a:accent3>
        <a:srgbClr val="F5AA32"/>
      </a:accent3>
      <a:accent4>
        <a:srgbClr val="F7C934"/>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727</TotalTime>
  <Words>5418</Words>
  <Application>Microsoft Office PowerPoint</Application>
  <PresentationFormat>On-screen Show (4:3)</PresentationFormat>
  <Paragraphs>1347</Paragraphs>
  <Slides>106</Slides>
  <Notes>36</Notes>
  <HiddenSlides>0</HiddenSlides>
  <MMClips>0</MMClips>
  <ScaleCrop>false</ScaleCrop>
  <HeadingPairs>
    <vt:vector size="4" baseType="variant">
      <vt:variant>
        <vt:lpstr>Theme</vt:lpstr>
      </vt:variant>
      <vt:variant>
        <vt:i4>6</vt:i4>
      </vt:variant>
      <vt:variant>
        <vt:lpstr>Slide Titles</vt:lpstr>
      </vt:variant>
      <vt:variant>
        <vt:i4>106</vt:i4>
      </vt:variant>
    </vt:vector>
  </HeadingPairs>
  <TitlesOfParts>
    <vt:vector size="112" baseType="lpstr">
      <vt:lpstr>Advisory Board Webcast_May 2011</vt:lpstr>
      <vt:lpstr>1_IMEC 2008</vt:lpstr>
      <vt:lpstr>Office Theme</vt:lpstr>
      <vt:lpstr>1_Office Theme</vt:lpstr>
      <vt:lpstr>2_Office Theme</vt:lpstr>
      <vt:lpstr>3_Default Design</vt:lpstr>
      <vt:lpstr>NIST MEP Advisory Board </vt:lpstr>
      <vt:lpstr>PowerPoint Presentation</vt:lpstr>
      <vt:lpstr>PowerPoint Presentation</vt:lpstr>
      <vt:lpstr>Today’s Agenda</vt:lpstr>
      <vt:lpstr>About the Process : Guiding Principles from Advisory Board Subcommittee </vt:lpstr>
      <vt:lpstr>Legislative Mandate TITLE 15 - COMMERCE AND TRADE CHAPTER 7 - NATIONAL INSTITUTE OF STANDARDS AND TECHNOLOGY Sec. 278k. Regional Centers for the Transfer of Manufacturing Technology</vt:lpstr>
      <vt:lpstr>About the Process :  Actions to Date</vt:lpstr>
      <vt:lpstr>About the Process :  Actions to Date, cont.</vt:lpstr>
      <vt:lpstr>About the Process : Data Collection – External Sources</vt:lpstr>
      <vt:lpstr>About the Process : National Academy of Sciences Recommendations</vt:lpstr>
      <vt:lpstr>About the Process : National Academy of Sciences Recommendations</vt:lpstr>
      <vt:lpstr>Programmatic Strengths</vt:lpstr>
      <vt:lpstr>Programmatic Weaknesses</vt:lpstr>
      <vt:lpstr>Strategic Plan  </vt:lpstr>
      <vt:lpstr>PowerPoint Presentation</vt:lpstr>
      <vt:lpstr>PowerPoint Presentation</vt:lpstr>
      <vt:lpstr>PowerPoint Presentation</vt:lpstr>
      <vt:lpstr>PowerPoint Presentation</vt:lpstr>
      <vt:lpstr>PowerPoint Presentation</vt:lpstr>
      <vt:lpstr>PowerPoint Presentation</vt:lpstr>
      <vt:lpstr>Feedback from Center Board Chairs</vt:lpstr>
      <vt:lpstr>Feedback from Center Board Chairs</vt:lpstr>
      <vt:lpstr>Feedback from Center Board Chairs</vt:lpstr>
      <vt:lpstr>Feedback from Center Directors</vt:lpstr>
      <vt:lpstr>Feedback from Center Directors</vt:lpstr>
      <vt:lpstr>Feedback from Manufacturing Associations</vt:lpstr>
      <vt:lpstr>Moving to Implementation Planning</vt:lpstr>
      <vt:lpstr>Strategies to Achieve Objectives</vt:lpstr>
      <vt:lpstr>Strategies to Achieve Objectives</vt:lpstr>
      <vt:lpstr>Strategies to Achieve Objectives</vt:lpstr>
      <vt:lpstr>Strategies to Achieve Objectives</vt:lpstr>
      <vt:lpstr>Strategies to Achieve Objectives</vt:lpstr>
      <vt:lpstr>Next Steps</vt:lpstr>
      <vt:lpstr>MEP Director Update on Activities</vt:lpstr>
      <vt:lpstr>NIST MEP Strategic Competitions</vt:lpstr>
      <vt:lpstr>Manufacturing Technology Assistance Centers - MTAC</vt:lpstr>
      <vt:lpstr>PowerPoint Presentation</vt:lpstr>
      <vt:lpstr>PowerPoint Presentation</vt:lpstr>
      <vt:lpstr>Business-to-Business (B2B) Networks: Supporting Industry Collaboration</vt:lpstr>
      <vt:lpstr>National Innovation Marketplace</vt:lpstr>
      <vt:lpstr>NIST MEP Response</vt:lpstr>
      <vt:lpstr>B2B Networks FFO</vt:lpstr>
      <vt:lpstr>Examples</vt:lpstr>
      <vt:lpstr>Advisory Board Role</vt:lpstr>
      <vt:lpstr>Budget Update</vt:lpstr>
      <vt:lpstr>NIST MEP Appropriations History  (Dollars in Millions)</vt:lpstr>
      <vt:lpstr>NIST MEP Spend Plan (Dollars in Millions)</vt:lpstr>
      <vt:lpstr>NIST MEP Spend Plan (Dollars in Millions)</vt:lpstr>
      <vt:lpstr>FY2015 Budget</vt:lpstr>
      <vt:lpstr>NIST MEP Recompetition Plan </vt:lpstr>
      <vt:lpstr>The Budget for Fiscal Year 2015 </vt:lpstr>
      <vt:lpstr>Government Accountability Office (March 2014) </vt:lpstr>
      <vt:lpstr>MEP in 2014 Legislation</vt:lpstr>
      <vt:lpstr>Re-Competition Process</vt:lpstr>
      <vt:lpstr>Re-Competition Benefits to States </vt:lpstr>
      <vt:lpstr>Draft Criteria for Selection of States  for Pilot Program</vt:lpstr>
      <vt:lpstr>Meetings with State Officials</vt:lpstr>
      <vt:lpstr>Meetings with State Officials</vt:lpstr>
      <vt:lpstr>NIST MEP Director Position</vt:lpstr>
      <vt:lpstr>NIST MEP and the Next Generation Strategies: Workforce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Center Governance Structures &amp; Business Models A National System in which centers are both unique &amp; similar</vt:lpstr>
      <vt:lpstr>Cover</vt:lpstr>
      <vt:lpstr>Center Governance Structure </vt:lpstr>
      <vt:lpstr>Center Governance Structures</vt:lpstr>
      <vt:lpstr>Some Drivers/Influences</vt:lpstr>
      <vt:lpstr>Challenges &amp; Opportunities</vt:lpstr>
      <vt:lpstr>Operational Choices</vt:lpstr>
      <vt:lpstr>Range of Operational Choices</vt:lpstr>
      <vt:lpstr>Financial Aspects of Center Model</vt:lpstr>
      <vt:lpstr>Financial Sources Model</vt:lpstr>
      <vt:lpstr>Financial Sources Model</vt:lpstr>
      <vt:lpstr>3 Centers Presenting</vt:lpstr>
      <vt:lpstr>Illinois Manufacturing Excellence Center</vt:lpstr>
      <vt:lpstr>Vision &amp; Strategic Goals</vt:lpstr>
      <vt:lpstr>About IMEC</vt:lpstr>
      <vt:lpstr>PowerPoint Presentation</vt:lpstr>
      <vt:lpstr>Governance Structure</vt:lpstr>
      <vt:lpstr>Business Model</vt:lpstr>
      <vt:lpstr>Financial Source Model</vt:lpstr>
      <vt:lpstr>Georgia Tech</vt:lpstr>
      <vt:lpstr> Governance Structure </vt:lpstr>
      <vt:lpstr>Governance Structure, con’t</vt:lpstr>
      <vt:lpstr>Business Model</vt:lpstr>
      <vt:lpstr>GaMEP Revenue Sources</vt:lpstr>
      <vt:lpstr>PowerPoint Presentation</vt:lpstr>
      <vt:lpstr> State Agency</vt:lpstr>
      <vt:lpstr> NYMEP / NYSTAR</vt:lpstr>
      <vt:lpstr> A Look at New York State </vt:lpstr>
      <vt:lpstr> NYMEP – Finances &amp; Staffing </vt:lpstr>
      <vt:lpstr> NYMEP Governance Structure </vt:lpstr>
      <vt:lpstr> NYMEP Governance Structure (Con’t)</vt:lpstr>
      <vt:lpstr>   NYMEP - Connecting Manufacturers to Resources  </vt:lpstr>
      <vt:lpstr> NYMEP </vt:lpstr>
    </vt:vector>
  </TitlesOfParts>
  <Company>NIST MEP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 MEP Advisory Board</dc:title>
  <dc:creator>Karen Lellock</dc:creator>
  <cp:lastModifiedBy>avtech</cp:lastModifiedBy>
  <cp:revision>30</cp:revision>
  <dcterms:created xsi:type="dcterms:W3CDTF">2014-05-15T17:53:09Z</dcterms:created>
  <dcterms:modified xsi:type="dcterms:W3CDTF">2014-05-20T20:37:04Z</dcterms:modified>
</cp:coreProperties>
</file>