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48" r:id="rId5"/>
    <p:sldMasterId id="2147483660" r:id="rId6"/>
    <p:sldMasterId id="2147483674" r:id="rId7"/>
    <p:sldMasterId id="2147483677" r:id="rId8"/>
    <p:sldMasterId id="2147483679" r:id="rId9"/>
  </p:sldMasterIdLst>
  <p:notesMasterIdLst>
    <p:notesMasterId r:id="rId14"/>
  </p:notesMasterIdLst>
  <p:handoutMasterIdLst>
    <p:handoutMasterId r:id="rId15"/>
  </p:handoutMasterIdLst>
  <p:sldIdLst>
    <p:sldId id="332" r:id="rId10"/>
    <p:sldId id="335" r:id="rId11"/>
    <p:sldId id="330" r:id="rId12"/>
    <p:sldId id="331"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0">
          <p15:clr>
            <a:srgbClr val="A4A3A4"/>
          </p15:clr>
        </p15:guide>
        <p15:guide id="2" pos="17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ford, Chancy" initials="LC" lastIdx="6" clrIdx="0">
    <p:extLst/>
  </p:cmAuthor>
  <p:cmAuthor id="2" name="Gomez, Anthony" initials="GA" lastIdx="4" clrIdx="1">
    <p:extLst>
      <p:ext uri="{19B8F6BF-5375-455C-9EA6-DF929625EA0E}">
        <p15:presenceInfo xmlns:p15="http://schemas.microsoft.com/office/powerpoint/2012/main" userId="S-1-5-21-1908027396-2059629336-315576832-6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6699"/>
    <a:srgbClr val="004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9"/>
  </p:normalViewPr>
  <p:slideViewPr>
    <p:cSldViewPr snapToGrid="0" snapToObjects="1" showGuides="1">
      <p:cViewPr varScale="1">
        <p:scale>
          <a:sx n="125" d="100"/>
          <a:sy n="125" d="100"/>
        </p:scale>
        <p:origin x="498" y="108"/>
      </p:cViewPr>
      <p:guideLst>
        <p:guide orient="horz" pos="2530"/>
        <p:guide pos="178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775BDE-3EA9-564C-9D68-80943AAD870C}" type="datetimeFigureOut">
              <a:rPr lang="en-US" smtClean="0"/>
              <a:t>2/5/2016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BECF48-DBC9-314E-96BF-7ECE06E63E0A}" type="slidenum">
              <a:rPr lang="en-US" smtClean="0"/>
              <a:t>‹#›</a:t>
            </a:fld>
            <a:endParaRPr lang="en-US"/>
          </a:p>
        </p:txBody>
      </p:sp>
    </p:spTree>
    <p:extLst>
      <p:ext uri="{BB962C8B-B14F-4D97-AF65-F5344CB8AC3E}">
        <p14:creationId xmlns:p14="http://schemas.microsoft.com/office/powerpoint/2010/main" val="96099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38399D-9797-104A-B9A3-A691203389B3}" type="datetimeFigureOut">
              <a:rPr lang="en-US" smtClean="0"/>
              <a:t>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6BA528-4CBB-5A4A-B16E-1F8B808DF828}" type="slidenum">
              <a:rPr lang="en-US" smtClean="0"/>
              <a:t>‹#›</a:t>
            </a:fld>
            <a:endParaRPr lang="en-US"/>
          </a:p>
        </p:txBody>
      </p:sp>
    </p:spTree>
    <p:extLst>
      <p:ext uri="{BB962C8B-B14F-4D97-AF65-F5344CB8AC3E}">
        <p14:creationId xmlns:p14="http://schemas.microsoft.com/office/powerpoint/2010/main" val="1797165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number of contracts –         MEP executed 34 contractual actions in FY15</a:t>
            </a:r>
          </a:p>
          <a:p>
            <a:r>
              <a:rPr lang="en-US" sz="1200" kern="1200" dirty="0" smtClean="0">
                <a:solidFill>
                  <a:schemeClr val="tx1"/>
                </a:solidFill>
                <a:effectLst/>
                <a:latin typeface="+mn-lt"/>
                <a:ea typeface="+mn-ea"/>
                <a:cs typeface="+mn-cs"/>
              </a:rPr>
              <a:t>How many 8A -                 2</a:t>
            </a:r>
          </a:p>
          <a:p>
            <a:r>
              <a:rPr lang="en-US" sz="1200" kern="1200" dirty="0" smtClean="0">
                <a:solidFill>
                  <a:schemeClr val="tx1"/>
                </a:solidFill>
                <a:effectLst/>
                <a:latin typeface="+mn-lt"/>
                <a:ea typeface="+mn-ea"/>
                <a:cs typeface="+mn-cs"/>
              </a:rPr>
              <a:t>How many women owned -          15</a:t>
            </a:r>
          </a:p>
          <a:p>
            <a:r>
              <a:rPr lang="en-US" sz="1200" kern="1200" dirty="0" smtClean="0">
                <a:solidFill>
                  <a:schemeClr val="tx1"/>
                </a:solidFill>
                <a:effectLst/>
                <a:latin typeface="+mn-lt"/>
                <a:ea typeface="+mn-ea"/>
                <a:cs typeface="+mn-cs"/>
              </a:rPr>
              <a:t>How many small business –           12</a:t>
            </a:r>
          </a:p>
          <a:p>
            <a:r>
              <a:rPr lang="en-US" sz="1200" kern="1200" dirty="0" smtClean="0">
                <a:solidFill>
                  <a:schemeClr val="tx1"/>
                </a:solidFill>
                <a:effectLst/>
                <a:latin typeface="+mn-lt"/>
                <a:ea typeface="+mn-ea"/>
                <a:cs typeface="+mn-cs"/>
              </a:rPr>
              <a:t>How many Vet –                              2 </a:t>
            </a:r>
          </a:p>
          <a:p>
            <a:endParaRPr lang="en-US" dirty="0"/>
          </a:p>
        </p:txBody>
      </p:sp>
      <p:sp>
        <p:nvSpPr>
          <p:cNvPr id="4" name="Slide Number Placeholder 3"/>
          <p:cNvSpPr>
            <a:spLocks noGrp="1"/>
          </p:cNvSpPr>
          <p:nvPr>
            <p:ph type="sldNum" sz="quarter" idx="10"/>
          </p:nvPr>
        </p:nvSpPr>
        <p:spPr/>
        <p:txBody>
          <a:bodyPr/>
          <a:lstStyle/>
          <a:p>
            <a:fld id="{CB6BA528-4CBB-5A4A-B16E-1F8B808DF828}" type="slidenum">
              <a:rPr lang="en-US" smtClean="0"/>
              <a:t>3</a:t>
            </a:fld>
            <a:endParaRPr lang="en-US"/>
          </a:p>
        </p:txBody>
      </p:sp>
    </p:spTree>
    <p:extLst>
      <p:ext uri="{BB962C8B-B14F-4D97-AF65-F5344CB8AC3E}">
        <p14:creationId xmlns:p14="http://schemas.microsoft.com/office/powerpoint/2010/main" val="210319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58291"/>
            <a:ext cx="7772400" cy="1470025"/>
          </a:xfrm>
          <a:prstGeom prst="rect">
            <a:avLst/>
          </a:prstGeom>
        </p:spPr>
        <p:txBody>
          <a:bodyPr/>
          <a:lstStyle>
            <a:lvl1pPr algn="l">
              <a:defRPr b="1">
                <a:solidFill>
                  <a:srgbClr val="006699"/>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528316"/>
            <a:ext cx="64008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p:nvPr userDrawn="1"/>
        </p:nvPicPr>
        <p:blipFill>
          <a:blip r:embed="rId2" cstate="email">
            <a:extLst>
              <a:ext uri="{28A0092B-C50C-407E-A947-70E740481C1C}">
                <a14:useLocalDpi xmlns:a14="http://schemas.microsoft.com/office/drawing/2010/main"/>
              </a:ext>
            </a:extLst>
          </a:blip>
          <a:stretch>
            <a:fillRect/>
          </a:stretch>
        </p:blipFill>
        <p:spPr>
          <a:xfrm>
            <a:off x="-431874" y="478227"/>
            <a:ext cx="9901068" cy="1366092"/>
          </a:xfrm>
          <a:prstGeom prst="rect">
            <a:avLst/>
          </a:prstGeom>
        </p:spPr>
      </p:pic>
    </p:spTree>
    <p:extLst>
      <p:ext uri="{BB962C8B-B14F-4D97-AF65-F5344CB8AC3E}">
        <p14:creationId xmlns:p14="http://schemas.microsoft.com/office/powerpoint/2010/main" val="182150013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8837583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04354" y="6477899"/>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6724875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04354" y="6473443"/>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81154245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4589236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391534886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415812353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3104354" y="6468179"/>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97906777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3104354" y="6475876"/>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2" name="Group 11"/>
          <p:cNvGrpSpPr/>
          <p:nvPr userDrawn="1"/>
        </p:nvGrpSpPr>
        <p:grpSpPr>
          <a:xfrm>
            <a:off x="8224706" y="6466332"/>
            <a:ext cx="643198" cy="207290"/>
            <a:chOff x="8224706" y="6427057"/>
            <a:chExt cx="643198" cy="207290"/>
          </a:xfrm>
        </p:grpSpPr>
        <p:sp>
          <p:nvSpPr>
            <p:cNvPr id="13" name="Oval 12"/>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userDrawn="1"/>
        </p:nvGrpSpPr>
        <p:grpSpPr>
          <a:xfrm>
            <a:off x="2903627" y="6489574"/>
            <a:ext cx="160525" cy="160806"/>
            <a:chOff x="2903627" y="6459167"/>
            <a:chExt cx="160525" cy="160806"/>
          </a:xfrm>
        </p:grpSpPr>
        <p:sp>
          <p:nvSpPr>
            <p:cNvPr id="17" name="Oval 16"/>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9" name="Group 18"/>
          <p:cNvGrpSpPr/>
          <p:nvPr userDrawn="1"/>
        </p:nvGrpSpPr>
        <p:grpSpPr>
          <a:xfrm>
            <a:off x="4170275" y="6489574"/>
            <a:ext cx="160525" cy="160806"/>
            <a:chOff x="4170275" y="6459167"/>
            <a:chExt cx="160525" cy="160806"/>
          </a:xfrm>
        </p:grpSpPr>
        <p:sp>
          <p:nvSpPr>
            <p:cNvPr id="20" name="Oval 19"/>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2" name="Group 21"/>
          <p:cNvGrpSpPr/>
          <p:nvPr userDrawn="1"/>
        </p:nvGrpSpPr>
        <p:grpSpPr>
          <a:xfrm>
            <a:off x="5181600" y="6489574"/>
            <a:ext cx="160525" cy="160806"/>
            <a:chOff x="5181600" y="6459167"/>
            <a:chExt cx="160525" cy="160806"/>
          </a:xfrm>
        </p:grpSpPr>
        <p:sp>
          <p:nvSpPr>
            <p:cNvPr id="23" name="Oval 22"/>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7"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45608420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8" name="Group 7"/>
          <p:cNvGrpSpPr/>
          <p:nvPr userDrawn="1"/>
        </p:nvGrpSpPr>
        <p:grpSpPr>
          <a:xfrm>
            <a:off x="8224706" y="6466332"/>
            <a:ext cx="643198" cy="207290"/>
            <a:chOff x="8224706" y="6427057"/>
            <a:chExt cx="643198" cy="207290"/>
          </a:xfrm>
        </p:grpSpPr>
        <p:sp>
          <p:nvSpPr>
            <p:cNvPr id="9" name="Oval 8"/>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2903627" y="6489574"/>
            <a:ext cx="160525" cy="160806"/>
            <a:chOff x="2903627" y="6459167"/>
            <a:chExt cx="160525" cy="160806"/>
          </a:xfrm>
        </p:grpSpPr>
        <p:sp>
          <p:nvSpPr>
            <p:cNvPr id="13" name="Oval 12"/>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5" name="Group 14"/>
          <p:cNvGrpSpPr/>
          <p:nvPr userDrawn="1"/>
        </p:nvGrpSpPr>
        <p:grpSpPr>
          <a:xfrm>
            <a:off x="4170275" y="6489574"/>
            <a:ext cx="160525" cy="160806"/>
            <a:chOff x="4170275" y="6459167"/>
            <a:chExt cx="160525" cy="160806"/>
          </a:xfrm>
        </p:grpSpPr>
        <p:sp>
          <p:nvSpPr>
            <p:cNvPr id="16" name="Oval 15"/>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8" name="Group 17"/>
          <p:cNvGrpSpPr/>
          <p:nvPr userDrawn="1"/>
        </p:nvGrpSpPr>
        <p:grpSpPr>
          <a:xfrm>
            <a:off x="5181600" y="6489574"/>
            <a:ext cx="160525" cy="160806"/>
            <a:chOff x="5181600" y="6459167"/>
            <a:chExt cx="160525" cy="160806"/>
          </a:xfrm>
        </p:grpSpPr>
        <p:sp>
          <p:nvSpPr>
            <p:cNvPr id="19" name="Oval 18"/>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2"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5608731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7" name="Group 6"/>
          <p:cNvGrpSpPr/>
          <p:nvPr userDrawn="1"/>
        </p:nvGrpSpPr>
        <p:grpSpPr>
          <a:xfrm>
            <a:off x="8224706" y="6466332"/>
            <a:ext cx="643198" cy="207290"/>
            <a:chOff x="8224706" y="6427057"/>
            <a:chExt cx="643198" cy="207290"/>
          </a:xfrm>
        </p:grpSpPr>
        <p:sp>
          <p:nvSpPr>
            <p:cNvPr id="8" name="Oval 7"/>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903627" y="6489574"/>
            <a:ext cx="160525" cy="160806"/>
            <a:chOff x="2903627" y="6459167"/>
            <a:chExt cx="160525" cy="160806"/>
          </a:xfrm>
        </p:grpSpPr>
        <p:sp>
          <p:nvSpPr>
            <p:cNvPr id="12" name="Oval 11"/>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4" name="Group 13"/>
          <p:cNvGrpSpPr/>
          <p:nvPr userDrawn="1"/>
        </p:nvGrpSpPr>
        <p:grpSpPr>
          <a:xfrm>
            <a:off x="4170275" y="6489574"/>
            <a:ext cx="160525" cy="160806"/>
            <a:chOff x="4170275" y="6459167"/>
            <a:chExt cx="160525" cy="160806"/>
          </a:xfrm>
        </p:grpSpPr>
        <p:sp>
          <p:nvSpPr>
            <p:cNvPr id="15" name="Oval 14"/>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7" name="Group 16"/>
          <p:cNvGrpSpPr/>
          <p:nvPr userDrawn="1"/>
        </p:nvGrpSpPr>
        <p:grpSpPr>
          <a:xfrm>
            <a:off x="5181600" y="6489574"/>
            <a:ext cx="160525" cy="160806"/>
            <a:chOff x="5181600" y="6459167"/>
            <a:chExt cx="160525" cy="160806"/>
          </a:xfrm>
        </p:grpSpPr>
        <p:sp>
          <p:nvSpPr>
            <p:cNvPr id="18" name="Oval 17"/>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2"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9945793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33" name="Group 32"/>
          <p:cNvGrpSpPr/>
          <p:nvPr userDrawn="1"/>
        </p:nvGrpSpPr>
        <p:grpSpPr>
          <a:xfrm>
            <a:off x="8224706" y="6466332"/>
            <a:ext cx="643198" cy="207290"/>
            <a:chOff x="8224706" y="6427057"/>
            <a:chExt cx="643198" cy="207290"/>
          </a:xfrm>
        </p:grpSpPr>
        <p:sp>
          <p:nvSpPr>
            <p:cNvPr id="7" name="Oval 6"/>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userDrawn="1"/>
        </p:nvGrpSpPr>
        <p:grpSpPr>
          <a:xfrm>
            <a:off x="2903627" y="6489574"/>
            <a:ext cx="160525" cy="160806"/>
            <a:chOff x="2903627" y="6459167"/>
            <a:chExt cx="160525" cy="160806"/>
          </a:xfrm>
        </p:grpSpPr>
        <p:sp>
          <p:nvSpPr>
            <p:cNvPr id="21" name="Oval 20"/>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31" name="Group 30"/>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30" name="Group 29"/>
          <p:cNvGrpSpPr/>
          <p:nvPr userDrawn="1"/>
        </p:nvGrpSpPr>
        <p:grpSpPr>
          <a:xfrm>
            <a:off x="5181600" y="6489574"/>
            <a:ext cx="160525" cy="160806"/>
            <a:chOff x="5181600" y="6459167"/>
            <a:chExt cx="160525" cy="160806"/>
          </a:xfrm>
        </p:grpSpPr>
        <p:sp>
          <p:nvSpPr>
            <p:cNvPr id="15" name="Oval 14"/>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388149" y="6418203"/>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350605006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11"/>
          </p:nvPr>
        </p:nvSpPr>
        <p:spPr>
          <a:xfrm>
            <a:off x="3104354" y="6483573"/>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5"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334907709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429099633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04354" y="6477899"/>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15643898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04354" y="6473443"/>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65669978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3" name="Group 32"/>
          <p:cNvGrpSpPr/>
          <p:nvPr userDrawn="1"/>
        </p:nvGrpSpPr>
        <p:grpSpPr>
          <a:xfrm>
            <a:off x="8224706" y="6466332"/>
            <a:ext cx="643198" cy="207290"/>
            <a:chOff x="8224706" y="6427057"/>
            <a:chExt cx="643198" cy="207290"/>
          </a:xfrm>
        </p:grpSpPr>
        <p:sp>
          <p:nvSpPr>
            <p:cNvPr id="7" name="Oval 6"/>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388149" y="6418203"/>
            <a:ext cx="462094" cy="365125"/>
          </a:xfrm>
          <a:prstGeom prst="rect">
            <a:avLst/>
          </a:prstGeom>
        </p:spPr>
        <p:txBody>
          <a:bodyPr/>
          <a:lstStyle/>
          <a:p>
            <a:fld id="{54311E83-CD6C-2549-9EAD-3DC9C6DC4EB6}" type="slidenum">
              <a:rPr lang="en-US" smtClean="0"/>
              <a:t>‹#›</a:t>
            </a:fld>
            <a:endParaRPr lang="en-US" dirty="0"/>
          </a:p>
        </p:txBody>
      </p:sp>
      <p:sp>
        <p:nvSpPr>
          <p:cNvPr id="20" name="Footer Placeholder 4"/>
          <p:cNvSpPr>
            <a:spLocks noGrp="1"/>
          </p:cNvSpPr>
          <p:nvPr>
            <p:ph type="ftr" sz="quarter" idx="3"/>
          </p:nvPr>
        </p:nvSpPr>
        <p:spPr>
          <a:xfrm>
            <a:off x="2383006" y="6456520"/>
            <a:ext cx="5471506" cy="297429"/>
          </a:xfrm>
          <a:prstGeom prst="rect">
            <a:avLst/>
          </a:prstGeom>
        </p:spPr>
        <p:txBody>
          <a:bodyPr lIns="0" tIns="0" rIns="0" bIns="0" anchor="ctr"/>
          <a:lstStyle>
            <a:lvl1pPr algn="ctr">
              <a:defRPr sz="1100">
                <a:solidFill>
                  <a:schemeClr val="tx1"/>
                </a:solidFill>
                <a:latin typeface="Arial Narrow"/>
                <a:cs typeface="Arial Narrow"/>
              </a:defRPr>
            </a:lvl1pPr>
          </a:lstStyle>
          <a:p>
            <a:r>
              <a:rPr lang="en-US" dirty="0" smtClean="0"/>
              <a:t>INSERT FOOTER HERE</a:t>
            </a:r>
            <a:endParaRPr lang="en-US" dirty="0"/>
          </a:p>
        </p:txBody>
      </p:sp>
    </p:spTree>
    <p:extLst>
      <p:ext uri="{BB962C8B-B14F-4D97-AF65-F5344CB8AC3E}">
        <p14:creationId xmlns:p14="http://schemas.microsoft.com/office/powerpoint/2010/main" val="256219159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
        <p:nvSpPr>
          <p:cNvPr id="22" name="Footer Placeholder 4"/>
          <p:cNvSpPr>
            <a:spLocks noGrp="1"/>
          </p:cNvSpPr>
          <p:nvPr>
            <p:ph type="ftr" sz="quarter" idx="3"/>
          </p:nvPr>
        </p:nvSpPr>
        <p:spPr>
          <a:xfrm>
            <a:off x="2383006" y="6456520"/>
            <a:ext cx="5471506" cy="297429"/>
          </a:xfrm>
          <a:prstGeom prst="rect">
            <a:avLst/>
          </a:prstGeom>
        </p:spPr>
        <p:txBody>
          <a:bodyPr lIns="0" tIns="0" rIns="0" bIns="0" anchor="ctr"/>
          <a:lstStyle>
            <a:lvl1pPr algn="ctr">
              <a:defRPr sz="1100">
                <a:solidFill>
                  <a:schemeClr val="tx1"/>
                </a:solidFill>
                <a:latin typeface="Arial Narrow"/>
                <a:cs typeface="Arial Narrow"/>
              </a:defRPr>
            </a:lvl1pPr>
          </a:lstStyle>
          <a:p>
            <a:r>
              <a:rPr lang="en-US" dirty="0" smtClean="0"/>
              <a:t>INSERT FOOTER HERE</a:t>
            </a:r>
            <a:endParaRPr lang="en-US" dirty="0"/>
          </a:p>
        </p:txBody>
      </p:sp>
    </p:spTree>
    <p:extLst>
      <p:ext uri="{BB962C8B-B14F-4D97-AF65-F5344CB8AC3E}">
        <p14:creationId xmlns:p14="http://schemas.microsoft.com/office/powerpoint/2010/main" val="273650258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58291"/>
            <a:ext cx="7772400" cy="1470025"/>
          </a:xfrm>
          <a:prstGeom prst="rect">
            <a:avLst/>
          </a:prstGeom>
        </p:spPr>
        <p:txBody>
          <a:bodyPr/>
          <a:lstStyle>
            <a:lvl1pPr algn="l">
              <a:defRPr b="1">
                <a:solidFill>
                  <a:srgbClr val="006699"/>
                </a:solidFill>
              </a:defRPr>
            </a:lvl1pPr>
          </a:lstStyle>
          <a:p>
            <a:r>
              <a:rPr lang="en-US" smtClean="0"/>
              <a:t>Click to edit Master title style</a:t>
            </a:r>
            <a:endParaRPr lang="en-US"/>
          </a:p>
        </p:txBody>
      </p:sp>
      <p:sp>
        <p:nvSpPr>
          <p:cNvPr id="3" name="Subtitle 2"/>
          <p:cNvSpPr>
            <a:spLocks noGrp="1"/>
          </p:cNvSpPr>
          <p:nvPr>
            <p:ph type="subTitle" idx="1"/>
          </p:nvPr>
        </p:nvSpPr>
        <p:spPr>
          <a:xfrm>
            <a:off x="685800" y="4528316"/>
            <a:ext cx="64008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p:nvPr userDrawn="1"/>
        </p:nvPicPr>
        <p:blipFill>
          <a:blip r:embed="rId2" cstate="email">
            <a:extLst>
              <a:ext uri="{28A0092B-C50C-407E-A947-70E740481C1C}">
                <a14:useLocalDpi xmlns:a14="http://schemas.microsoft.com/office/drawing/2010/main"/>
              </a:ext>
            </a:extLst>
          </a:blip>
          <a:stretch>
            <a:fillRect/>
          </a:stretch>
        </p:blipFill>
        <p:spPr>
          <a:xfrm>
            <a:off x="-431874" y="478227"/>
            <a:ext cx="9901068" cy="1366092"/>
          </a:xfrm>
          <a:prstGeom prst="rect">
            <a:avLst/>
          </a:prstGeom>
        </p:spPr>
      </p:pic>
    </p:spTree>
    <p:extLst>
      <p:ext uri="{BB962C8B-B14F-4D97-AF65-F5344CB8AC3E}">
        <p14:creationId xmlns:p14="http://schemas.microsoft.com/office/powerpoint/2010/main" val="174768488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3" name="Group 32"/>
          <p:cNvGrpSpPr/>
          <p:nvPr userDrawn="1"/>
        </p:nvGrpSpPr>
        <p:grpSpPr>
          <a:xfrm>
            <a:off x="8224706" y="6466332"/>
            <a:ext cx="643198" cy="207290"/>
            <a:chOff x="8224706" y="6427057"/>
            <a:chExt cx="643198" cy="207290"/>
          </a:xfrm>
        </p:grpSpPr>
        <p:sp>
          <p:nvSpPr>
            <p:cNvPr id="7" name="Oval 6"/>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2" name="Group 31"/>
          <p:cNvGrpSpPr/>
          <p:nvPr userDrawn="1"/>
        </p:nvGrpSpPr>
        <p:grpSpPr>
          <a:xfrm>
            <a:off x="2903627" y="6489574"/>
            <a:ext cx="160525" cy="160806"/>
            <a:chOff x="2903627" y="6459167"/>
            <a:chExt cx="160525" cy="160806"/>
          </a:xfrm>
        </p:grpSpPr>
        <p:sp>
          <p:nvSpPr>
            <p:cNvPr id="21" name="Oval 20"/>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31" name="Group 30"/>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30" name="Group 29"/>
          <p:cNvGrpSpPr/>
          <p:nvPr userDrawn="1"/>
        </p:nvGrpSpPr>
        <p:grpSpPr>
          <a:xfrm>
            <a:off x="5181600" y="6489574"/>
            <a:ext cx="160525" cy="160806"/>
            <a:chOff x="5181600" y="6459167"/>
            <a:chExt cx="160525" cy="160806"/>
          </a:xfrm>
        </p:grpSpPr>
        <p:sp>
          <p:nvSpPr>
            <p:cNvPr id="15" name="Oval 14"/>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388149" y="6418203"/>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405559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746133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59630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0165887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03015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2" name="Group 11"/>
          <p:cNvGrpSpPr/>
          <p:nvPr userDrawn="1"/>
        </p:nvGrpSpPr>
        <p:grpSpPr>
          <a:xfrm>
            <a:off x="8224706" y="6466332"/>
            <a:ext cx="643198" cy="207290"/>
            <a:chOff x="8224706" y="6427057"/>
            <a:chExt cx="643198" cy="207290"/>
          </a:xfrm>
        </p:grpSpPr>
        <p:sp>
          <p:nvSpPr>
            <p:cNvPr id="13" name="Oval 12"/>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903627" y="6489574"/>
            <a:ext cx="160525" cy="160806"/>
            <a:chOff x="2903627" y="6459167"/>
            <a:chExt cx="160525" cy="160806"/>
          </a:xfrm>
        </p:grpSpPr>
        <p:sp>
          <p:nvSpPr>
            <p:cNvPr id="17" name="Oval 16"/>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9" name="Group 18"/>
          <p:cNvGrpSpPr/>
          <p:nvPr userDrawn="1"/>
        </p:nvGrpSpPr>
        <p:grpSpPr>
          <a:xfrm>
            <a:off x="4170275" y="6489574"/>
            <a:ext cx="160525" cy="160806"/>
            <a:chOff x="4170275" y="6459167"/>
            <a:chExt cx="160525" cy="160806"/>
          </a:xfrm>
        </p:grpSpPr>
        <p:sp>
          <p:nvSpPr>
            <p:cNvPr id="20" name="Oval 19"/>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2" name="Group 21"/>
          <p:cNvGrpSpPr/>
          <p:nvPr userDrawn="1"/>
        </p:nvGrpSpPr>
        <p:grpSpPr>
          <a:xfrm>
            <a:off x="5181600" y="6489574"/>
            <a:ext cx="160525" cy="160806"/>
            <a:chOff x="5181600" y="6459167"/>
            <a:chExt cx="160525" cy="160806"/>
          </a:xfrm>
        </p:grpSpPr>
        <p:sp>
          <p:nvSpPr>
            <p:cNvPr id="23" name="Oval 22"/>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7"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175139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8" name="Group 7"/>
          <p:cNvGrpSpPr/>
          <p:nvPr userDrawn="1"/>
        </p:nvGrpSpPr>
        <p:grpSpPr>
          <a:xfrm>
            <a:off x="8224706" y="6466332"/>
            <a:ext cx="643198" cy="207290"/>
            <a:chOff x="8224706" y="6427057"/>
            <a:chExt cx="643198" cy="207290"/>
          </a:xfrm>
        </p:grpSpPr>
        <p:sp>
          <p:nvSpPr>
            <p:cNvPr id="9" name="Oval 8"/>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2" name="Group 11"/>
          <p:cNvGrpSpPr/>
          <p:nvPr userDrawn="1"/>
        </p:nvGrpSpPr>
        <p:grpSpPr>
          <a:xfrm>
            <a:off x="2903627" y="6489574"/>
            <a:ext cx="160525" cy="160806"/>
            <a:chOff x="2903627" y="6459167"/>
            <a:chExt cx="160525" cy="160806"/>
          </a:xfrm>
        </p:grpSpPr>
        <p:sp>
          <p:nvSpPr>
            <p:cNvPr id="13" name="Oval 12"/>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5" name="Group 14"/>
          <p:cNvGrpSpPr/>
          <p:nvPr userDrawn="1"/>
        </p:nvGrpSpPr>
        <p:grpSpPr>
          <a:xfrm>
            <a:off x="4170275" y="6489574"/>
            <a:ext cx="160525" cy="160806"/>
            <a:chOff x="4170275" y="6459167"/>
            <a:chExt cx="160525" cy="160806"/>
          </a:xfrm>
        </p:grpSpPr>
        <p:sp>
          <p:nvSpPr>
            <p:cNvPr id="16" name="Oval 15"/>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8" name="Group 17"/>
          <p:cNvGrpSpPr/>
          <p:nvPr userDrawn="1"/>
        </p:nvGrpSpPr>
        <p:grpSpPr>
          <a:xfrm>
            <a:off x="5181600" y="6489574"/>
            <a:ext cx="160525" cy="160806"/>
            <a:chOff x="5181600" y="6459167"/>
            <a:chExt cx="160525" cy="160806"/>
          </a:xfrm>
        </p:grpSpPr>
        <p:sp>
          <p:nvSpPr>
            <p:cNvPr id="19" name="Oval 18"/>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2"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236661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userDrawn="1"/>
        </p:nvGrpSpPr>
        <p:grpSpPr>
          <a:xfrm>
            <a:off x="8224706" y="6466332"/>
            <a:ext cx="643198" cy="207290"/>
            <a:chOff x="8224706" y="6427057"/>
            <a:chExt cx="643198" cy="207290"/>
          </a:xfrm>
        </p:grpSpPr>
        <p:sp>
          <p:nvSpPr>
            <p:cNvPr id="8" name="Oval 7"/>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userDrawn="1"/>
        </p:nvGrpSpPr>
        <p:grpSpPr>
          <a:xfrm>
            <a:off x="2903627" y="6489574"/>
            <a:ext cx="160525" cy="160806"/>
            <a:chOff x="2903627" y="6459167"/>
            <a:chExt cx="160525" cy="160806"/>
          </a:xfrm>
        </p:grpSpPr>
        <p:sp>
          <p:nvSpPr>
            <p:cNvPr id="12" name="Oval 11"/>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4" name="Group 13"/>
          <p:cNvGrpSpPr/>
          <p:nvPr userDrawn="1"/>
        </p:nvGrpSpPr>
        <p:grpSpPr>
          <a:xfrm>
            <a:off x="4170275" y="6489574"/>
            <a:ext cx="160525" cy="160806"/>
            <a:chOff x="4170275" y="6459167"/>
            <a:chExt cx="160525" cy="160806"/>
          </a:xfrm>
        </p:grpSpPr>
        <p:sp>
          <p:nvSpPr>
            <p:cNvPr id="15" name="Oval 14"/>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7" name="Group 16"/>
          <p:cNvGrpSpPr/>
          <p:nvPr userDrawn="1"/>
        </p:nvGrpSpPr>
        <p:grpSpPr>
          <a:xfrm>
            <a:off x="5181600" y="6489574"/>
            <a:ext cx="160525" cy="160806"/>
            <a:chOff x="5181600" y="6459167"/>
            <a:chExt cx="160525" cy="160806"/>
          </a:xfrm>
        </p:grpSpPr>
        <p:sp>
          <p:nvSpPr>
            <p:cNvPr id="18" name="Oval 17"/>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2"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671619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5"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680256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7068386"/>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20"/>
            <a:ext cx="8229600" cy="96351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783279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20942"/>
            <a:ext cx="2057400" cy="55981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20942"/>
            <a:ext cx="6019800" cy="55981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612325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1437338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3104354" y="6468179"/>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85191736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3104354" y="6475876"/>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2" name="Group 11"/>
          <p:cNvGrpSpPr/>
          <p:nvPr userDrawn="1"/>
        </p:nvGrpSpPr>
        <p:grpSpPr>
          <a:xfrm>
            <a:off x="8224706" y="6466332"/>
            <a:ext cx="643198" cy="207290"/>
            <a:chOff x="8224706" y="6427057"/>
            <a:chExt cx="643198" cy="207290"/>
          </a:xfrm>
        </p:grpSpPr>
        <p:sp>
          <p:nvSpPr>
            <p:cNvPr id="13" name="Oval 12"/>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userDrawn="1"/>
        </p:nvGrpSpPr>
        <p:grpSpPr>
          <a:xfrm>
            <a:off x="2903627" y="6489574"/>
            <a:ext cx="160525" cy="160806"/>
            <a:chOff x="2903627" y="6459167"/>
            <a:chExt cx="160525" cy="160806"/>
          </a:xfrm>
        </p:grpSpPr>
        <p:sp>
          <p:nvSpPr>
            <p:cNvPr id="17" name="Oval 16"/>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9" name="Group 18"/>
          <p:cNvGrpSpPr/>
          <p:nvPr userDrawn="1"/>
        </p:nvGrpSpPr>
        <p:grpSpPr>
          <a:xfrm>
            <a:off x="4170275" y="6489574"/>
            <a:ext cx="160525" cy="160806"/>
            <a:chOff x="4170275" y="6459167"/>
            <a:chExt cx="160525" cy="160806"/>
          </a:xfrm>
        </p:grpSpPr>
        <p:sp>
          <p:nvSpPr>
            <p:cNvPr id="20" name="Oval 19"/>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2" name="Group 21"/>
          <p:cNvGrpSpPr/>
          <p:nvPr userDrawn="1"/>
        </p:nvGrpSpPr>
        <p:grpSpPr>
          <a:xfrm>
            <a:off x="5181600" y="6489574"/>
            <a:ext cx="160525" cy="160806"/>
            <a:chOff x="5181600" y="6459167"/>
            <a:chExt cx="160525" cy="160806"/>
          </a:xfrm>
        </p:grpSpPr>
        <p:sp>
          <p:nvSpPr>
            <p:cNvPr id="23" name="Oval 22"/>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7"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34955368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8" name="Group 7"/>
          <p:cNvGrpSpPr/>
          <p:nvPr userDrawn="1"/>
        </p:nvGrpSpPr>
        <p:grpSpPr>
          <a:xfrm>
            <a:off x="8224706" y="6466332"/>
            <a:ext cx="643198" cy="207290"/>
            <a:chOff x="8224706" y="6427057"/>
            <a:chExt cx="643198" cy="207290"/>
          </a:xfrm>
        </p:grpSpPr>
        <p:sp>
          <p:nvSpPr>
            <p:cNvPr id="9" name="Oval 8"/>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2903627" y="6489574"/>
            <a:ext cx="160525" cy="160806"/>
            <a:chOff x="2903627" y="6459167"/>
            <a:chExt cx="160525" cy="160806"/>
          </a:xfrm>
        </p:grpSpPr>
        <p:sp>
          <p:nvSpPr>
            <p:cNvPr id="13" name="Oval 12"/>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5" name="Group 14"/>
          <p:cNvGrpSpPr/>
          <p:nvPr userDrawn="1"/>
        </p:nvGrpSpPr>
        <p:grpSpPr>
          <a:xfrm>
            <a:off x="4170275" y="6489574"/>
            <a:ext cx="160525" cy="160806"/>
            <a:chOff x="4170275" y="6459167"/>
            <a:chExt cx="160525" cy="160806"/>
          </a:xfrm>
        </p:grpSpPr>
        <p:sp>
          <p:nvSpPr>
            <p:cNvPr id="16" name="Oval 15"/>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8" name="Group 17"/>
          <p:cNvGrpSpPr/>
          <p:nvPr userDrawn="1"/>
        </p:nvGrpSpPr>
        <p:grpSpPr>
          <a:xfrm>
            <a:off x="5181600" y="6489574"/>
            <a:ext cx="160525" cy="160806"/>
            <a:chOff x="5181600" y="6459167"/>
            <a:chExt cx="160525" cy="160806"/>
          </a:xfrm>
        </p:grpSpPr>
        <p:sp>
          <p:nvSpPr>
            <p:cNvPr id="19" name="Oval 18"/>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2"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24793342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7" name="Group 6"/>
          <p:cNvGrpSpPr/>
          <p:nvPr userDrawn="1"/>
        </p:nvGrpSpPr>
        <p:grpSpPr>
          <a:xfrm>
            <a:off x="8224706" y="6466332"/>
            <a:ext cx="643198" cy="207290"/>
            <a:chOff x="8224706" y="6427057"/>
            <a:chExt cx="643198" cy="207290"/>
          </a:xfrm>
        </p:grpSpPr>
        <p:sp>
          <p:nvSpPr>
            <p:cNvPr id="8" name="Oval 7"/>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903627" y="6489574"/>
            <a:ext cx="160525" cy="160806"/>
            <a:chOff x="2903627" y="6459167"/>
            <a:chExt cx="160525" cy="160806"/>
          </a:xfrm>
        </p:grpSpPr>
        <p:sp>
          <p:nvSpPr>
            <p:cNvPr id="12" name="Oval 11"/>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4" name="Group 13"/>
          <p:cNvGrpSpPr/>
          <p:nvPr userDrawn="1"/>
        </p:nvGrpSpPr>
        <p:grpSpPr>
          <a:xfrm>
            <a:off x="4170275" y="6489574"/>
            <a:ext cx="160525" cy="160806"/>
            <a:chOff x="4170275" y="6459167"/>
            <a:chExt cx="160525" cy="160806"/>
          </a:xfrm>
        </p:grpSpPr>
        <p:sp>
          <p:nvSpPr>
            <p:cNvPr id="15" name="Oval 14"/>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7" name="Group 16"/>
          <p:cNvGrpSpPr/>
          <p:nvPr userDrawn="1"/>
        </p:nvGrpSpPr>
        <p:grpSpPr>
          <a:xfrm>
            <a:off x="5181600" y="6489574"/>
            <a:ext cx="160525" cy="160806"/>
            <a:chOff x="5181600" y="6459167"/>
            <a:chExt cx="160525" cy="160806"/>
          </a:xfrm>
        </p:grpSpPr>
        <p:sp>
          <p:nvSpPr>
            <p:cNvPr id="18" name="Oval 17"/>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2"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387773938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11"/>
          </p:nvPr>
        </p:nvSpPr>
        <p:spPr>
          <a:xfrm>
            <a:off x="3104354" y="6483573"/>
            <a:ext cx="3189201" cy="326748"/>
          </a:xfrm>
          <a:prstGeom prst="rect">
            <a:avLst/>
          </a:prstGeom>
        </p:spPr>
        <p:txBody>
          <a:bodyPr lIns="0" tIns="0" rIns="0" bIns="0"/>
          <a:lstStyle>
            <a:lvl1pPr algn="l">
              <a:defRPr sz="1000">
                <a:solidFill>
                  <a:srgbClr val="000000"/>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5"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t>‹#›</a:t>
            </a:fld>
            <a:endParaRPr lang="en-US" dirty="0"/>
          </a:p>
        </p:txBody>
      </p:sp>
    </p:spTree>
    <p:extLst>
      <p:ext uri="{BB962C8B-B14F-4D97-AF65-F5344CB8AC3E}">
        <p14:creationId xmlns:p14="http://schemas.microsoft.com/office/powerpoint/2010/main" val="15867505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emf"/><Relationship Id="rId18" Type="http://schemas.openxmlformats.org/officeDocument/2006/relationships/image" Target="../media/image1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10.png"/><Relationship Id="rId2" Type="http://schemas.openxmlformats.org/officeDocument/2006/relationships/slideLayout" Target="../slideLayouts/slideLayout3.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8.png"/><Relationship Id="rId10" Type="http://schemas.openxmlformats.org/officeDocument/2006/relationships/slideLayout" Target="../slideLayouts/slideLayout11.xml"/><Relationship Id="rId19" Type="http://schemas.openxmlformats.org/officeDocument/2006/relationships/image" Target="../media/image12.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11.png"/><Relationship Id="rId2" Type="http://schemas.openxmlformats.org/officeDocument/2006/relationships/slideLayout" Target="../slideLayouts/slideLayout14.xml"/><Relationship Id="rId16"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5.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emf"/><Relationship Id="rId1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17" Type="http://schemas.openxmlformats.org/officeDocument/2006/relationships/image" Target="../media/image10.png"/><Relationship Id="rId2" Type="http://schemas.openxmlformats.org/officeDocument/2006/relationships/slideLayout" Target="../slideLayouts/slideLayout28.xml"/><Relationship Id="rId16" Type="http://schemas.openxmlformats.org/officeDocument/2006/relationships/image" Target="../media/image15.png"/><Relationship Id="rId20"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4.png"/><Relationship Id="rId10" Type="http://schemas.openxmlformats.org/officeDocument/2006/relationships/slideLayout" Target="../slideLayouts/slideLayout36.xml"/><Relationship Id="rId19" Type="http://schemas.openxmlformats.org/officeDocument/2006/relationships/image" Target="../media/image12.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3" cstate="email">
            <a:extLst>
              <a:ext uri="{28A0092B-C50C-407E-A947-70E740481C1C}">
                <a14:useLocalDpi xmlns:a14="http://schemas.microsoft.com/office/drawing/2010/main"/>
              </a:ext>
            </a:extLst>
          </a:blip>
          <a:stretch>
            <a:fillRect/>
          </a:stretch>
        </p:blipFill>
        <p:spPr>
          <a:xfrm>
            <a:off x="-235166" y="478227"/>
            <a:ext cx="9641648" cy="1330299"/>
          </a:xfrm>
          <a:prstGeom prst="rect">
            <a:avLst/>
          </a:prstGeom>
        </p:spPr>
      </p:pic>
      <p:pic>
        <p:nvPicPr>
          <p:cNvPr id="8" name="Picture 7"/>
          <p:cNvPicPr/>
          <p:nvPr userDrawn="1"/>
        </p:nvPicPr>
        <p:blipFill>
          <a:blip r:embed="rId4">
            <a:extLst>
              <a:ext uri="{28A0092B-C50C-407E-A947-70E740481C1C}">
                <a14:useLocalDpi xmlns:a14="http://schemas.microsoft.com/office/drawing/2010/main"/>
              </a:ext>
            </a:extLst>
          </a:blip>
          <a:srcRect/>
          <a:stretch>
            <a:fillRect/>
          </a:stretch>
        </p:blipFill>
        <p:spPr bwMode="auto">
          <a:xfrm>
            <a:off x="3346487" y="1584987"/>
            <a:ext cx="5878399" cy="519739"/>
          </a:xfrm>
          <a:prstGeom prst="rect">
            <a:avLst/>
          </a:prstGeom>
          <a:noFill/>
          <a:ln>
            <a:noFill/>
          </a:ln>
        </p:spPr>
      </p:pic>
      <p:pic>
        <p:nvPicPr>
          <p:cNvPr id="9" name="Picture 8"/>
          <p:cNvPicPr/>
          <p:nvPr userDrawn="1"/>
        </p:nvPicPr>
        <p:blipFill>
          <a:blip r:embed="rId5">
            <a:extLst>
              <a:ext uri="{28A0092B-C50C-407E-A947-70E740481C1C}">
                <a14:useLocalDpi xmlns:a14="http://schemas.microsoft.com/office/drawing/2010/main"/>
              </a:ext>
            </a:extLst>
          </a:blip>
          <a:srcRect/>
          <a:stretch>
            <a:fillRect/>
          </a:stretch>
        </p:blipFill>
        <p:spPr bwMode="auto">
          <a:xfrm>
            <a:off x="-15678" y="6506947"/>
            <a:ext cx="9191034" cy="366733"/>
          </a:xfrm>
          <a:prstGeom prst="rect">
            <a:avLst/>
          </a:prstGeom>
          <a:noFill/>
          <a:ln>
            <a:noFill/>
          </a:ln>
        </p:spPr>
      </p:pic>
      <p:pic>
        <p:nvPicPr>
          <p:cNvPr id="10" name="Picture 9" descr="Untitled-1.png"/>
          <p:cNvPicPr>
            <a:picLocks noChangeAspect="1"/>
          </p:cNvPicPr>
          <p:nvPr userDrawn="1"/>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1764" y="6636124"/>
            <a:ext cx="7916150" cy="114582"/>
          </a:xfrm>
          <a:prstGeom prst="rect">
            <a:avLst/>
          </a:prstGeom>
        </p:spPr>
      </p:pic>
      <p:pic>
        <p:nvPicPr>
          <p:cNvPr id="11" name="Picture 10"/>
          <p:cNvPicPr>
            <a:picLocks noChangeAspect="1"/>
          </p:cNvPicPr>
          <p:nvPr userDrawn="1"/>
        </p:nvPicPr>
        <p:blipFill>
          <a:blip r:embed="rId7"/>
          <a:stretch>
            <a:fillRect/>
          </a:stretch>
        </p:blipFill>
        <p:spPr>
          <a:xfrm>
            <a:off x="923410" y="1995505"/>
            <a:ext cx="1702165" cy="751605"/>
          </a:xfrm>
          <a:prstGeom prst="rect">
            <a:avLst/>
          </a:prstGeom>
        </p:spPr>
      </p:pic>
      <p:pic>
        <p:nvPicPr>
          <p:cNvPr id="12" name="Picture 11"/>
          <p:cNvPicPr/>
          <p:nvPr userDrawn="1"/>
        </p:nvPicPr>
        <p:blipFill>
          <a:blip r:embed="rId5">
            <a:extLst>
              <a:ext uri="{28A0092B-C50C-407E-A947-70E740481C1C}">
                <a14:useLocalDpi xmlns:a14="http://schemas.microsoft.com/office/drawing/2010/main"/>
              </a:ext>
            </a:extLst>
          </a:blip>
          <a:srcRect/>
          <a:stretch>
            <a:fillRect/>
          </a:stretch>
        </p:blipFill>
        <p:spPr bwMode="auto">
          <a:xfrm>
            <a:off x="-47034" y="-153359"/>
            <a:ext cx="9271919" cy="377438"/>
          </a:xfrm>
          <a:prstGeom prst="rect">
            <a:avLst/>
          </a:prstGeom>
          <a:noFill/>
          <a:ln>
            <a:noFill/>
          </a:ln>
        </p:spPr>
      </p:pic>
    </p:spTree>
    <p:extLst>
      <p:ext uri="{BB962C8B-B14F-4D97-AF65-F5344CB8AC3E}">
        <p14:creationId xmlns:p14="http://schemas.microsoft.com/office/powerpoint/2010/main" val="3403243904"/>
      </p:ext>
    </p:extLst>
  </p:cSld>
  <p:clrMap bg1="lt1" tx1="dk1" bg2="lt2" tx2="dk2" accent1="accent1" accent2="accent2" accent3="accent3" accent4="accent4" accent5="accent5" accent6="accent6" hlink="hlink" folHlink="folHlink"/>
  <p:sldLayoutIdLst>
    <p:sldLayoutId id="2147483673" r:id="rId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p:nvPr userDrawn="1"/>
        </p:nvPicPr>
        <p:blipFill>
          <a:blip r:embed="rId13">
            <a:extLst>
              <a:ext uri="{28A0092B-C50C-407E-A947-70E740481C1C}">
                <a14:useLocalDpi xmlns:a14="http://schemas.microsoft.com/office/drawing/2010/main"/>
              </a:ext>
            </a:extLst>
          </a:blip>
          <a:srcRect/>
          <a:stretch>
            <a:fillRect/>
          </a:stretch>
        </p:blipFill>
        <p:spPr bwMode="auto">
          <a:xfrm>
            <a:off x="-1" y="-12638"/>
            <a:ext cx="9169659" cy="344378"/>
          </a:xfrm>
          <a:prstGeom prst="rect">
            <a:avLst/>
          </a:prstGeom>
          <a:noFill/>
          <a:ln>
            <a:noFill/>
          </a:ln>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6193564"/>
            <a:ext cx="9169659" cy="45719"/>
          </a:xfrm>
          <a:prstGeom prst="rect">
            <a:avLst/>
          </a:prstGeom>
          <a:gradFill flip="none" rotWithShape="1">
            <a:gsLst>
              <a:gs pos="0">
                <a:srgbClr val="006699"/>
              </a:gs>
              <a:gs pos="100000">
                <a:srgbClr val="004080"/>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3" name="Slide Number Placeholder 5"/>
          <p:cNvSpPr>
            <a:spLocks noGrp="1"/>
          </p:cNvSpPr>
          <p:nvPr>
            <p:ph type="sldNum" sz="quarter" idx="4"/>
          </p:nvPr>
        </p:nvSpPr>
        <p:spPr>
          <a:xfrm>
            <a:off x="8373828" y="6425536"/>
            <a:ext cx="462094" cy="365125"/>
          </a:xfrm>
          <a:prstGeom prst="rect">
            <a:avLst/>
          </a:prstGeom>
        </p:spPr>
        <p:txBody>
          <a:bodyPr/>
          <a:lstStyle>
            <a:lvl1pPr>
              <a:defRPr sz="1200">
                <a:latin typeface="Arial Narrow"/>
                <a:cs typeface="Arial Narrow"/>
              </a:defRPr>
            </a:lvl1pPr>
          </a:lstStyle>
          <a:p>
            <a:fld id="{54311E83-CD6C-2549-9EAD-3DC9C6DC4EB6}" type="slidenum">
              <a:rPr lang="en-US" smtClean="0"/>
              <a:pPr/>
              <a:t>‹#›</a:t>
            </a:fld>
            <a:endParaRPr lang="en-US" dirty="0"/>
          </a:p>
        </p:txBody>
      </p:sp>
      <p:cxnSp>
        <p:nvCxnSpPr>
          <p:cNvPr id="25" name="Straight Connector 24"/>
          <p:cNvCxnSpPr/>
          <p:nvPr userDrawn="1"/>
        </p:nvCxnSpPr>
        <p:spPr>
          <a:xfrm>
            <a:off x="7101645" y="172189"/>
            <a:ext cx="2068013" cy="0"/>
          </a:xfrm>
          <a:prstGeom prst="line">
            <a:avLst/>
          </a:prstGeom>
          <a:ln w="15875">
            <a:solidFill>
              <a:schemeClr val="bg1">
                <a:lumMod val="8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6782669" y="6518230"/>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rPr>
              <a:t>MEP Overview</a:t>
            </a:r>
            <a:endParaRPr lang="en-US" sz="1200" dirty="0">
              <a:solidFill>
                <a:schemeClr val="bg1"/>
              </a:solidFill>
            </a:endParaRPr>
          </a:p>
        </p:txBody>
      </p:sp>
      <p:sp>
        <p:nvSpPr>
          <p:cNvPr id="8" name="Footer Placeholder 4"/>
          <p:cNvSpPr>
            <a:spLocks noGrp="1"/>
          </p:cNvSpPr>
          <p:nvPr>
            <p:ph type="ftr" sz="quarter" idx="3"/>
          </p:nvPr>
        </p:nvSpPr>
        <p:spPr>
          <a:xfrm>
            <a:off x="3104354" y="6487663"/>
            <a:ext cx="3189201" cy="326748"/>
          </a:xfrm>
          <a:prstGeom prst="rect">
            <a:avLst/>
          </a:prstGeom>
        </p:spPr>
        <p:txBody>
          <a:bodyPr lIns="0" tIns="0" rIns="0" bIns="0"/>
          <a:lstStyle>
            <a:lvl1pPr algn="l">
              <a:defRPr sz="1000">
                <a:solidFill>
                  <a:schemeClr val="tx1"/>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pic>
        <p:nvPicPr>
          <p:cNvPr id="26" name="Picture 25" descr="Untitled-1.png"/>
          <p:cNvPicPr>
            <a:picLocks noChangeAspect="1"/>
          </p:cNvPicPr>
          <p:nvPr userDrawn="1"/>
        </p:nvPicPr>
        <p:blipFill>
          <a:blip r:embed="rId18" cstate="email">
            <a:lum bright="70000" contrast="-70000"/>
            <a:alphaModFix amt="47000"/>
            <a:extLst>
              <a:ext uri="{28A0092B-C50C-407E-A947-70E740481C1C}">
                <a14:useLocalDpi xmlns:a14="http://schemas.microsoft.com/office/drawing/2010/main"/>
              </a:ext>
            </a:extLst>
          </a:blip>
          <a:stretch>
            <a:fillRect/>
          </a:stretch>
        </p:blipFill>
        <p:spPr>
          <a:xfrm>
            <a:off x="136126" y="122556"/>
            <a:ext cx="6858000" cy="99266"/>
          </a:xfrm>
          <a:prstGeom prst="rect">
            <a:avLst/>
          </a:prstGeom>
        </p:spPr>
      </p:pic>
      <p:pic>
        <p:nvPicPr>
          <p:cNvPr id="6" name="Picture 5" descr="MEP_logo-02.cmyk-72jpg"/>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104536" y="6287244"/>
            <a:ext cx="2063596" cy="541901"/>
          </a:xfrm>
          <a:prstGeom prst="rect">
            <a:avLst/>
          </a:prstGeom>
        </p:spPr>
      </p:pic>
    </p:spTree>
    <p:extLst>
      <p:ext uri="{BB962C8B-B14F-4D97-AF65-F5344CB8AC3E}">
        <p14:creationId xmlns:p14="http://schemas.microsoft.com/office/powerpoint/2010/main" val="3265107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dt="0"/>
  <p:txStyles>
    <p:titleStyle>
      <a:lvl1pPr algn="l" defTabSz="457200" rtl="0" eaLnBrk="1" latinLnBrk="0" hangingPunct="1">
        <a:spcBef>
          <a:spcPct val="0"/>
        </a:spcBef>
        <a:buNone/>
        <a:defRPr sz="4000" kern="1200">
          <a:solidFill>
            <a:srgbClr val="0066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6193564"/>
            <a:ext cx="9169659" cy="45719"/>
          </a:xfrm>
          <a:prstGeom prst="rect">
            <a:avLst/>
          </a:prstGeom>
          <a:gradFill flip="none" rotWithShape="1">
            <a:gsLst>
              <a:gs pos="0">
                <a:srgbClr val="006699"/>
              </a:gs>
              <a:gs pos="100000">
                <a:srgbClr val="004080"/>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3" name="Slide Number Placeholder 5"/>
          <p:cNvSpPr>
            <a:spLocks noGrp="1"/>
          </p:cNvSpPr>
          <p:nvPr>
            <p:ph type="sldNum" sz="quarter" idx="4"/>
          </p:nvPr>
        </p:nvSpPr>
        <p:spPr>
          <a:xfrm>
            <a:off x="8373828" y="6425536"/>
            <a:ext cx="462094" cy="365125"/>
          </a:xfrm>
          <a:prstGeom prst="rect">
            <a:avLst/>
          </a:prstGeom>
        </p:spPr>
        <p:txBody>
          <a:bodyPr/>
          <a:lstStyle>
            <a:lvl1pPr>
              <a:defRPr sz="1200">
                <a:latin typeface="Arial Narrow"/>
                <a:cs typeface="Arial Narrow"/>
              </a:defRPr>
            </a:lvl1pPr>
          </a:lstStyle>
          <a:p>
            <a:fld id="{54311E83-CD6C-2549-9EAD-3DC9C6DC4EB6}" type="slidenum">
              <a:rPr lang="en-US" smtClean="0"/>
              <a:pPr/>
              <a:t>‹#›</a:t>
            </a:fld>
            <a:endParaRPr lang="en-US" dirty="0"/>
          </a:p>
        </p:txBody>
      </p:sp>
      <p:cxnSp>
        <p:nvCxnSpPr>
          <p:cNvPr id="25" name="Straight Connector 24"/>
          <p:cNvCxnSpPr/>
          <p:nvPr userDrawn="1"/>
        </p:nvCxnSpPr>
        <p:spPr>
          <a:xfrm>
            <a:off x="7101645" y="172189"/>
            <a:ext cx="2068013" cy="0"/>
          </a:xfrm>
          <a:prstGeom prst="line">
            <a:avLst/>
          </a:prstGeom>
          <a:ln w="15875">
            <a:solidFill>
              <a:schemeClr val="tx2">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6782669" y="6518230"/>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rPr>
              <a:t>MEP Overview</a:t>
            </a:r>
            <a:endParaRPr lang="en-US" sz="1200" dirty="0">
              <a:solidFill>
                <a:schemeClr val="bg1"/>
              </a:solidFill>
            </a:endParaRPr>
          </a:p>
        </p:txBody>
      </p:sp>
      <p:sp>
        <p:nvSpPr>
          <p:cNvPr id="8" name="Footer Placeholder 4"/>
          <p:cNvSpPr>
            <a:spLocks noGrp="1"/>
          </p:cNvSpPr>
          <p:nvPr>
            <p:ph type="ftr" sz="quarter" idx="3"/>
          </p:nvPr>
        </p:nvSpPr>
        <p:spPr>
          <a:xfrm>
            <a:off x="3104354" y="6487663"/>
            <a:ext cx="3189201" cy="326748"/>
          </a:xfrm>
          <a:prstGeom prst="rect">
            <a:avLst/>
          </a:prstGeom>
        </p:spPr>
        <p:txBody>
          <a:bodyPr lIns="0" tIns="0" rIns="0" bIns="0"/>
          <a:lstStyle>
            <a:lvl1pPr algn="l">
              <a:defRPr sz="1000">
                <a:solidFill>
                  <a:schemeClr val="tx1"/>
                </a:solidFill>
                <a:latin typeface="Arial Narrow"/>
                <a:cs typeface="Arial Narrow"/>
              </a:defRPr>
            </a:lvl1pPr>
          </a:lstStyle>
          <a:p>
            <a:r>
              <a:rPr lang="en-US" dirty="0" err="1" smtClean="0"/>
              <a:t>www.nist.gov</a:t>
            </a:r>
            <a:r>
              <a:rPr lang="en-US" dirty="0" smtClean="0"/>
              <a:t>/</a:t>
            </a:r>
            <a:r>
              <a:rPr lang="en-US" dirty="0" err="1" smtClean="0"/>
              <a:t>mep</a:t>
            </a:r>
            <a:r>
              <a:rPr lang="en-US" dirty="0" smtClean="0"/>
              <a:t>               </a:t>
            </a:r>
            <a:r>
              <a:rPr lang="en-US" dirty="0" err="1" smtClean="0"/>
              <a:t>mfg@nist.gov</a:t>
            </a:r>
            <a:r>
              <a:rPr lang="en-US" dirty="0" smtClean="0"/>
              <a:t>             (301) 975-5020</a:t>
            </a:r>
            <a:endParaRPr lang="en-US" dirty="0"/>
          </a:p>
        </p:txBody>
      </p:sp>
      <p:pic>
        <p:nvPicPr>
          <p:cNvPr id="26" name="Picture 25" descr="Untitled-1.png"/>
          <p:cNvPicPr>
            <a:picLocks noChangeAspect="1"/>
          </p:cNvPicPr>
          <p:nvPr userDrawn="1"/>
        </p:nvPicPr>
        <p:blipFill>
          <a:blip r:embed="rId17" cstate="email">
            <a:alphaModFix amt="47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36126" y="122556"/>
            <a:ext cx="6858000" cy="99266"/>
          </a:xfrm>
          <a:prstGeom prst="rect">
            <a:avLst/>
          </a:prstGeom>
        </p:spPr>
      </p:pic>
      <p:pic>
        <p:nvPicPr>
          <p:cNvPr id="6" name="Picture 5" descr="MEP_logo-02.cmyk-72jpg"/>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104536" y="6287244"/>
            <a:ext cx="2063596" cy="541901"/>
          </a:xfrm>
          <a:prstGeom prst="rect">
            <a:avLst/>
          </a:prstGeom>
        </p:spPr>
      </p:pic>
    </p:spTree>
    <p:extLst>
      <p:ext uri="{BB962C8B-B14F-4D97-AF65-F5344CB8AC3E}">
        <p14:creationId xmlns:p14="http://schemas.microsoft.com/office/powerpoint/2010/main" val="2817654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l" defTabSz="457200" rtl="0" eaLnBrk="1" latinLnBrk="0" hangingPunct="1">
        <a:spcBef>
          <a:spcPct val="0"/>
        </a:spcBef>
        <a:buNone/>
        <a:defRPr sz="4000" kern="1200">
          <a:solidFill>
            <a:srgbClr val="0066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p:cNvPicPr/>
          <p:nvPr userDrawn="1"/>
        </p:nvPicPr>
        <p:blipFill>
          <a:blip r:embed="rId4">
            <a:extLst>
              <a:ext uri="{28A0092B-C50C-407E-A947-70E740481C1C}">
                <a14:useLocalDpi xmlns:a14="http://schemas.microsoft.com/office/drawing/2010/main"/>
              </a:ext>
            </a:extLst>
          </a:blip>
          <a:srcRect/>
          <a:stretch>
            <a:fillRect/>
          </a:stretch>
        </p:blipFill>
        <p:spPr bwMode="auto">
          <a:xfrm>
            <a:off x="-1" y="-12638"/>
            <a:ext cx="9169659" cy="344378"/>
          </a:xfrm>
          <a:prstGeom prst="rect">
            <a:avLst/>
          </a:prstGeom>
          <a:noFill/>
          <a:ln>
            <a:noFill/>
          </a:ln>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6193564"/>
            <a:ext cx="9169659" cy="45719"/>
          </a:xfrm>
          <a:prstGeom prst="rect">
            <a:avLst/>
          </a:prstGeom>
          <a:gradFill flip="none" rotWithShape="1">
            <a:gsLst>
              <a:gs pos="0">
                <a:srgbClr val="006699"/>
              </a:gs>
              <a:gs pos="100000">
                <a:srgbClr val="004080"/>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3" name="Slide Number Placeholder 5"/>
          <p:cNvSpPr>
            <a:spLocks noGrp="1"/>
          </p:cNvSpPr>
          <p:nvPr>
            <p:ph type="sldNum" sz="quarter" idx="4"/>
          </p:nvPr>
        </p:nvSpPr>
        <p:spPr>
          <a:xfrm>
            <a:off x="8373828" y="6422672"/>
            <a:ext cx="462094" cy="365125"/>
          </a:xfrm>
          <a:prstGeom prst="rect">
            <a:avLst/>
          </a:prstGeom>
        </p:spPr>
        <p:txBody>
          <a:bodyPr/>
          <a:lstStyle>
            <a:lvl1pPr>
              <a:defRPr sz="1200">
                <a:latin typeface="Arial Narrow"/>
                <a:cs typeface="Arial Narrow"/>
              </a:defRPr>
            </a:lvl1pPr>
          </a:lstStyle>
          <a:p>
            <a:fld id="{54311E83-CD6C-2549-9EAD-3DC9C6DC4EB6}" type="slidenum">
              <a:rPr lang="en-US" smtClean="0"/>
              <a:pPr/>
              <a:t>‹#›</a:t>
            </a:fld>
            <a:endParaRPr lang="en-US" dirty="0"/>
          </a:p>
        </p:txBody>
      </p:sp>
      <p:cxnSp>
        <p:nvCxnSpPr>
          <p:cNvPr id="25" name="Straight Connector 24"/>
          <p:cNvCxnSpPr/>
          <p:nvPr userDrawn="1"/>
        </p:nvCxnSpPr>
        <p:spPr>
          <a:xfrm>
            <a:off x="7101645" y="172189"/>
            <a:ext cx="2068013" cy="0"/>
          </a:xfrm>
          <a:prstGeom prst="line">
            <a:avLst/>
          </a:prstGeom>
          <a:ln w="15875">
            <a:solidFill>
              <a:schemeClr val="bg1">
                <a:lumMod val="8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6782669" y="6518230"/>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rPr>
              <a:t>MEP Overview</a:t>
            </a:r>
            <a:endParaRPr lang="en-US" sz="1200" dirty="0">
              <a:solidFill>
                <a:schemeClr val="bg1"/>
              </a:solidFill>
            </a:endParaRPr>
          </a:p>
        </p:txBody>
      </p:sp>
      <p:sp>
        <p:nvSpPr>
          <p:cNvPr id="8" name="Footer Placeholder 4"/>
          <p:cNvSpPr>
            <a:spLocks noGrp="1"/>
          </p:cNvSpPr>
          <p:nvPr>
            <p:ph type="ftr" sz="quarter" idx="3"/>
          </p:nvPr>
        </p:nvSpPr>
        <p:spPr>
          <a:xfrm>
            <a:off x="2383006" y="6456520"/>
            <a:ext cx="5471506" cy="297429"/>
          </a:xfrm>
          <a:prstGeom prst="rect">
            <a:avLst/>
          </a:prstGeom>
        </p:spPr>
        <p:txBody>
          <a:bodyPr lIns="0" tIns="0" rIns="0" bIns="0" anchor="ctr"/>
          <a:lstStyle>
            <a:lvl1pPr algn="ctr">
              <a:defRPr sz="1100">
                <a:solidFill>
                  <a:schemeClr val="tx1"/>
                </a:solidFill>
                <a:latin typeface="Arial Narrow"/>
                <a:cs typeface="Arial Narrow"/>
              </a:defRPr>
            </a:lvl1pPr>
          </a:lstStyle>
          <a:p>
            <a:r>
              <a:rPr lang="en-US" dirty="0" smtClean="0"/>
              <a:t>INSERT FOOTER HERE</a:t>
            </a:r>
            <a:endParaRPr lang="en-US" dirty="0"/>
          </a:p>
        </p:txBody>
      </p:sp>
      <p:pic>
        <p:nvPicPr>
          <p:cNvPr id="26" name="Picture 25" descr="Untitled-1.png"/>
          <p:cNvPicPr>
            <a:picLocks noChangeAspect="1"/>
          </p:cNvPicPr>
          <p:nvPr userDrawn="1"/>
        </p:nvPicPr>
        <p:blipFill>
          <a:blip r:embed="rId6" cstate="email">
            <a:lum bright="70000" contrast="-70000"/>
            <a:alphaModFix amt="47000"/>
            <a:extLst>
              <a:ext uri="{28A0092B-C50C-407E-A947-70E740481C1C}">
                <a14:useLocalDpi xmlns:a14="http://schemas.microsoft.com/office/drawing/2010/main"/>
              </a:ext>
            </a:extLst>
          </a:blip>
          <a:stretch>
            <a:fillRect/>
          </a:stretch>
        </p:blipFill>
        <p:spPr>
          <a:xfrm>
            <a:off x="136126" y="122556"/>
            <a:ext cx="6858000" cy="99266"/>
          </a:xfrm>
          <a:prstGeom prst="rect">
            <a:avLst/>
          </a:prstGeom>
        </p:spPr>
      </p:pic>
      <p:pic>
        <p:nvPicPr>
          <p:cNvPr id="6" name="Picture 5" descr="MEP_logo-02.cmyk-72jpg"/>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4536" y="6334284"/>
            <a:ext cx="2063596" cy="541901"/>
          </a:xfrm>
          <a:prstGeom prst="rect">
            <a:avLst/>
          </a:prstGeom>
        </p:spPr>
      </p:pic>
    </p:spTree>
    <p:extLst>
      <p:ext uri="{BB962C8B-B14F-4D97-AF65-F5344CB8AC3E}">
        <p14:creationId xmlns:p14="http://schemas.microsoft.com/office/powerpoint/2010/main" val="3951893287"/>
      </p:ext>
    </p:extLst>
  </p:cSld>
  <p:clrMap bg1="lt1" tx1="dk1" bg2="lt2" tx2="dk2" accent1="accent1" accent2="accent2" accent3="accent3" accent4="accent4" accent5="accent5" accent6="accent6" hlink="hlink" folHlink="folHlink"/>
  <p:sldLayoutIdLst>
    <p:sldLayoutId id="2147483675" r:id="rId1"/>
    <p:sldLayoutId id="2147483676" r:id="rId2"/>
  </p:sldLayoutIdLst>
  <p:transition spd="med">
    <p:fade/>
  </p:transition>
  <p:hf hdr="0" dt="0"/>
  <p:txStyles>
    <p:titleStyle>
      <a:lvl1pPr algn="l" defTabSz="457200" rtl="0" eaLnBrk="1" latinLnBrk="0" hangingPunct="1">
        <a:spcBef>
          <a:spcPct val="0"/>
        </a:spcBef>
        <a:buNone/>
        <a:defRPr sz="4000" kern="1200">
          <a:solidFill>
            <a:srgbClr val="0066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3" cstate="email">
            <a:extLst>
              <a:ext uri="{28A0092B-C50C-407E-A947-70E740481C1C}">
                <a14:useLocalDpi xmlns:a14="http://schemas.microsoft.com/office/drawing/2010/main"/>
              </a:ext>
            </a:extLst>
          </a:blip>
          <a:stretch>
            <a:fillRect/>
          </a:stretch>
        </p:blipFill>
        <p:spPr>
          <a:xfrm>
            <a:off x="-235166" y="478227"/>
            <a:ext cx="9641648" cy="1330299"/>
          </a:xfrm>
          <a:prstGeom prst="rect">
            <a:avLst/>
          </a:prstGeom>
        </p:spPr>
      </p:pic>
      <p:pic>
        <p:nvPicPr>
          <p:cNvPr id="8" name="Picture 7"/>
          <p:cNvPicPr/>
          <p:nvPr userDrawn="1"/>
        </p:nvPicPr>
        <p:blipFill>
          <a:blip r:embed="rId4">
            <a:extLst>
              <a:ext uri="{28A0092B-C50C-407E-A947-70E740481C1C}">
                <a14:useLocalDpi xmlns:a14="http://schemas.microsoft.com/office/drawing/2010/main"/>
              </a:ext>
            </a:extLst>
          </a:blip>
          <a:srcRect/>
          <a:stretch>
            <a:fillRect/>
          </a:stretch>
        </p:blipFill>
        <p:spPr bwMode="auto">
          <a:xfrm>
            <a:off x="3346487" y="1584987"/>
            <a:ext cx="5878399" cy="519739"/>
          </a:xfrm>
          <a:prstGeom prst="rect">
            <a:avLst/>
          </a:prstGeom>
          <a:noFill/>
          <a:ln>
            <a:noFill/>
          </a:ln>
        </p:spPr>
      </p:pic>
      <p:pic>
        <p:nvPicPr>
          <p:cNvPr id="9" name="Picture 8"/>
          <p:cNvPicPr/>
          <p:nvPr userDrawn="1"/>
        </p:nvPicPr>
        <p:blipFill>
          <a:blip r:embed="rId5">
            <a:extLst>
              <a:ext uri="{28A0092B-C50C-407E-A947-70E740481C1C}">
                <a14:useLocalDpi xmlns:a14="http://schemas.microsoft.com/office/drawing/2010/main"/>
              </a:ext>
            </a:extLst>
          </a:blip>
          <a:srcRect/>
          <a:stretch>
            <a:fillRect/>
          </a:stretch>
        </p:blipFill>
        <p:spPr bwMode="auto">
          <a:xfrm>
            <a:off x="-15678" y="6506947"/>
            <a:ext cx="9191034" cy="366733"/>
          </a:xfrm>
          <a:prstGeom prst="rect">
            <a:avLst/>
          </a:prstGeom>
          <a:noFill/>
          <a:ln>
            <a:noFill/>
          </a:ln>
        </p:spPr>
      </p:pic>
      <p:pic>
        <p:nvPicPr>
          <p:cNvPr id="10" name="Picture 9" descr="Untitled-1.png"/>
          <p:cNvPicPr>
            <a:picLocks noChangeAspect="1"/>
          </p:cNvPicPr>
          <p:nvPr userDrawn="1"/>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1764" y="6636124"/>
            <a:ext cx="7916150" cy="114582"/>
          </a:xfrm>
          <a:prstGeom prst="rect">
            <a:avLst/>
          </a:prstGeom>
        </p:spPr>
      </p:pic>
      <p:pic>
        <p:nvPicPr>
          <p:cNvPr id="11" name="Picture 10"/>
          <p:cNvPicPr>
            <a:picLocks noChangeAspect="1"/>
          </p:cNvPicPr>
          <p:nvPr userDrawn="1"/>
        </p:nvPicPr>
        <p:blipFill>
          <a:blip r:embed="rId7"/>
          <a:stretch>
            <a:fillRect/>
          </a:stretch>
        </p:blipFill>
        <p:spPr>
          <a:xfrm>
            <a:off x="923410" y="1995505"/>
            <a:ext cx="1702165" cy="751605"/>
          </a:xfrm>
          <a:prstGeom prst="rect">
            <a:avLst/>
          </a:prstGeom>
        </p:spPr>
      </p:pic>
      <p:pic>
        <p:nvPicPr>
          <p:cNvPr id="12" name="Picture 11"/>
          <p:cNvPicPr/>
          <p:nvPr userDrawn="1"/>
        </p:nvPicPr>
        <p:blipFill>
          <a:blip r:embed="rId5">
            <a:extLst>
              <a:ext uri="{28A0092B-C50C-407E-A947-70E740481C1C}">
                <a14:useLocalDpi xmlns:a14="http://schemas.microsoft.com/office/drawing/2010/main"/>
              </a:ext>
            </a:extLst>
          </a:blip>
          <a:srcRect/>
          <a:stretch>
            <a:fillRect/>
          </a:stretch>
        </p:blipFill>
        <p:spPr bwMode="auto">
          <a:xfrm>
            <a:off x="-47034" y="-153359"/>
            <a:ext cx="9271919" cy="377438"/>
          </a:xfrm>
          <a:prstGeom prst="rect">
            <a:avLst/>
          </a:prstGeom>
          <a:noFill/>
          <a:ln>
            <a:noFill/>
          </a:ln>
        </p:spPr>
      </p:pic>
    </p:spTree>
    <p:extLst>
      <p:ext uri="{BB962C8B-B14F-4D97-AF65-F5344CB8AC3E}">
        <p14:creationId xmlns:p14="http://schemas.microsoft.com/office/powerpoint/2010/main" val="1224699587"/>
      </p:ext>
    </p:extLst>
  </p:cSld>
  <p:clrMap bg1="lt1" tx1="dk1" bg2="lt2" tx2="dk2" accent1="accent1" accent2="accent2" accent3="accent3" accent4="accent4" accent5="accent5" accent6="accent6" hlink="hlink" folHlink="folHlink"/>
  <p:sldLayoutIdLst>
    <p:sldLayoutId id="2147483678" r:id="rId1"/>
  </p:sldLayoutIdLst>
  <p:transition spd="med">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p:nvPr userDrawn="1"/>
        </p:nvPicPr>
        <p:blipFill>
          <a:blip r:embed="rId13">
            <a:extLst>
              <a:ext uri="{28A0092B-C50C-407E-A947-70E740481C1C}">
                <a14:useLocalDpi xmlns:a14="http://schemas.microsoft.com/office/drawing/2010/main"/>
              </a:ext>
            </a:extLst>
          </a:blip>
          <a:srcRect/>
          <a:stretch>
            <a:fillRect/>
          </a:stretch>
        </p:blipFill>
        <p:spPr bwMode="auto">
          <a:xfrm>
            <a:off x="-1" y="-12638"/>
            <a:ext cx="9169659" cy="344378"/>
          </a:xfrm>
          <a:prstGeom prst="rect">
            <a:avLst/>
          </a:prstGeom>
          <a:noFill/>
          <a:ln>
            <a:noFill/>
          </a:ln>
        </p:spPr>
      </p:pic>
      <p:sp>
        <p:nvSpPr>
          <p:cNvPr id="2" name="Title Placeholder 1"/>
          <p:cNvSpPr>
            <a:spLocks noGrp="1"/>
          </p:cNvSpPr>
          <p:nvPr>
            <p:ph type="title"/>
          </p:nvPr>
        </p:nvSpPr>
        <p:spPr>
          <a:xfrm>
            <a:off x="457200" y="505548"/>
            <a:ext cx="8229600" cy="702877"/>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1636"/>
            <a:ext cx="8229600" cy="46945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6193564"/>
            <a:ext cx="9169659" cy="45719"/>
          </a:xfrm>
          <a:prstGeom prst="rect">
            <a:avLst/>
          </a:prstGeom>
          <a:gradFill flip="none" rotWithShape="1">
            <a:gsLst>
              <a:gs pos="0">
                <a:srgbClr val="006699"/>
              </a:gs>
              <a:gs pos="100000">
                <a:srgbClr val="004080"/>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3" name="Slide Number Placeholder 5"/>
          <p:cNvSpPr>
            <a:spLocks noGrp="1"/>
          </p:cNvSpPr>
          <p:nvPr>
            <p:ph type="sldNum" sz="quarter" idx="4"/>
          </p:nvPr>
        </p:nvSpPr>
        <p:spPr>
          <a:xfrm>
            <a:off x="8373828" y="6425536"/>
            <a:ext cx="462094" cy="365125"/>
          </a:xfrm>
          <a:prstGeom prst="rect">
            <a:avLst/>
          </a:prstGeom>
        </p:spPr>
        <p:txBody>
          <a:bodyPr/>
          <a:lstStyle>
            <a:lvl1pPr>
              <a:defRPr sz="1200">
                <a:latin typeface="Arial Narrow"/>
                <a:cs typeface="Arial Narrow"/>
              </a:defRPr>
            </a:lvl1pPr>
          </a:lstStyle>
          <a:p>
            <a:fld id="{54311E83-CD6C-2549-9EAD-3DC9C6DC4EB6}" type="slidenum">
              <a:rPr lang="en-US" smtClean="0">
                <a:solidFill>
                  <a:prstClr val="black"/>
                </a:solidFill>
              </a:rPr>
              <a:pPr/>
              <a:t>‹#›</a:t>
            </a:fld>
            <a:endParaRPr lang="en-US" dirty="0">
              <a:solidFill>
                <a:prstClr val="black"/>
              </a:solidFill>
            </a:endParaRPr>
          </a:p>
        </p:txBody>
      </p:sp>
      <p:cxnSp>
        <p:nvCxnSpPr>
          <p:cNvPr id="25" name="Straight Connector 24"/>
          <p:cNvCxnSpPr/>
          <p:nvPr userDrawn="1"/>
        </p:nvCxnSpPr>
        <p:spPr>
          <a:xfrm>
            <a:off x="7101645" y="172189"/>
            <a:ext cx="2068013" cy="0"/>
          </a:xfrm>
          <a:prstGeom prst="line">
            <a:avLst/>
          </a:prstGeom>
          <a:ln w="15875">
            <a:solidFill>
              <a:schemeClr val="bg1">
                <a:lumMod val="85000"/>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6782669" y="6518230"/>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white"/>
                </a:solidFill>
              </a:rPr>
              <a:t>MEP Overview</a:t>
            </a:r>
            <a:endParaRPr lang="en-US" sz="1200" dirty="0">
              <a:solidFill>
                <a:prstClr val="white"/>
              </a:solidFill>
            </a:endParaRPr>
          </a:p>
        </p:txBody>
      </p:sp>
      <p:pic>
        <p:nvPicPr>
          <p:cNvPr id="26" name="Picture 25" descr="Untitled-1.png"/>
          <p:cNvPicPr>
            <a:picLocks noChangeAspect="1"/>
          </p:cNvPicPr>
          <p:nvPr userDrawn="1"/>
        </p:nvPicPr>
        <p:blipFill>
          <a:blip r:embed="rId18" cstate="email">
            <a:lum bright="70000" contrast="-70000"/>
            <a:alphaModFix amt="47000"/>
            <a:extLst>
              <a:ext uri="{28A0092B-C50C-407E-A947-70E740481C1C}">
                <a14:useLocalDpi xmlns:a14="http://schemas.microsoft.com/office/drawing/2010/main"/>
              </a:ext>
            </a:extLst>
          </a:blip>
          <a:stretch>
            <a:fillRect/>
          </a:stretch>
        </p:blipFill>
        <p:spPr>
          <a:xfrm>
            <a:off x="136126" y="122556"/>
            <a:ext cx="6858000" cy="99266"/>
          </a:xfrm>
          <a:prstGeom prst="rect">
            <a:avLst/>
          </a:prstGeom>
        </p:spPr>
      </p:pic>
      <p:pic>
        <p:nvPicPr>
          <p:cNvPr id="6" name="Picture 5" descr="MEP_logo-02.cmyk-72jpg"/>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104536" y="6287244"/>
            <a:ext cx="2063596" cy="541901"/>
          </a:xfrm>
          <a:prstGeom prst="rect">
            <a:avLst/>
          </a:prstGeom>
        </p:spPr>
      </p:pic>
      <p:pic>
        <p:nvPicPr>
          <p:cNvPr id="4" name="Picture 3" descr="footer.png"/>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3087644" y="6452381"/>
            <a:ext cx="3218688" cy="353568"/>
          </a:xfrm>
          <a:prstGeom prst="rect">
            <a:avLst/>
          </a:prstGeom>
        </p:spPr>
      </p:pic>
    </p:spTree>
    <p:extLst>
      <p:ext uri="{BB962C8B-B14F-4D97-AF65-F5344CB8AC3E}">
        <p14:creationId xmlns:p14="http://schemas.microsoft.com/office/powerpoint/2010/main" val="13439266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med">
    <p:fade/>
  </p:transition>
  <p:hf hdr="0" ftr="0" dt="0"/>
  <p:txStyles>
    <p:titleStyle>
      <a:lvl1pPr algn="l" defTabSz="457200" rtl="0" eaLnBrk="1" latinLnBrk="0" hangingPunct="1">
        <a:spcBef>
          <a:spcPct val="0"/>
        </a:spcBef>
        <a:buNone/>
        <a:defRPr sz="4000" kern="1200">
          <a:solidFill>
            <a:srgbClr val="00669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autumn.Hernandez@nist.gov" TargetMode="External"/><Relationship Id="rId2" Type="http://schemas.openxmlformats.org/officeDocument/2006/relationships/image" Target="../media/image2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799" y="3058291"/>
            <a:ext cx="8153761" cy="1470025"/>
          </a:xfrm>
        </p:spPr>
        <p:txBody>
          <a:bodyPr/>
          <a:lstStyle/>
          <a:p>
            <a:r>
              <a:rPr lang="en-US" dirty="0">
                <a:latin typeface="Arial Narrow" pitchFamily="34" charset="0"/>
              </a:rPr>
              <a:t>Hollings </a:t>
            </a:r>
            <a:r>
              <a:rPr lang="en-US" dirty="0" smtClean="0">
                <a:latin typeface="Arial Narrow" pitchFamily="34" charset="0"/>
              </a:rPr>
              <a:t>Manufacturing Extension </a:t>
            </a:r>
            <a:r>
              <a:rPr lang="en-US" dirty="0">
                <a:latin typeface="Arial Narrow" pitchFamily="34" charset="0"/>
              </a:rPr>
              <a:t>Partnership</a:t>
            </a:r>
            <a:endParaRPr lang="en-US" dirty="0"/>
          </a:p>
        </p:txBody>
      </p:sp>
      <p:sp>
        <p:nvSpPr>
          <p:cNvPr id="3" name="Subtitle 2"/>
          <p:cNvSpPr>
            <a:spLocks noGrp="1"/>
          </p:cNvSpPr>
          <p:nvPr>
            <p:ph type="subTitle" idx="1"/>
          </p:nvPr>
        </p:nvSpPr>
        <p:spPr>
          <a:xfrm>
            <a:off x="685799" y="4738667"/>
            <a:ext cx="6400800" cy="1752600"/>
          </a:xfrm>
        </p:spPr>
        <p:txBody>
          <a:bodyPr/>
          <a:lstStyle/>
          <a:p>
            <a:r>
              <a:rPr lang="en-US" dirty="0" smtClean="0">
                <a:solidFill>
                  <a:srgbClr val="898989"/>
                </a:solidFill>
              </a:rPr>
              <a:t>Industry</a:t>
            </a:r>
            <a:r>
              <a:rPr lang="en-US" dirty="0" smtClean="0"/>
              <a:t> Day 2016</a:t>
            </a:r>
            <a:endParaRPr lang="en-US" dirty="0"/>
          </a:p>
        </p:txBody>
      </p:sp>
      <p:sp>
        <p:nvSpPr>
          <p:cNvPr id="2" name="TextBox 1"/>
          <p:cNvSpPr txBox="1"/>
          <p:nvPr/>
        </p:nvSpPr>
        <p:spPr>
          <a:xfrm>
            <a:off x="685799" y="5430301"/>
            <a:ext cx="3649980" cy="369332"/>
          </a:xfrm>
          <a:prstGeom prst="rect">
            <a:avLst/>
          </a:prstGeom>
          <a:noFill/>
        </p:spPr>
        <p:txBody>
          <a:bodyPr wrap="square" rtlCol="0">
            <a:spAutoFit/>
          </a:bodyPr>
          <a:lstStyle/>
          <a:p>
            <a:r>
              <a:rPr lang="en-US" dirty="0" smtClean="0">
                <a:solidFill>
                  <a:srgbClr val="898989"/>
                </a:solidFill>
              </a:rPr>
              <a:t>Carroll Thomas, Director</a:t>
            </a:r>
            <a:endParaRPr lang="en-US" dirty="0">
              <a:solidFill>
                <a:srgbClr val="898989"/>
              </a:solidFill>
            </a:endParaRPr>
          </a:p>
        </p:txBody>
      </p:sp>
    </p:spTree>
    <p:extLst>
      <p:ext uri="{BB962C8B-B14F-4D97-AF65-F5344CB8AC3E}">
        <p14:creationId xmlns:p14="http://schemas.microsoft.com/office/powerpoint/2010/main" val="5853852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90" y="1956037"/>
            <a:ext cx="7438390" cy="4321351"/>
          </a:xfrm>
          <a:prstGeom prst="rect">
            <a:avLst/>
          </a:prstGeom>
        </p:spPr>
      </p:pic>
      <p:sp>
        <p:nvSpPr>
          <p:cNvPr id="2" name="Title 1"/>
          <p:cNvSpPr>
            <a:spLocks noGrp="1"/>
          </p:cNvSpPr>
          <p:nvPr>
            <p:ph type="title"/>
          </p:nvPr>
        </p:nvSpPr>
        <p:spPr/>
        <p:txBody>
          <a:bodyPr/>
          <a:lstStyle/>
          <a:p>
            <a:r>
              <a:rPr lang="en-US" dirty="0" smtClean="0">
                <a:solidFill>
                  <a:srgbClr val="006699"/>
                </a:solidFill>
              </a:rPr>
              <a:t>National Network</a:t>
            </a:r>
            <a:endParaRPr lang="en-US" dirty="0">
              <a:solidFill>
                <a:srgbClr val="006699"/>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t>2</a:t>
            </a:fld>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312" y="768672"/>
            <a:ext cx="2932788" cy="616132"/>
          </a:xfrm>
          <a:prstGeom prst="rect">
            <a:avLst/>
          </a:prstGeom>
        </p:spPr>
      </p:pic>
      <p:sp>
        <p:nvSpPr>
          <p:cNvPr id="6" name="TextBox 5"/>
          <p:cNvSpPr txBox="1"/>
          <p:nvPr/>
        </p:nvSpPr>
        <p:spPr>
          <a:xfrm>
            <a:off x="7391400" y="1973323"/>
            <a:ext cx="1610704" cy="338554"/>
          </a:xfrm>
          <a:prstGeom prst="rect">
            <a:avLst/>
          </a:prstGeom>
          <a:solidFill>
            <a:srgbClr val="006699"/>
          </a:solidFill>
        </p:spPr>
        <p:txBody>
          <a:bodyPr wrap="square" rtlCol="0">
            <a:spAutoFit/>
          </a:bodyPr>
          <a:lstStyle/>
          <a:p>
            <a:pPr algn="ctr"/>
            <a:r>
              <a:rPr lang="en-US" sz="1600" b="1" dirty="0" smtClean="0">
                <a:solidFill>
                  <a:srgbClr val="FFFFFF"/>
                </a:solidFill>
                <a:latin typeface="Arial"/>
                <a:cs typeface="Arial"/>
              </a:rPr>
              <a:t>MISSION</a:t>
            </a:r>
            <a:endParaRPr lang="en-US" sz="1600" b="1" dirty="0">
              <a:solidFill>
                <a:srgbClr val="FFFFFF"/>
              </a:solidFill>
              <a:latin typeface="Arial"/>
              <a:cs typeface="Arial"/>
            </a:endParaRPr>
          </a:p>
        </p:txBody>
      </p:sp>
      <p:sp>
        <p:nvSpPr>
          <p:cNvPr id="4" name="Rectangle 3"/>
          <p:cNvSpPr/>
          <p:nvPr/>
        </p:nvSpPr>
        <p:spPr>
          <a:xfrm>
            <a:off x="7391400" y="2348712"/>
            <a:ext cx="1645920" cy="1384995"/>
          </a:xfrm>
          <a:prstGeom prst="rect">
            <a:avLst/>
          </a:prstGeom>
        </p:spPr>
        <p:txBody>
          <a:bodyPr wrap="square">
            <a:spAutoFit/>
          </a:bodyPr>
          <a:lstStyle/>
          <a:p>
            <a:r>
              <a:rPr lang="en-US" sz="1400" dirty="0">
                <a:solidFill>
                  <a:srgbClr val="006699"/>
                </a:solidFill>
                <a:latin typeface="Arial"/>
                <a:cs typeface="Arial"/>
              </a:rPr>
              <a:t>To enhance the productivity and technological performance of U.S. Manufacturing.</a:t>
            </a:r>
            <a:endParaRPr lang="en-US" sz="1400" dirty="0">
              <a:solidFill>
                <a:srgbClr val="006699"/>
              </a:solidFill>
              <a:latin typeface="Arial"/>
              <a:cs typeface="Arial"/>
            </a:endParaRPr>
          </a:p>
        </p:txBody>
      </p:sp>
      <p:sp>
        <p:nvSpPr>
          <p:cNvPr id="8" name="TextBox 7"/>
          <p:cNvSpPr txBox="1"/>
          <p:nvPr/>
        </p:nvSpPr>
        <p:spPr>
          <a:xfrm>
            <a:off x="457200" y="1163538"/>
            <a:ext cx="6108000" cy="1031051"/>
          </a:xfrm>
          <a:prstGeom prst="rect">
            <a:avLst/>
          </a:prstGeom>
          <a:noFill/>
        </p:spPr>
        <p:txBody>
          <a:bodyPr wrap="square" rtlCol="0">
            <a:spAutoFit/>
          </a:bodyPr>
          <a:lstStyle/>
          <a:p>
            <a:r>
              <a:rPr lang="en-US" sz="1200" b="1" dirty="0" smtClean="0">
                <a:solidFill>
                  <a:prstClr val="black"/>
                </a:solidFill>
                <a:latin typeface="Arial"/>
                <a:cs typeface="Arial"/>
              </a:rPr>
              <a:t>ROLE</a:t>
            </a:r>
          </a:p>
          <a:p>
            <a:r>
              <a:rPr lang="en-US" sz="1100" dirty="0" smtClean="0">
                <a:solidFill>
                  <a:prstClr val="black"/>
                </a:solidFill>
                <a:latin typeface="Arial"/>
                <a:cs typeface="Arial"/>
              </a:rPr>
              <a:t>MEP’s state and regional centers facilitate and accelerate the transfer of manufacturing technology in partnership with industry, universities and educational institutions, state governments, and NIST and other federal and research laboratories and agencies.</a:t>
            </a:r>
            <a:endParaRPr lang="en-US" sz="1100" dirty="0">
              <a:solidFill>
                <a:prstClr val="black"/>
              </a:solidFill>
              <a:latin typeface="Arial"/>
              <a:cs typeface="Arial"/>
            </a:endParaRPr>
          </a:p>
          <a:p>
            <a:r>
              <a:rPr lang="en-US" sz="1600" dirty="0" smtClean="0">
                <a:solidFill>
                  <a:prstClr val="white"/>
                </a:solidFill>
                <a:latin typeface="Arial"/>
                <a:cs typeface="Arial"/>
              </a:rPr>
              <a:t> </a:t>
            </a:r>
            <a:endParaRPr lang="en-US" sz="1600" dirty="0">
              <a:solidFill>
                <a:prstClr val="white"/>
              </a:solidFill>
              <a:latin typeface="Arial"/>
              <a:cs typeface="Arial"/>
            </a:endParaRPr>
          </a:p>
        </p:txBody>
      </p:sp>
    </p:spTree>
    <p:extLst>
      <p:ext uri="{BB962C8B-B14F-4D97-AF65-F5344CB8AC3E}">
        <p14:creationId xmlns:p14="http://schemas.microsoft.com/office/powerpoint/2010/main" val="210936467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Current MEP Contracts</a:t>
            </a:r>
            <a:endParaRPr lang="en-US" dirty="0"/>
          </a:p>
        </p:txBody>
      </p:sp>
      <p:sp>
        <p:nvSpPr>
          <p:cNvPr id="3" name="Content Placeholder 2"/>
          <p:cNvSpPr>
            <a:spLocks noGrp="1"/>
          </p:cNvSpPr>
          <p:nvPr>
            <p:ph idx="1"/>
          </p:nvPr>
        </p:nvSpPr>
        <p:spPr>
          <a:xfrm>
            <a:off x="579119" y="1614198"/>
            <a:ext cx="3992881" cy="4989444"/>
          </a:xfrm>
        </p:spPr>
        <p:txBody>
          <a:bodyPr>
            <a:normAutofit fontScale="77500" lnSpcReduction="20000"/>
          </a:bodyPr>
          <a:lstStyle/>
          <a:p>
            <a:pPr marL="514350" indent="-514350">
              <a:buFont typeface="+mj-lt"/>
              <a:buAutoNum type="arabicPeriod"/>
            </a:pPr>
            <a:r>
              <a:rPr lang="en-US" sz="2600" b="1" dirty="0" smtClean="0">
                <a:solidFill>
                  <a:srgbClr val="006699"/>
                </a:solidFill>
              </a:rPr>
              <a:t>Contracts </a:t>
            </a:r>
            <a:r>
              <a:rPr lang="en-US" sz="2600" b="1" dirty="0">
                <a:solidFill>
                  <a:srgbClr val="006699"/>
                </a:solidFill>
              </a:rPr>
              <a:t>that </a:t>
            </a:r>
            <a:r>
              <a:rPr lang="en-US" sz="2600" b="1" dirty="0" smtClean="0">
                <a:solidFill>
                  <a:srgbClr val="006699"/>
                </a:solidFill>
              </a:rPr>
              <a:t>directly </a:t>
            </a:r>
            <a:r>
              <a:rPr lang="en-US" sz="2600" b="1" dirty="0">
                <a:solidFill>
                  <a:srgbClr val="006699"/>
                </a:solidFill>
              </a:rPr>
              <a:t>benefit </a:t>
            </a:r>
            <a:r>
              <a:rPr lang="en-US" sz="2600" b="1" dirty="0" smtClean="0">
                <a:solidFill>
                  <a:srgbClr val="006699"/>
                </a:solidFill>
              </a:rPr>
              <a:t>&amp; support </a:t>
            </a:r>
            <a:r>
              <a:rPr lang="en-US" sz="2600" b="1" dirty="0">
                <a:solidFill>
                  <a:srgbClr val="006699"/>
                </a:solidFill>
              </a:rPr>
              <a:t>the MEP Center </a:t>
            </a:r>
            <a:r>
              <a:rPr lang="en-US" sz="2600" b="1" dirty="0" smtClean="0">
                <a:solidFill>
                  <a:srgbClr val="006699"/>
                </a:solidFill>
              </a:rPr>
              <a:t>system</a:t>
            </a:r>
          </a:p>
          <a:p>
            <a:pPr lvl="1"/>
            <a:r>
              <a:rPr lang="en-US" sz="2300" dirty="0" smtClean="0"/>
              <a:t>These contracts provide </a:t>
            </a:r>
            <a:r>
              <a:rPr lang="en-US" sz="2300" dirty="0"/>
              <a:t>products and services that MEP Centers can directly use with their manufacturing </a:t>
            </a:r>
            <a:r>
              <a:rPr lang="en-US" sz="2300" dirty="0" smtClean="0"/>
              <a:t>clients such as </a:t>
            </a:r>
            <a:r>
              <a:rPr lang="en-US" sz="2300" dirty="0"/>
              <a:t>export </a:t>
            </a:r>
            <a:r>
              <a:rPr lang="en-US" sz="2300" dirty="0" smtClean="0"/>
              <a:t>assistance and </a:t>
            </a:r>
            <a:r>
              <a:rPr lang="en-US" sz="2300" dirty="0"/>
              <a:t>technology acceleration. </a:t>
            </a:r>
            <a:endParaRPr lang="en-US" sz="2300" dirty="0" smtClean="0"/>
          </a:p>
          <a:p>
            <a:pPr lvl="1"/>
            <a:endParaRPr lang="en-US" sz="2400" dirty="0" smtClean="0"/>
          </a:p>
          <a:p>
            <a:pPr marL="514350" indent="-514350">
              <a:buFont typeface="+mj-lt"/>
              <a:buAutoNum type="arabicPeriod"/>
            </a:pPr>
            <a:r>
              <a:rPr lang="en-US" sz="2600" b="1" dirty="0" smtClean="0">
                <a:solidFill>
                  <a:srgbClr val="006699"/>
                </a:solidFill>
              </a:rPr>
              <a:t>Administrative contracts &amp; </a:t>
            </a:r>
            <a:r>
              <a:rPr lang="en-US" sz="2600" b="1" dirty="0">
                <a:solidFill>
                  <a:srgbClr val="006699"/>
                </a:solidFill>
              </a:rPr>
              <a:t>contracts that indirectly support the MEP Center </a:t>
            </a:r>
            <a:r>
              <a:rPr lang="en-US" sz="2600" b="1" dirty="0" smtClean="0">
                <a:solidFill>
                  <a:srgbClr val="006699"/>
                </a:solidFill>
              </a:rPr>
              <a:t>system </a:t>
            </a:r>
          </a:p>
          <a:p>
            <a:pPr lvl="1"/>
            <a:r>
              <a:rPr lang="en-US" sz="2300" dirty="0">
                <a:latin typeface="Arial Narrow" panose="020B0606020202030204" pitchFamily="34" charset="0"/>
              </a:rPr>
              <a:t>These administrative </a:t>
            </a:r>
            <a:r>
              <a:rPr lang="en-US" sz="2300" dirty="0" smtClean="0">
                <a:latin typeface="Arial Narrow" panose="020B0606020202030204" pitchFamily="34" charset="0"/>
              </a:rPr>
              <a:t>contracts are used primarily to conduct </a:t>
            </a:r>
            <a:r>
              <a:rPr lang="en-US" sz="2300" dirty="0">
                <a:latin typeface="Arial Narrow" panose="020B0606020202030204" pitchFamily="34" charset="0"/>
              </a:rPr>
              <a:t>surveys of MEP Center manufacturing clients, perform independent financial analysis of MEP Center financials and conduct statutorily required panel reviews.</a:t>
            </a:r>
          </a:p>
          <a:p>
            <a:endParaRPr lang="en-US" dirty="0"/>
          </a:p>
        </p:txBody>
      </p:sp>
      <p:sp>
        <p:nvSpPr>
          <p:cNvPr id="4" name="Footer Placeholder 3"/>
          <p:cNvSpPr>
            <a:spLocks noGrp="1"/>
          </p:cNvSpPr>
          <p:nvPr>
            <p:ph type="ftr" sz="quarter" idx="11"/>
          </p:nvPr>
        </p:nvSpPr>
        <p:spPr/>
        <p:txBody>
          <a:bodyPr/>
          <a:lstStyle/>
          <a:p>
            <a:r>
              <a:rPr lang="en-US" smtClean="0"/>
              <a:t>www.nist.gov/mep               mfg@nist.gov             (301) 975-5020</a:t>
            </a:r>
            <a:endParaRPr lang="en-US" dirty="0"/>
          </a:p>
        </p:txBody>
      </p:sp>
      <p:sp>
        <p:nvSpPr>
          <p:cNvPr id="5" name="Slide Number Placeholder 4"/>
          <p:cNvSpPr>
            <a:spLocks noGrp="1"/>
          </p:cNvSpPr>
          <p:nvPr>
            <p:ph type="sldNum" sz="quarter" idx="12"/>
          </p:nvPr>
        </p:nvSpPr>
        <p:spPr/>
        <p:txBody>
          <a:bodyPr/>
          <a:lstStyle/>
          <a:p>
            <a:fld id="{54311E83-CD6C-2549-9EAD-3DC9C6DC4EB6}" type="slidenum">
              <a:rPr lang="en-US" smtClean="0"/>
              <a:t>3</a:t>
            </a:fld>
            <a:endParaRPr lang="en-US" dirty="0"/>
          </a:p>
        </p:txBody>
      </p:sp>
      <p:sp>
        <p:nvSpPr>
          <p:cNvPr id="6" name="TextBox 5"/>
          <p:cNvSpPr txBox="1"/>
          <p:nvPr/>
        </p:nvSpPr>
        <p:spPr>
          <a:xfrm>
            <a:off x="5173979" y="1614198"/>
            <a:ext cx="3345181" cy="2477601"/>
          </a:xfrm>
          <a:prstGeom prst="rect">
            <a:avLst/>
          </a:prstGeom>
          <a:noFill/>
        </p:spPr>
        <p:txBody>
          <a:bodyPr wrap="square" rtlCol="0">
            <a:spAutoFit/>
          </a:bodyPr>
          <a:lstStyle/>
          <a:p>
            <a:r>
              <a:rPr lang="en-US" b="1" dirty="0" smtClean="0"/>
              <a:t>MEP Total Number of Contracts:</a:t>
            </a:r>
          </a:p>
          <a:p>
            <a:endParaRPr lang="en-US" sz="900" dirty="0" smtClean="0"/>
          </a:p>
          <a:p>
            <a:pPr marL="742950" lvl="1" indent="-285750">
              <a:buFont typeface="Arial" panose="020B0604020202020204" pitchFamily="34" charset="0"/>
              <a:buChar char="•"/>
            </a:pPr>
            <a:r>
              <a:rPr lang="en-US" altLang="en-US" sz="1600" dirty="0" smtClean="0"/>
              <a:t>Small </a:t>
            </a:r>
            <a:r>
              <a:rPr lang="en-US" altLang="en-US" sz="1600" dirty="0"/>
              <a:t>Disadvantaged </a:t>
            </a:r>
            <a:r>
              <a:rPr lang="en-US" altLang="en-US" sz="1600" dirty="0" smtClean="0"/>
              <a:t>Business</a:t>
            </a:r>
          </a:p>
          <a:p>
            <a:pPr marL="742950" lvl="1" indent="-285750">
              <a:buFont typeface="Arial" panose="020B0604020202020204" pitchFamily="34" charset="0"/>
              <a:buChar char="•"/>
            </a:pPr>
            <a:r>
              <a:rPr lang="en-US" altLang="en-US" sz="1600" dirty="0" smtClean="0"/>
              <a:t>8(a</a:t>
            </a:r>
            <a:r>
              <a:rPr lang="en-US" altLang="en-US" sz="1600" dirty="0"/>
              <a:t>) </a:t>
            </a:r>
            <a:r>
              <a:rPr lang="en-US" altLang="en-US" sz="1600" dirty="0" smtClean="0"/>
              <a:t> </a:t>
            </a:r>
          </a:p>
          <a:p>
            <a:pPr marL="742950" lvl="1" indent="-285750">
              <a:buFont typeface="Arial" panose="020B0604020202020204" pitchFamily="34" charset="0"/>
              <a:buChar char="•"/>
            </a:pPr>
            <a:r>
              <a:rPr lang="en-US" altLang="en-US" sz="1600" dirty="0" smtClean="0"/>
              <a:t>Woman-Owned </a:t>
            </a:r>
            <a:r>
              <a:rPr lang="en-US" altLang="en-US" sz="1600" dirty="0"/>
              <a:t>Small Business - 8(m) </a:t>
            </a:r>
            <a:r>
              <a:rPr lang="en-US" altLang="en-US" sz="1600" dirty="0" smtClean="0"/>
              <a:t>program</a:t>
            </a:r>
          </a:p>
          <a:p>
            <a:pPr marL="742950" lvl="1" indent="-285750">
              <a:buFont typeface="Arial" panose="020B0604020202020204" pitchFamily="34" charset="0"/>
              <a:buChar char="•"/>
            </a:pPr>
            <a:r>
              <a:rPr lang="en-US" altLang="en-US" sz="1600" dirty="0" smtClean="0"/>
              <a:t>HUBZone </a:t>
            </a:r>
            <a:r>
              <a:rPr lang="en-US" altLang="en-US" sz="1600" dirty="0"/>
              <a:t>Small </a:t>
            </a:r>
            <a:r>
              <a:rPr lang="en-US" altLang="en-US" sz="1600" dirty="0" smtClean="0"/>
              <a:t>Business</a:t>
            </a:r>
          </a:p>
          <a:p>
            <a:pPr marL="742950" lvl="1" indent="-285750">
              <a:buFont typeface="Arial" panose="020B0604020202020204" pitchFamily="34" charset="0"/>
              <a:buChar char="•"/>
            </a:pPr>
            <a:r>
              <a:rPr lang="en-US" altLang="en-US" sz="1600" dirty="0" smtClean="0"/>
              <a:t>Veteran-Owned </a:t>
            </a:r>
            <a:r>
              <a:rPr lang="en-US" altLang="en-US" sz="1600" dirty="0"/>
              <a:t>Small </a:t>
            </a:r>
            <a:r>
              <a:rPr lang="en-US" altLang="en-US" sz="1600" dirty="0" smtClean="0"/>
              <a:t>Business</a:t>
            </a:r>
          </a:p>
          <a:p>
            <a:pPr marL="742950" lvl="1" indent="-285750">
              <a:buFont typeface="Arial" panose="020B0604020202020204" pitchFamily="34" charset="0"/>
              <a:buChar char="•"/>
            </a:pPr>
            <a:r>
              <a:rPr lang="en-US" altLang="en-US" sz="1600" dirty="0" smtClean="0"/>
              <a:t>Service </a:t>
            </a:r>
            <a:r>
              <a:rPr lang="en-US" altLang="en-US" sz="1600" dirty="0"/>
              <a:t>Disabled Veteran-Owned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498" y="4229100"/>
            <a:ext cx="1760221" cy="1760221"/>
          </a:xfrm>
          <a:prstGeom prst="rect">
            <a:avLst/>
          </a:prstGeom>
        </p:spPr>
      </p:pic>
    </p:spTree>
    <p:extLst>
      <p:ext uri="{BB962C8B-B14F-4D97-AF65-F5344CB8AC3E}">
        <p14:creationId xmlns:p14="http://schemas.microsoft.com/office/powerpoint/2010/main" val="138755428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 Outlook for MEP Contracts</a:t>
            </a:r>
            <a:endParaRPr lang="en-US" dirty="0"/>
          </a:p>
        </p:txBody>
      </p:sp>
      <p:sp>
        <p:nvSpPr>
          <p:cNvPr id="3" name="Content Placeholder 2"/>
          <p:cNvSpPr>
            <a:spLocks noGrp="1"/>
          </p:cNvSpPr>
          <p:nvPr>
            <p:ph idx="1"/>
          </p:nvPr>
        </p:nvSpPr>
        <p:spPr>
          <a:xfrm>
            <a:off x="743045" y="1684020"/>
            <a:ext cx="6168295" cy="3557616"/>
          </a:xfrm>
        </p:spPr>
        <p:txBody>
          <a:bodyPr>
            <a:normAutofit/>
          </a:bodyPr>
          <a:lstStyle/>
          <a:p>
            <a:r>
              <a:rPr lang="en-US" sz="2800" dirty="0" smtClean="0"/>
              <a:t>Assistance </a:t>
            </a:r>
            <a:r>
              <a:rPr lang="en-US" sz="2800" dirty="0" smtClean="0"/>
              <a:t>to provide </a:t>
            </a:r>
            <a:r>
              <a:rPr lang="en-US" sz="2800" dirty="0" smtClean="0"/>
              <a:t>more direct support to MEP system through improved </a:t>
            </a:r>
            <a:r>
              <a:rPr lang="en-US" sz="2800" dirty="0" smtClean="0">
                <a:solidFill>
                  <a:schemeClr val="tx2">
                    <a:lumMod val="60000"/>
                    <a:lumOff val="40000"/>
                  </a:schemeClr>
                </a:solidFill>
              </a:rPr>
              <a:t>marketing </a:t>
            </a:r>
            <a:r>
              <a:rPr lang="en-US" sz="2800" dirty="0" smtClean="0">
                <a:solidFill>
                  <a:schemeClr val="tx2">
                    <a:lumMod val="60000"/>
                    <a:lumOff val="40000"/>
                  </a:schemeClr>
                </a:solidFill>
              </a:rPr>
              <a:t>&amp; branding and technology </a:t>
            </a:r>
            <a:r>
              <a:rPr lang="en-US" sz="2800" dirty="0" smtClean="0">
                <a:solidFill>
                  <a:schemeClr val="tx2">
                    <a:lumMod val="60000"/>
                    <a:lumOff val="40000"/>
                  </a:schemeClr>
                </a:solidFill>
              </a:rPr>
              <a:t>solutions</a:t>
            </a:r>
            <a:r>
              <a:rPr lang="en-US" sz="2800" dirty="0" smtClean="0"/>
              <a:t>.</a:t>
            </a:r>
          </a:p>
          <a:p>
            <a:endParaRPr lang="en-US" sz="2800" dirty="0" smtClean="0">
              <a:solidFill>
                <a:schemeClr val="tx2">
                  <a:lumMod val="60000"/>
                  <a:lumOff val="40000"/>
                </a:schemeClr>
              </a:solidFill>
            </a:endParaRPr>
          </a:p>
          <a:p>
            <a:r>
              <a:rPr lang="en-US" sz="2800" dirty="0" smtClean="0">
                <a:solidFill>
                  <a:schemeClr val="tx2">
                    <a:lumMod val="60000"/>
                    <a:lumOff val="40000"/>
                  </a:schemeClr>
                </a:solidFill>
              </a:rPr>
              <a:t>Research and </a:t>
            </a:r>
            <a:r>
              <a:rPr lang="en-US" sz="2800" dirty="0" smtClean="0">
                <a:solidFill>
                  <a:schemeClr val="tx2">
                    <a:lumMod val="60000"/>
                    <a:lumOff val="40000"/>
                  </a:schemeClr>
                </a:solidFill>
              </a:rPr>
              <a:t>studies </a:t>
            </a:r>
            <a:r>
              <a:rPr lang="en-US" sz="2800" dirty="0" smtClean="0"/>
              <a:t>that result in more efficiency and effectiveness of the program.</a:t>
            </a:r>
            <a:endParaRPr lang="en-US" sz="2800" dirty="0"/>
          </a:p>
          <a:p>
            <a:endParaRPr lang="en-US" dirty="0"/>
          </a:p>
        </p:txBody>
      </p:sp>
      <p:sp>
        <p:nvSpPr>
          <p:cNvPr id="4" name="Footer Placeholder 3"/>
          <p:cNvSpPr>
            <a:spLocks noGrp="1"/>
          </p:cNvSpPr>
          <p:nvPr>
            <p:ph type="ftr" sz="quarter" idx="11"/>
          </p:nvPr>
        </p:nvSpPr>
        <p:spPr/>
        <p:txBody>
          <a:bodyPr/>
          <a:lstStyle/>
          <a:p>
            <a:r>
              <a:rPr lang="en-US" smtClean="0"/>
              <a:t>www.nist.gov/mep               mfg@nist.gov             (301) 975-5020</a:t>
            </a:r>
            <a:endParaRPr lang="en-US" dirty="0"/>
          </a:p>
        </p:txBody>
      </p:sp>
      <p:sp>
        <p:nvSpPr>
          <p:cNvPr id="5" name="Slide Number Placeholder 4"/>
          <p:cNvSpPr>
            <a:spLocks noGrp="1"/>
          </p:cNvSpPr>
          <p:nvPr>
            <p:ph type="sldNum" sz="quarter" idx="12"/>
          </p:nvPr>
        </p:nvSpPr>
        <p:spPr/>
        <p:txBody>
          <a:bodyPr/>
          <a:lstStyle/>
          <a:p>
            <a:fld id="{54311E83-CD6C-2549-9EAD-3DC9C6DC4EB6}" type="slidenum">
              <a:rPr lang="en-US" smtClean="0"/>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79" y="2303726"/>
            <a:ext cx="2608500" cy="1735065"/>
          </a:xfrm>
          <a:prstGeom prst="rect">
            <a:avLst/>
          </a:prstGeom>
        </p:spPr>
      </p:pic>
      <p:sp>
        <p:nvSpPr>
          <p:cNvPr id="8" name="TextBox 7"/>
          <p:cNvSpPr txBox="1"/>
          <p:nvPr/>
        </p:nvSpPr>
        <p:spPr>
          <a:xfrm>
            <a:off x="1813560" y="5501640"/>
            <a:ext cx="3446777" cy="646331"/>
          </a:xfrm>
          <a:prstGeom prst="rect">
            <a:avLst/>
          </a:prstGeom>
          <a:noFill/>
        </p:spPr>
        <p:txBody>
          <a:bodyPr wrap="none" rtlCol="0">
            <a:spAutoFit/>
          </a:bodyPr>
          <a:lstStyle/>
          <a:p>
            <a:r>
              <a:rPr lang="en-US" dirty="0" smtClean="0"/>
              <a:t>Contact:  Autumn Hernandez</a:t>
            </a:r>
          </a:p>
          <a:p>
            <a:r>
              <a:rPr lang="en-US" dirty="0"/>
              <a:t>	 </a:t>
            </a:r>
            <a:r>
              <a:rPr lang="en-US" dirty="0" smtClean="0"/>
              <a:t>     </a:t>
            </a:r>
            <a:r>
              <a:rPr lang="en-US" dirty="0" smtClean="0">
                <a:hlinkClick r:id="rId3"/>
              </a:rPr>
              <a:t>autumn.hernandez@nist.gov</a:t>
            </a:r>
            <a:r>
              <a:rPr lang="en-US" dirty="0" smtClean="0"/>
              <a:t> </a:t>
            </a:r>
            <a:endParaRPr lang="en-US" dirty="0"/>
          </a:p>
        </p:txBody>
      </p:sp>
    </p:spTree>
    <p:extLst>
      <p:ext uri="{BB962C8B-B14F-4D97-AF65-F5344CB8AC3E}">
        <p14:creationId xmlns:p14="http://schemas.microsoft.com/office/powerpoint/2010/main" val="269877573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ME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ndary theme with whtie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plate to Customize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ME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a5859bec-08ed-426e-97eb-73d0525c47e7">Make sure to add the video slide if you want to include it in your presentations.</Description0>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3111CD10F92A4F8D1DA83C549F3865" ma:contentTypeVersion="1" ma:contentTypeDescription="Create a new document." ma:contentTypeScope="" ma:versionID="00d2aa3e651cabacda51e0f39227c4a0">
  <xsd:schema xmlns:xsd="http://www.w3.org/2001/XMLSchema" xmlns:xs="http://www.w3.org/2001/XMLSchema" xmlns:p="http://schemas.microsoft.com/office/2006/metadata/properties" xmlns:ns1="http://schemas.microsoft.com/sharepoint/v3" xmlns:ns2="a5859bec-08ed-426e-97eb-73d0525c47e7" xmlns:ns3="http://schemas.microsoft.com/sharepoint/v4" targetNamespace="http://schemas.microsoft.com/office/2006/metadata/properties" ma:root="true" ma:fieldsID="3d9d15ba5660b840978614ec06c5bf57" ns1:_="" ns2:_="" ns3:_="">
    <xsd:import namespace="http://schemas.microsoft.com/sharepoint/v3"/>
    <xsd:import namespace="a5859bec-08ed-426e-97eb-73d0525c47e7"/>
    <xsd:import namespace="http://schemas.microsoft.com/sharepoint/v4"/>
    <xsd:element name="properties">
      <xsd:complexType>
        <xsd:sequence>
          <xsd:element name="documentManagement">
            <xsd:complexType>
              <xsd:all>
                <xsd:element ref="ns2:Description0" minOccurs="0"/>
                <xsd:element ref="ns1:PublishingStartDate" minOccurs="0"/>
                <xsd:element ref="ns1:PublishingExpirationDat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859bec-08ed-426e-97eb-73d0525c47e7"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9FAF2C-AD1D-4DF3-977F-1625F7962239}">
  <ds:schemaRefs>
    <ds:schemaRef ds:uri="http://schemas.microsoft.com/sharepoint/v3/contenttype/forms"/>
  </ds:schemaRefs>
</ds:datastoreItem>
</file>

<file path=customXml/itemProps2.xml><?xml version="1.0" encoding="utf-8"?>
<ds:datastoreItem xmlns:ds="http://schemas.openxmlformats.org/officeDocument/2006/customXml" ds:itemID="{1F23B2DC-1050-4968-8B99-CB6F72A97BBA}">
  <ds:schemaRefs>
    <ds:schemaRef ds:uri="http://purl.org/dc/dcmitype/"/>
    <ds:schemaRef ds:uri="http://schemas.microsoft.com/sharepoint/v4"/>
    <ds:schemaRef ds:uri="http://schemas.microsoft.com/office/2006/metadata/properties"/>
    <ds:schemaRef ds:uri="http://purl.org/dc/elements/1.1/"/>
    <ds:schemaRef ds:uri="http://purl.org/dc/terms/"/>
    <ds:schemaRef ds:uri="http://schemas.microsoft.com/office/2006/documentManagement/types"/>
    <ds:schemaRef ds:uri="http://schemas.microsoft.com/sharepoint/v3"/>
    <ds:schemaRef ds:uri="http://www.w3.org/XML/1998/namespace"/>
    <ds:schemaRef ds:uri="http://schemas.microsoft.com/office/infopath/2007/PartnerControls"/>
    <ds:schemaRef ds:uri="http://schemas.openxmlformats.org/package/2006/metadata/core-properties"/>
    <ds:schemaRef ds:uri="a5859bec-08ed-426e-97eb-73d0525c47e7"/>
  </ds:schemaRefs>
</ds:datastoreItem>
</file>

<file path=customXml/itemProps3.xml><?xml version="1.0" encoding="utf-8"?>
<ds:datastoreItem xmlns:ds="http://schemas.openxmlformats.org/officeDocument/2006/customXml" ds:itemID="{C4D96B5C-06BA-4057-9C1E-F0478679C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859bec-08ed-426e-97eb-73d0525c47e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12465</TotalTime>
  <Words>235</Words>
  <Application>Microsoft Office PowerPoint</Application>
  <PresentationFormat>On-screen Show (4:3)</PresentationFormat>
  <Paragraphs>40</Paragraphs>
  <Slides>4</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vt:i4>
      </vt:variant>
    </vt:vector>
  </HeadingPairs>
  <TitlesOfParts>
    <vt:vector size="13" baseType="lpstr">
      <vt:lpstr>Arial</vt:lpstr>
      <vt:lpstr>Arial Narrow</vt:lpstr>
      <vt:lpstr>Calibri</vt:lpstr>
      <vt:lpstr>Cover</vt:lpstr>
      <vt:lpstr>Main MEP Template</vt:lpstr>
      <vt:lpstr>Secondary theme with whtie bar</vt:lpstr>
      <vt:lpstr>Template to Customize Footer</vt:lpstr>
      <vt:lpstr>1_Cover</vt:lpstr>
      <vt:lpstr>1_Main MEP Template</vt:lpstr>
      <vt:lpstr>Hollings Manufacturing Extension Partnership</vt:lpstr>
      <vt:lpstr>National Network</vt:lpstr>
      <vt:lpstr>Profile of Current MEP Contracts</vt:lpstr>
      <vt:lpstr>The Future Outlook for MEP Contracts</vt:lpstr>
    </vt:vector>
  </TitlesOfParts>
  <Manager/>
  <Company>NIST MEP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2015 Overview - the video is not included</dc:title>
  <dc:subject/>
  <dc:creator>Cindy Orellana</dc:creator>
  <cp:keywords/>
  <dc:description/>
  <cp:lastModifiedBy>Thomas, Carroll A.</cp:lastModifiedBy>
  <cp:revision>149</cp:revision>
  <cp:lastPrinted>2015-07-23T17:50:13Z</cp:lastPrinted>
  <dcterms:created xsi:type="dcterms:W3CDTF">2014-05-07T18:22:44Z</dcterms:created>
  <dcterms:modified xsi:type="dcterms:W3CDTF">2016-02-05T20:15:29Z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0x0101005A3111CD10F92A4F8D1DA83C549F3865</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Order">
    <vt:r8>46800</vt:r8>
  </property>
  <property fmtid="{D5CDD505-2E9C-101B-9397-08002B2CF9AE}" pid="10" name="Description00">
    <vt:lpwstr/>
  </property>
</Properties>
</file>