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35" r:id="rId3"/>
    <p:sldMasterId id="2147483793" r:id="rId4"/>
  </p:sldMasterIdLst>
  <p:notesMasterIdLst>
    <p:notesMasterId r:id="rId28"/>
  </p:notesMasterIdLst>
  <p:handoutMasterIdLst>
    <p:handoutMasterId r:id="rId29"/>
  </p:handoutMasterIdLst>
  <p:sldIdLst>
    <p:sldId id="309" r:id="rId5"/>
    <p:sldId id="258" r:id="rId6"/>
    <p:sldId id="259" r:id="rId7"/>
    <p:sldId id="275" r:id="rId8"/>
    <p:sldId id="282" r:id="rId9"/>
    <p:sldId id="317" r:id="rId10"/>
    <p:sldId id="318" r:id="rId11"/>
    <p:sldId id="267" r:id="rId12"/>
    <p:sldId id="310" r:id="rId13"/>
    <p:sldId id="315" r:id="rId14"/>
    <p:sldId id="312" r:id="rId15"/>
    <p:sldId id="330" r:id="rId16"/>
    <p:sldId id="331" r:id="rId17"/>
    <p:sldId id="313" r:id="rId18"/>
    <p:sldId id="328" r:id="rId19"/>
    <p:sldId id="329" r:id="rId20"/>
    <p:sldId id="314" r:id="rId21"/>
    <p:sldId id="327" r:id="rId22"/>
    <p:sldId id="334" r:id="rId23"/>
    <p:sldId id="332" r:id="rId24"/>
    <p:sldId id="319" r:id="rId25"/>
    <p:sldId id="335" r:id="rId26"/>
    <p:sldId id="31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ma, Alden A." initials="DA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78" d="100"/>
          <a:sy n="178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35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A8F9F-3C48-4220-A2DF-CB90CAAD046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7436F-F178-4804-9D90-DA8A11807619}">
      <dgm:prSet phldrT="[Text]"/>
      <dgm:spPr/>
      <dgm:t>
        <a:bodyPr/>
        <a:lstStyle/>
        <a:p>
          <a:r>
            <a:rPr lang="en-US" dirty="0" smtClean="0"/>
            <a:t>Search Results</a:t>
          </a:r>
          <a:endParaRPr lang="en-US" dirty="0"/>
        </a:p>
      </dgm:t>
    </dgm:pt>
    <dgm:pt modelId="{6E7B095B-F093-4569-8AFF-1573EFFACD07}" type="parTrans" cxnId="{94BD6895-5EC6-4E91-B7A9-13158E4B9FBF}">
      <dgm:prSet/>
      <dgm:spPr/>
      <dgm:t>
        <a:bodyPr/>
        <a:lstStyle/>
        <a:p>
          <a:endParaRPr lang="en-US"/>
        </a:p>
      </dgm:t>
    </dgm:pt>
    <dgm:pt modelId="{9E590E6B-1938-443A-B68E-626126968ECC}" type="sibTrans" cxnId="{94BD6895-5EC6-4E91-B7A9-13158E4B9FBF}">
      <dgm:prSet/>
      <dgm:spPr/>
      <dgm:t>
        <a:bodyPr/>
        <a:lstStyle/>
        <a:p>
          <a:endParaRPr lang="en-US"/>
        </a:p>
      </dgm:t>
    </dgm:pt>
    <dgm:pt modelId="{44D575E1-DC14-47E3-BE56-099EE192341F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Result1</a:t>
          </a:r>
          <a:endParaRPr lang="en-US" dirty="0"/>
        </a:p>
      </dgm:t>
    </dgm:pt>
    <dgm:pt modelId="{A0AC49EE-BD04-4F13-B150-4BC6277D638B}" type="parTrans" cxnId="{DB87F9CC-4318-46D8-B5A2-57C69A90B85E}">
      <dgm:prSet/>
      <dgm:spPr/>
      <dgm:t>
        <a:bodyPr/>
        <a:lstStyle/>
        <a:p>
          <a:endParaRPr lang="en-US"/>
        </a:p>
      </dgm:t>
    </dgm:pt>
    <dgm:pt modelId="{FEB0D480-D3C5-4CA4-8EAA-6D16FDD812AA}" type="sibTrans" cxnId="{DB87F9CC-4318-46D8-B5A2-57C69A90B85E}">
      <dgm:prSet/>
      <dgm:spPr/>
      <dgm:t>
        <a:bodyPr/>
        <a:lstStyle/>
        <a:p>
          <a:endParaRPr lang="en-US"/>
        </a:p>
      </dgm:t>
    </dgm:pt>
    <dgm:pt modelId="{49BF2343-D216-4582-8479-DB2B90A1EE9B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Result2</a:t>
          </a:r>
          <a:endParaRPr lang="en-US" dirty="0"/>
        </a:p>
      </dgm:t>
    </dgm:pt>
    <dgm:pt modelId="{FB3F9185-8AFE-4B31-8D76-E516697C7662}" type="parTrans" cxnId="{8D220091-B181-4AD8-82D3-20CC5BF1F0BB}">
      <dgm:prSet/>
      <dgm:spPr/>
      <dgm:t>
        <a:bodyPr/>
        <a:lstStyle/>
        <a:p>
          <a:endParaRPr lang="en-US"/>
        </a:p>
      </dgm:t>
    </dgm:pt>
    <dgm:pt modelId="{EE7CB258-E467-43A0-91EA-6055819F4111}" type="sibTrans" cxnId="{8D220091-B181-4AD8-82D3-20CC5BF1F0BB}">
      <dgm:prSet/>
      <dgm:spPr/>
      <dgm:t>
        <a:bodyPr/>
        <a:lstStyle/>
        <a:p>
          <a:endParaRPr lang="en-US"/>
        </a:p>
      </dgm:t>
    </dgm:pt>
    <dgm:pt modelId="{C68D894C-67D1-4EB4-AE6A-E435F4837B21}">
      <dgm:prSet phldrT="[Text]"/>
      <dgm:spPr/>
      <dgm:t>
        <a:bodyPr/>
        <a:lstStyle/>
        <a:p>
          <a:r>
            <a:rPr lang="en-US" dirty="0" smtClean="0"/>
            <a:t>Transform</a:t>
          </a:r>
          <a:endParaRPr lang="en-US" dirty="0"/>
        </a:p>
      </dgm:t>
    </dgm:pt>
    <dgm:pt modelId="{C5F176C6-A2ED-4636-8F31-0D701CC05AB8}" type="parTrans" cxnId="{7D0B1761-B4B3-4815-9D91-7D0EDF9B80CF}">
      <dgm:prSet/>
      <dgm:spPr/>
      <dgm:t>
        <a:bodyPr/>
        <a:lstStyle/>
        <a:p>
          <a:endParaRPr lang="en-US"/>
        </a:p>
      </dgm:t>
    </dgm:pt>
    <dgm:pt modelId="{62443A86-32C7-4394-A0AA-47FDB53E6111}" type="sibTrans" cxnId="{7D0B1761-B4B3-4815-9D91-7D0EDF9B80CF}">
      <dgm:prSet/>
      <dgm:spPr/>
      <dgm:t>
        <a:bodyPr/>
        <a:lstStyle/>
        <a:p>
          <a:endParaRPr lang="en-US"/>
        </a:p>
      </dgm:t>
    </dgm:pt>
    <dgm:pt modelId="{88B9A406-4960-4B7D-9F5F-015D54DEC26F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XSLT1</a:t>
          </a:r>
          <a:endParaRPr lang="en-US" dirty="0"/>
        </a:p>
      </dgm:t>
    </dgm:pt>
    <dgm:pt modelId="{F391D2B7-515F-407A-A245-A8CF2DBBBD48}" type="parTrans" cxnId="{E7416FD7-C804-4EA5-BDB2-40480B757A28}">
      <dgm:prSet/>
      <dgm:spPr/>
      <dgm:t>
        <a:bodyPr/>
        <a:lstStyle/>
        <a:p>
          <a:endParaRPr lang="en-US"/>
        </a:p>
      </dgm:t>
    </dgm:pt>
    <dgm:pt modelId="{4BE64B26-80F8-4308-9B0D-CF9EB347AD7C}" type="sibTrans" cxnId="{E7416FD7-C804-4EA5-BDB2-40480B757A28}">
      <dgm:prSet/>
      <dgm:spPr/>
      <dgm:t>
        <a:bodyPr/>
        <a:lstStyle/>
        <a:p>
          <a:endParaRPr lang="en-US"/>
        </a:p>
      </dgm:t>
    </dgm:pt>
    <dgm:pt modelId="{54789E6F-BF05-41E2-B4BB-9EBDA1AFC1FB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XSLT2</a:t>
          </a:r>
          <a:endParaRPr lang="en-US" dirty="0"/>
        </a:p>
      </dgm:t>
    </dgm:pt>
    <dgm:pt modelId="{7F86EB68-EA38-4273-BC0B-A3E15D0AAFA5}" type="parTrans" cxnId="{382B3A82-5571-4874-85D3-FCC8AEBCF61A}">
      <dgm:prSet/>
      <dgm:spPr/>
      <dgm:t>
        <a:bodyPr/>
        <a:lstStyle/>
        <a:p>
          <a:endParaRPr lang="en-US"/>
        </a:p>
      </dgm:t>
    </dgm:pt>
    <dgm:pt modelId="{7420BBA0-D811-43C4-B08D-E166F2C82BF3}" type="sibTrans" cxnId="{382B3A82-5571-4874-85D3-FCC8AEBCF61A}">
      <dgm:prSet/>
      <dgm:spPr/>
      <dgm:t>
        <a:bodyPr/>
        <a:lstStyle/>
        <a:p>
          <a:endParaRPr lang="en-US"/>
        </a:p>
      </dgm:t>
    </dgm:pt>
    <dgm:pt modelId="{BCF64852-4CE3-46FC-8725-D7A4E173B405}">
      <dgm:prSet phldrT="[Text]"/>
      <dgm:spPr/>
      <dgm:t>
        <a:bodyPr/>
        <a:lstStyle/>
        <a:p>
          <a:r>
            <a:rPr lang="en-US" dirty="0" smtClean="0"/>
            <a:t>Output Format</a:t>
          </a:r>
          <a:endParaRPr lang="en-US" dirty="0"/>
        </a:p>
      </dgm:t>
    </dgm:pt>
    <dgm:pt modelId="{BBF99987-9494-4EFC-89A9-12AFBBD1D7AF}" type="parTrans" cxnId="{A01BFBFD-6C51-44BF-822C-7D32FC965119}">
      <dgm:prSet/>
      <dgm:spPr/>
      <dgm:t>
        <a:bodyPr/>
        <a:lstStyle/>
        <a:p>
          <a:endParaRPr lang="en-US"/>
        </a:p>
      </dgm:t>
    </dgm:pt>
    <dgm:pt modelId="{8F79FE65-764B-4C11-B0D1-81EA8CF3ADE9}" type="sibTrans" cxnId="{A01BFBFD-6C51-44BF-822C-7D32FC965119}">
      <dgm:prSet/>
      <dgm:spPr/>
      <dgm:t>
        <a:bodyPr/>
        <a:lstStyle/>
        <a:p>
          <a:endParaRPr lang="en-US"/>
        </a:p>
      </dgm:t>
    </dgm:pt>
    <dgm:pt modelId="{A1A738CC-367C-4EFE-A4B5-01AA19887FFC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POP file</a:t>
          </a:r>
          <a:endParaRPr lang="en-US" dirty="0"/>
        </a:p>
      </dgm:t>
    </dgm:pt>
    <dgm:pt modelId="{81611BFE-DA1F-4A27-8D36-BCE41F84A703}" type="parTrans" cxnId="{495FBDA7-EA1B-4682-A129-FAE43C1CB4AE}">
      <dgm:prSet/>
      <dgm:spPr/>
      <dgm:t>
        <a:bodyPr/>
        <a:lstStyle/>
        <a:p>
          <a:endParaRPr lang="en-US"/>
        </a:p>
      </dgm:t>
    </dgm:pt>
    <dgm:pt modelId="{64E793FF-DC4D-4A89-896F-3461651D43BD}" type="sibTrans" cxnId="{495FBDA7-EA1B-4682-A129-FAE43C1CB4AE}">
      <dgm:prSet/>
      <dgm:spPr/>
      <dgm:t>
        <a:bodyPr/>
        <a:lstStyle/>
        <a:p>
          <a:endParaRPr lang="en-US"/>
        </a:p>
      </dgm:t>
    </dgm:pt>
    <dgm:pt modelId="{6E9E4AE4-9D52-4D84-9E4A-487B9FFF5514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CSV</a:t>
          </a:r>
          <a:endParaRPr lang="en-US" dirty="0"/>
        </a:p>
      </dgm:t>
    </dgm:pt>
    <dgm:pt modelId="{421280F2-AA0A-4963-A65E-8FE9A9628BBB}" type="parTrans" cxnId="{BBA8382A-12EB-48F4-83A1-D5B0BC806F2B}">
      <dgm:prSet/>
      <dgm:spPr/>
      <dgm:t>
        <a:bodyPr/>
        <a:lstStyle/>
        <a:p>
          <a:endParaRPr lang="en-US"/>
        </a:p>
      </dgm:t>
    </dgm:pt>
    <dgm:pt modelId="{8909F4FA-EAC8-45CB-A05E-6283ECC98ABD}" type="sibTrans" cxnId="{BBA8382A-12EB-48F4-83A1-D5B0BC806F2B}">
      <dgm:prSet/>
      <dgm:spPr/>
      <dgm:t>
        <a:bodyPr/>
        <a:lstStyle/>
        <a:p>
          <a:endParaRPr lang="en-US"/>
        </a:p>
      </dgm:t>
    </dgm:pt>
    <dgm:pt modelId="{76F5AE5E-7DFB-492C-A3A5-EEDF7B187857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HTML</a:t>
          </a:r>
          <a:endParaRPr lang="en-US" dirty="0"/>
        </a:p>
      </dgm:t>
    </dgm:pt>
    <dgm:pt modelId="{60037B56-DD55-4226-8CF8-6A4C53C4F04A}" type="parTrans" cxnId="{66B5CAA8-805C-485A-AB7C-3F394B318D32}">
      <dgm:prSet/>
      <dgm:spPr/>
      <dgm:t>
        <a:bodyPr/>
        <a:lstStyle/>
        <a:p>
          <a:endParaRPr lang="en-US"/>
        </a:p>
      </dgm:t>
    </dgm:pt>
    <dgm:pt modelId="{48F515C5-F36F-486D-99E4-660EC0F7FB50}" type="sibTrans" cxnId="{66B5CAA8-805C-485A-AB7C-3F394B318D32}">
      <dgm:prSet/>
      <dgm:spPr/>
      <dgm:t>
        <a:bodyPr/>
        <a:lstStyle/>
        <a:p>
          <a:endParaRPr lang="en-US"/>
        </a:p>
      </dgm:t>
    </dgm:pt>
    <dgm:pt modelId="{0C6F1CA1-8FE4-48B6-824D-693E7EBDCC6D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Script</a:t>
          </a:r>
          <a:endParaRPr lang="en-US" dirty="0"/>
        </a:p>
      </dgm:t>
    </dgm:pt>
    <dgm:pt modelId="{2E670B59-FF5E-43F8-8322-DA850C013E86}" type="parTrans" cxnId="{16732252-B18E-4DFD-8638-B19C17488B83}">
      <dgm:prSet/>
      <dgm:spPr/>
      <dgm:t>
        <a:bodyPr/>
        <a:lstStyle/>
        <a:p>
          <a:endParaRPr lang="en-US"/>
        </a:p>
      </dgm:t>
    </dgm:pt>
    <dgm:pt modelId="{499FBEAD-B9A9-454D-9B28-C4AD4F9C43B0}" type="sibTrans" cxnId="{16732252-B18E-4DFD-8638-B19C17488B83}">
      <dgm:prSet/>
      <dgm:spPr/>
      <dgm:t>
        <a:bodyPr/>
        <a:lstStyle/>
        <a:p>
          <a:endParaRPr lang="en-US"/>
        </a:p>
      </dgm:t>
    </dgm:pt>
    <dgm:pt modelId="{6E42673A-2AE9-455F-861F-396877C3FE57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Result3</a:t>
          </a:r>
          <a:endParaRPr lang="en-US" dirty="0"/>
        </a:p>
      </dgm:t>
    </dgm:pt>
    <dgm:pt modelId="{92AD575A-FBF9-44C7-9E3B-252EAAB5BD73}" type="parTrans" cxnId="{84688F2A-BDDA-428D-9567-4243FB37F227}">
      <dgm:prSet/>
      <dgm:spPr/>
      <dgm:t>
        <a:bodyPr/>
        <a:lstStyle/>
        <a:p>
          <a:endParaRPr lang="en-US"/>
        </a:p>
      </dgm:t>
    </dgm:pt>
    <dgm:pt modelId="{A1697D9C-5338-4F48-8A56-CE2454B450ED}" type="sibTrans" cxnId="{84688F2A-BDDA-428D-9567-4243FB37F227}">
      <dgm:prSet/>
      <dgm:spPr/>
      <dgm:t>
        <a:bodyPr/>
        <a:lstStyle/>
        <a:p>
          <a:endParaRPr lang="en-US"/>
        </a:p>
      </dgm:t>
    </dgm:pt>
    <dgm:pt modelId="{6598A6EA-A571-4558-8956-4FD6A29A3625}" type="pres">
      <dgm:prSet presAssocID="{7A0A8F9F-3C48-4220-A2DF-CB90CAAD04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CE9B97-9530-41ED-8264-C80D11247181}" type="pres">
      <dgm:prSet presAssocID="{BD37436F-F178-4804-9D90-DA8A11807619}" presName="compNode" presStyleCnt="0"/>
      <dgm:spPr/>
    </dgm:pt>
    <dgm:pt modelId="{A4E03A12-CF37-47CF-9907-F35F34D19A7E}" type="pres">
      <dgm:prSet presAssocID="{BD37436F-F178-4804-9D90-DA8A11807619}" presName="noGeometry" presStyleCnt="0"/>
      <dgm:spPr/>
    </dgm:pt>
    <dgm:pt modelId="{22A8371B-E7FC-47E8-9EED-830A0FB77655}" type="pres">
      <dgm:prSet presAssocID="{BD37436F-F178-4804-9D90-DA8A11807619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969EB-E63F-4A61-80A5-5B70DCDE335C}" type="pres">
      <dgm:prSet presAssocID="{BD37436F-F178-4804-9D90-DA8A11807619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63605730-8823-4EE8-A649-53E0411C9B2D}" type="pres">
      <dgm:prSet presAssocID="{BD37436F-F178-4804-9D90-DA8A1180761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8F555-5761-4453-9973-13F7B03184CC}" type="pres">
      <dgm:prSet presAssocID="{BD37436F-F178-4804-9D90-DA8A11807619}" presName="aSpace" presStyleCnt="0"/>
      <dgm:spPr/>
    </dgm:pt>
    <dgm:pt modelId="{250478BB-0A65-4D88-A8BE-53A4EBAE58E8}" type="pres">
      <dgm:prSet presAssocID="{C68D894C-67D1-4EB4-AE6A-E435F4837B21}" presName="compNode" presStyleCnt="0"/>
      <dgm:spPr/>
    </dgm:pt>
    <dgm:pt modelId="{A99231A8-8384-4092-8832-88D07124C429}" type="pres">
      <dgm:prSet presAssocID="{C68D894C-67D1-4EB4-AE6A-E435F4837B21}" presName="noGeometry" presStyleCnt="0"/>
      <dgm:spPr/>
    </dgm:pt>
    <dgm:pt modelId="{8F5988AD-FD04-4496-8518-A8E47603D154}" type="pres">
      <dgm:prSet presAssocID="{C68D894C-67D1-4EB4-AE6A-E435F4837B21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E4332-2397-46A7-B95E-6FA7B08D90B0}" type="pres">
      <dgm:prSet presAssocID="{C68D894C-67D1-4EB4-AE6A-E435F4837B21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CA215441-5400-4ED3-B4DC-CB77949C2F0F}" type="pres">
      <dgm:prSet presAssocID="{C68D894C-67D1-4EB4-AE6A-E435F4837B21}" presName="parentText" presStyleLbl="node1" presStyleIdx="1" presStyleCnt="3" custScaleX="129512" custScaleY="131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43CB6-1F19-488B-9C57-EB03FB9EB9BD}" type="pres">
      <dgm:prSet presAssocID="{C68D894C-67D1-4EB4-AE6A-E435F4837B21}" presName="aSpace" presStyleCnt="0"/>
      <dgm:spPr/>
    </dgm:pt>
    <dgm:pt modelId="{9374A90B-8B35-4CB8-B4FE-188C8762BF4A}" type="pres">
      <dgm:prSet presAssocID="{BCF64852-4CE3-46FC-8725-D7A4E173B405}" presName="compNode" presStyleCnt="0"/>
      <dgm:spPr/>
    </dgm:pt>
    <dgm:pt modelId="{8B642CD5-A2BA-44C8-9643-7D71B08BC815}" type="pres">
      <dgm:prSet presAssocID="{BCF64852-4CE3-46FC-8725-D7A4E173B405}" presName="noGeometry" presStyleCnt="0"/>
      <dgm:spPr/>
    </dgm:pt>
    <dgm:pt modelId="{E0AAC81F-9B4B-4ACE-AFF8-493CA8841BBA}" type="pres">
      <dgm:prSet presAssocID="{BCF64852-4CE3-46FC-8725-D7A4E173B40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C5C8-01B5-4A6A-A99D-B012F289521B}" type="pres">
      <dgm:prSet presAssocID="{BCF64852-4CE3-46FC-8725-D7A4E173B40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09D687CC-6B4A-4740-8029-71CA20DF2E1E}" type="pres">
      <dgm:prSet presAssocID="{BCF64852-4CE3-46FC-8725-D7A4E173B40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D94634-66EB-4841-962D-5D1635D93FB2}" type="presOf" srcId="{BD37436F-F178-4804-9D90-DA8A11807619}" destId="{63605730-8823-4EE8-A649-53E0411C9B2D}" srcOrd="0" destOrd="0" presId="urn:microsoft.com/office/officeart/2005/8/layout/hProcess6"/>
    <dgm:cxn modelId="{E3BF896F-64C2-4428-8AC7-550083DC37AE}" type="presOf" srcId="{49BF2343-D216-4582-8479-DB2B90A1EE9B}" destId="{246969EB-E63F-4A61-80A5-5B70DCDE335C}" srcOrd="1" destOrd="1" presId="urn:microsoft.com/office/officeart/2005/8/layout/hProcess6"/>
    <dgm:cxn modelId="{4F9A221D-0C18-451A-86A8-6DCD5BB14067}" type="presOf" srcId="{54789E6F-BF05-41E2-B4BB-9EBDA1AFC1FB}" destId="{186E4332-2397-46A7-B95E-6FA7B08D90B0}" srcOrd="1" destOrd="1" presId="urn:microsoft.com/office/officeart/2005/8/layout/hProcess6"/>
    <dgm:cxn modelId="{E3903C9F-D644-46D7-82E0-71242DB210B3}" type="presOf" srcId="{6E42673A-2AE9-455F-861F-396877C3FE57}" destId="{246969EB-E63F-4A61-80A5-5B70DCDE335C}" srcOrd="1" destOrd="2" presId="urn:microsoft.com/office/officeart/2005/8/layout/hProcess6"/>
    <dgm:cxn modelId="{3717E909-D497-4E0A-A306-13DF79A966D2}" type="presOf" srcId="{BCF64852-4CE3-46FC-8725-D7A4E173B405}" destId="{09D687CC-6B4A-4740-8029-71CA20DF2E1E}" srcOrd="0" destOrd="0" presId="urn:microsoft.com/office/officeart/2005/8/layout/hProcess6"/>
    <dgm:cxn modelId="{2A7A3E0F-2A03-4BD1-B50C-1B4D12A62665}" type="presOf" srcId="{44D575E1-DC14-47E3-BE56-099EE192341F}" destId="{22A8371B-E7FC-47E8-9EED-830A0FB77655}" srcOrd="0" destOrd="0" presId="urn:microsoft.com/office/officeart/2005/8/layout/hProcess6"/>
    <dgm:cxn modelId="{DB87F9CC-4318-46D8-B5A2-57C69A90B85E}" srcId="{BD37436F-F178-4804-9D90-DA8A11807619}" destId="{44D575E1-DC14-47E3-BE56-099EE192341F}" srcOrd="0" destOrd="0" parTransId="{A0AC49EE-BD04-4F13-B150-4BC6277D638B}" sibTransId="{FEB0D480-D3C5-4CA4-8EAA-6D16FDD812AA}"/>
    <dgm:cxn modelId="{0B985E01-9798-418E-B94D-5244D6D23554}" type="presOf" srcId="{0C6F1CA1-8FE4-48B6-824D-693E7EBDCC6D}" destId="{E0AAC81F-9B4B-4ACE-AFF8-493CA8841BBA}" srcOrd="0" destOrd="3" presId="urn:microsoft.com/office/officeart/2005/8/layout/hProcess6"/>
    <dgm:cxn modelId="{BBA8382A-12EB-48F4-83A1-D5B0BC806F2B}" srcId="{BCF64852-4CE3-46FC-8725-D7A4E173B405}" destId="{6E9E4AE4-9D52-4D84-9E4A-487B9FFF5514}" srcOrd="1" destOrd="0" parTransId="{421280F2-AA0A-4963-A65E-8FE9A9628BBB}" sibTransId="{8909F4FA-EAC8-45CB-A05E-6283ECC98ABD}"/>
    <dgm:cxn modelId="{694971DB-BD17-426C-A4A6-82CB79E28AB8}" type="presOf" srcId="{6E42673A-2AE9-455F-861F-396877C3FE57}" destId="{22A8371B-E7FC-47E8-9EED-830A0FB77655}" srcOrd="0" destOrd="2" presId="urn:microsoft.com/office/officeart/2005/8/layout/hProcess6"/>
    <dgm:cxn modelId="{3CE46A6D-E021-4D1C-AF4F-016BE8BF1FB1}" type="presOf" srcId="{C68D894C-67D1-4EB4-AE6A-E435F4837B21}" destId="{CA215441-5400-4ED3-B4DC-CB77949C2F0F}" srcOrd="0" destOrd="0" presId="urn:microsoft.com/office/officeart/2005/8/layout/hProcess6"/>
    <dgm:cxn modelId="{84688F2A-BDDA-428D-9567-4243FB37F227}" srcId="{BD37436F-F178-4804-9D90-DA8A11807619}" destId="{6E42673A-2AE9-455F-861F-396877C3FE57}" srcOrd="2" destOrd="0" parTransId="{92AD575A-FBF9-44C7-9E3B-252EAAB5BD73}" sibTransId="{A1697D9C-5338-4F48-8A56-CE2454B450ED}"/>
    <dgm:cxn modelId="{A01BFBFD-6C51-44BF-822C-7D32FC965119}" srcId="{7A0A8F9F-3C48-4220-A2DF-CB90CAAD0467}" destId="{BCF64852-4CE3-46FC-8725-D7A4E173B405}" srcOrd="2" destOrd="0" parTransId="{BBF99987-9494-4EFC-89A9-12AFBBD1D7AF}" sibTransId="{8F79FE65-764B-4C11-B0D1-81EA8CF3ADE9}"/>
    <dgm:cxn modelId="{FCC16E3B-19DC-4749-B5A8-9F5121EB7C6E}" type="presOf" srcId="{6E9E4AE4-9D52-4D84-9E4A-487B9FFF5514}" destId="{0E86C5C8-01B5-4A6A-A99D-B012F289521B}" srcOrd="1" destOrd="1" presId="urn:microsoft.com/office/officeart/2005/8/layout/hProcess6"/>
    <dgm:cxn modelId="{495FBDA7-EA1B-4682-A129-FAE43C1CB4AE}" srcId="{BCF64852-4CE3-46FC-8725-D7A4E173B405}" destId="{A1A738CC-367C-4EFE-A4B5-01AA19887FFC}" srcOrd="0" destOrd="0" parTransId="{81611BFE-DA1F-4A27-8D36-BCE41F84A703}" sibTransId="{64E793FF-DC4D-4A89-896F-3461651D43BD}"/>
    <dgm:cxn modelId="{4FD469F3-EB98-4694-9BED-CE743329E3D0}" type="presOf" srcId="{0C6F1CA1-8FE4-48B6-824D-693E7EBDCC6D}" destId="{0E86C5C8-01B5-4A6A-A99D-B012F289521B}" srcOrd="1" destOrd="3" presId="urn:microsoft.com/office/officeart/2005/8/layout/hProcess6"/>
    <dgm:cxn modelId="{382B3A82-5571-4874-85D3-FCC8AEBCF61A}" srcId="{C68D894C-67D1-4EB4-AE6A-E435F4837B21}" destId="{54789E6F-BF05-41E2-B4BB-9EBDA1AFC1FB}" srcOrd="1" destOrd="0" parTransId="{7F86EB68-EA38-4273-BC0B-A3E15D0AAFA5}" sibTransId="{7420BBA0-D811-43C4-B08D-E166F2C82BF3}"/>
    <dgm:cxn modelId="{BA5AE624-0382-42CB-BDC8-EAD91BB330A2}" type="presOf" srcId="{44D575E1-DC14-47E3-BE56-099EE192341F}" destId="{246969EB-E63F-4A61-80A5-5B70DCDE335C}" srcOrd="1" destOrd="0" presId="urn:microsoft.com/office/officeart/2005/8/layout/hProcess6"/>
    <dgm:cxn modelId="{99977FA3-13CF-4FE8-94B5-677BF864B343}" type="presOf" srcId="{6E9E4AE4-9D52-4D84-9E4A-487B9FFF5514}" destId="{E0AAC81F-9B4B-4ACE-AFF8-493CA8841BBA}" srcOrd="0" destOrd="1" presId="urn:microsoft.com/office/officeart/2005/8/layout/hProcess6"/>
    <dgm:cxn modelId="{16732252-B18E-4DFD-8638-B19C17488B83}" srcId="{BCF64852-4CE3-46FC-8725-D7A4E173B405}" destId="{0C6F1CA1-8FE4-48B6-824D-693E7EBDCC6D}" srcOrd="3" destOrd="0" parTransId="{2E670B59-FF5E-43F8-8322-DA850C013E86}" sibTransId="{499FBEAD-B9A9-454D-9B28-C4AD4F9C43B0}"/>
    <dgm:cxn modelId="{F5999B08-932D-43F3-A67E-FA96EE73A2F6}" type="presOf" srcId="{88B9A406-4960-4B7D-9F5F-015D54DEC26F}" destId="{8F5988AD-FD04-4496-8518-A8E47603D154}" srcOrd="0" destOrd="0" presId="urn:microsoft.com/office/officeart/2005/8/layout/hProcess6"/>
    <dgm:cxn modelId="{E89D749B-2110-4CB8-9894-92E530B419FB}" type="presOf" srcId="{49BF2343-D216-4582-8479-DB2B90A1EE9B}" destId="{22A8371B-E7FC-47E8-9EED-830A0FB77655}" srcOrd="0" destOrd="1" presId="urn:microsoft.com/office/officeart/2005/8/layout/hProcess6"/>
    <dgm:cxn modelId="{8D220091-B181-4AD8-82D3-20CC5BF1F0BB}" srcId="{BD37436F-F178-4804-9D90-DA8A11807619}" destId="{49BF2343-D216-4582-8479-DB2B90A1EE9B}" srcOrd="1" destOrd="0" parTransId="{FB3F9185-8AFE-4B31-8D76-E516697C7662}" sibTransId="{EE7CB258-E467-43A0-91EA-6055819F4111}"/>
    <dgm:cxn modelId="{66B5CAA8-805C-485A-AB7C-3F394B318D32}" srcId="{BCF64852-4CE3-46FC-8725-D7A4E173B405}" destId="{76F5AE5E-7DFB-492C-A3A5-EEDF7B187857}" srcOrd="2" destOrd="0" parTransId="{60037B56-DD55-4226-8CF8-6A4C53C4F04A}" sibTransId="{48F515C5-F36F-486D-99E4-660EC0F7FB50}"/>
    <dgm:cxn modelId="{2C3DDFDE-1D28-4377-A367-6E80C4731495}" type="presOf" srcId="{A1A738CC-367C-4EFE-A4B5-01AA19887FFC}" destId="{E0AAC81F-9B4B-4ACE-AFF8-493CA8841BBA}" srcOrd="0" destOrd="0" presId="urn:microsoft.com/office/officeart/2005/8/layout/hProcess6"/>
    <dgm:cxn modelId="{E7416FD7-C804-4EA5-BDB2-40480B757A28}" srcId="{C68D894C-67D1-4EB4-AE6A-E435F4837B21}" destId="{88B9A406-4960-4B7D-9F5F-015D54DEC26F}" srcOrd="0" destOrd="0" parTransId="{F391D2B7-515F-407A-A245-A8CF2DBBBD48}" sibTransId="{4BE64B26-80F8-4308-9B0D-CF9EB347AD7C}"/>
    <dgm:cxn modelId="{97F1736C-5BCA-4248-996A-2762F290B9F7}" type="presOf" srcId="{76F5AE5E-7DFB-492C-A3A5-EEDF7B187857}" destId="{E0AAC81F-9B4B-4ACE-AFF8-493CA8841BBA}" srcOrd="0" destOrd="2" presId="urn:microsoft.com/office/officeart/2005/8/layout/hProcess6"/>
    <dgm:cxn modelId="{004B27D1-C9C3-442A-A641-B8B9008AFC28}" type="presOf" srcId="{54789E6F-BF05-41E2-B4BB-9EBDA1AFC1FB}" destId="{8F5988AD-FD04-4496-8518-A8E47603D154}" srcOrd="0" destOrd="1" presId="urn:microsoft.com/office/officeart/2005/8/layout/hProcess6"/>
    <dgm:cxn modelId="{6BE40A30-15EF-45E5-A970-CA1C2D37E468}" type="presOf" srcId="{88B9A406-4960-4B7D-9F5F-015D54DEC26F}" destId="{186E4332-2397-46A7-B95E-6FA7B08D90B0}" srcOrd="1" destOrd="0" presId="urn:microsoft.com/office/officeart/2005/8/layout/hProcess6"/>
    <dgm:cxn modelId="{AD371D71-98B1-446D-A164-28155B75AE05}" type="presOf" srcId="{7A0A8F9F-3C48-4220-A2DF-CB90CAAD0467}" destId="{6598A6EA-A571-4558-8956-4FD6A29A3625}" srcOrd="0" destOrd="0" presId="urn:microsoft.com/office/officeart/2005/8/layout/hProcess6"/>
    <dgm:cxn modelId="{6109EE4A-39DB-406D-9F1C-6D9D51869368}" type="presOf" srcId="{A1A738CC-367C-4EFE-A4B5-01AA19887FFC}" destId="{0E86C5C8-01B5-4A6A-A99D-B012F289521B}" srcOrd="1" destOrd="0" presId="urn:microsoft.com/office/officeart/2005/8/layout/hProcess6"/>
    <dgm:cxn modelId="{7D0B1761-B4B3-4815-9D91-7D0EDF9B80CF}" srcId="{7A0A8F9F-3C48-4220-A2DF-CB90CAAD0467}" destId="{C68D894C-67D1-4EB4-AE6A-E435F4837B21}" srcOrd="1" destOrd="0" parTransId="{C5F176C6-A2ED-4636-8F31-0D701CC05AB8}" sibTransId="{62443A86-32C7-4394-A0AA-47FDB53E6111}"/>
    <dgm:cxn modelId="{2BC5FF91-DEF7-4137-9E49-5CD568A0C542}" type="presOf" srcId="{76F5AE5E-7DFB-492C-A3A5-EEDF7B187857}" destId="{0E86C5C8-01B5-4A6A-A99D-B012F289521B}" srcOrd="1" destOrd="2" presId="urn:microsoft.com/office/officeart/2005/8/layout/hProcess6"/>
    <dgm:cxn modelId="{94BD6895-5EC6-4E91-B7A9-13158E4B9FBF}" srcId="{7A0A8F9F-3C48-4220-A2DF-CB90CAAD0467}" destId="{BD37436F-F178-4804-9D90-DA8A11807619}" srcOrd="0" destOrd="0" parTransId="{6E7B095B-F093-4569-8AFF-1573EFFACD07}" sibTransId="{9E590E6B-1938-443A-B68E-626126968ECC}"/>
    <dgm:cxn modelId="{B3BA059A-F427-4F54-A0A5-58BF7BEE0375}" type="presParOf" srcId="{6598A6EA-A571-4558-8956-4FD6A29A3625}" destId="{D6CE9B97-9530-41ED-8264-C80D11247181}" srcOrd="0" destOrd="0" presId="urn:microsoft.com/office/officeart/2005/8/layout/hProcess6"/>
    <dgm:cxn modelId="{1700BADA-21B5-4CB3-88B9-197C6149677E}" type="presParOf" srcId="{D6CE9B97-9530-41ED-8264-C80D11247181}" destId="{A4E03A12-CF37-47CF-9907-F35F34D19A7E}" srcOrd="0" destOrd="0" presId="urn:microsoft.com/office/officeart/2005/8/layout/hProcess6"/>
    <dgm:cxn modelId="{F1317A1D-B595-46A1-B3EE-44EA036B2E3E}" type="presParOf" srcId="{D6CE9B97-9530-41ED-8264-C80D11247181}" destId="{22A8371B-E7FC-47E8-9EED-830A0FB77655}" srcOrd="1" destOrd="0" presId="urn:microsoft.com/office/officeart/2005/8/layout/hProcess6"/>
    <dgm:cxn modelId="{2D88C19F-1B5A-43BC-AF5F-EA2EC34B9AEC}" type="presParOf" srcId="{D6CE9B97-9530-41ED-8264-C80D11247181}" destId="{246969EB-E63F-4A61-80A5-5B70DCDE335C}" srcOrd="2" destOrd="0" presId="urn:microsoft.com/office/officeart/2005/8/layout/hProcess6"/>
    <dgm:cxn modelId="{BB5CFB96-66E1-48D7-B5EC-9BB6BF922A74}" type="presParOf" srcId="{D6CE9B97-9530-41ED-8264-C80D11247181}" destId="{63605730-8823-4EE8-A649-53E0411C9B2D}" srcOrd="3" destOrd="0" presId="urn:microsoft.com/office/officeart/2005/8/layout/hProcess6"/>
    <dgm:cxn modelId="{BC9084D6-510A-494B-AF35-92439D480868}" type="presParOf" srcId="{6598A6EA-A571-4558-8956-4FD6A29A3625}" destId="{5A58F555-5761-4453-9973-13F7B03184CC}" srcOrd="1" destOrd="0" presId="urn:microsoft.com/office/officeart/2005/8/layout/hProcess6"/>
    <dgm:cxn modelId="{E1370D3D-01A9-436E-B146-DD3872282063}" type="presParOf" srcId="{6598A6EA-A571-4558-8956-4FD6A29A3625}" destId="{250478BB-0A65-4D88-A8BE-53A4EBAE58E8}" srcOrd="2" destOrd="0" presId="urn:microsoft.com/office/officeart/2005/8/layout/hProcess6"/>
    <dgm:cxn modelId="{38D87D58-BD21-4FF2-BAE8-0FFBB848D641}" type="presParOf" srcId="{250478BB-0A65-4D88-A8BE-53A4EBAE58E8}" destId="{A99231A8-8384-4092-8832-88D07124C429}" srcOrd="0" destOrd="0" presId="urn:microsoft.com/office/officeart/2005/8/layout/hProcess6"/>
    <dgm:cxn modelId="{42174A9F-1567-4441-81C1-1DFFB133F6B4}" type="presParOf" srcId="{250478BB-0A65-4D88-A8BE-53A4EBAE58E8}" destId="{8F5988AD-FD04-4496-8518-A8E47603D154}" srcOrd="1" destOrd="0" presId="urn:microsoft.com/office/officeart/2005/8/layout/hProcess6"/>
    <dgm:cxn modelId="{8CAEC594-9E42-4975-BB69-C47F69D7289F}" type="presParOf" srcId="{250478BB-0A65-4D88-A8BE-53A4EBAE58E8}" destId="{186E4332-2397-46A7-B95E-6FA7B08D90B0}" srcOrd="2" destOrd="0" presId="urn:microsoft.com/office/officeart/2005/8/layout/hProcess6"/>
    <dgm:cxn modelId="{67FB4AAB-D926-4FA2-A7C7-A17E38345311}" type="presParOf" srcId="{250478BB-0A65-4D88-A8BE-53A4EBAE58E8}" destId="{CA215441-5400-4ED3-B4DC-CB77949C2F0F}" srcOrd="3" destOrd="0" presId="urn:microsoft.com/office/officeart/2005/8/layout/hProcess6"/>
    <dgm:cxn modelId="{3026007B-C675-4AC4-A974-539E4487968A}" type="presParOf" srcId="{6598A6EA-A571-4558-8956-4FD6A29A3625}" destId="{34743CB6-1F19-488B-9C57-EB03FB9EB9BD}" srcOrd="3" destOrd="0" presId="urn:microsoft.com/office/officeart/2005/8/layout/hProcess6"/>
    <dgm:cxn modelId="{0FA7D43D-741D-40D3-84E0-7ADF676D604E}" type="presParOf" srcId="{6598A6EA-A571-4558-8956-4FD6A29A3625}" destId="{9374A90B-8B35-4CB8-B4FE-188C8762BF4A}" srcOrd="4" destOrd="0" presId="urn:microsoft.com/office/officeart/2005/8/layout/hProcess6"/>
    <dgm:cxn modelId="{29168B04-3FB2-4E0F-B2F6-312A3E3AA75F}" type="presParOf" srcId="{9374A90B-8B35-4CB8-B4FE-188C8762BF4A}" destId="{8B642CD5-A2BA-44C8-9643-7D71B08BC815}" srcOrd="0" destOrd="0" presId="urn:microsoft.com/office/officeart/2005/8/layout/hProcess6"/>
    <dgm:cxn modelId="{0715B822-E42F-46D7-8B55-1980328B88C8}" type="presParOf" srcId="{9374A90B-8B35-4CB8-B4FE-188C8762BF4A}" destId="{E0AAC81F-9B4B-4ACE-AFF8-493CA8841BBA}" srcOrd="1" destOrd="0" presId="urn:microsoft.com/office/officeart/2005/8/layout/hProcess6"/>
    <dgm:cxn modelId="{3F40DBE6-C5FE-413E-8946-4D3AE266DA70}" type="presParOf" srcId="{9374A90B-8B35-4CB8-B4FE-188C8762BF4A}" destId="{0E86C5C8-01B5-4A6A-A99D-B012F289521B}" srcOrd="2" destOrd="0" presId="urn:microsoft.com/office/officeart/2005/8/layout/hProcess6"/>
    <dgm:cxn modelId="{4A6A3B3C-05B3-468B-8A9E-A9191D6B8614}" type="presParOf" srcId="{9374A90B-8B35-4CB8-B4FE-188C8762BF4A}" destId="{09D687CC-6B4A-4740-8029-71CA20DF2E1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8371B-E7FC-47E8-9EED-830A0FB77655}">
      <dsp:nvSpPr>
        <dsp:cNvPr id="0" name=""/>
        <dsp:cNvSpPr/>
      </dsp:nvSpPr>
      <dsp:spPr>
        <a:xfrm>
          <a:off x="256506" y="504474"/>
          <a:ext cx="1022270" cy="8935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Result1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Result2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Result3</a:t>
          </a:r>
          <a:endParaRPr lang="en-US" sz="900" kern="1200" dirty="0"/>
        </a:p>
      </dsp:txBody>
      <dsp:txXfrm>
        <a:off x="512074" y="638513"/>
        <a:ext cx="498356" cy="625515"/>
      </dsp:txXfrm>
    </dsp:sp>
    <dsp:sp modelId="{63605730-8823-4EE8-A649-53E0411C9B2D}">
      <dsp:nvSpPr>
        <dsp:cNvPr id="0" name=""/>
        <dsp:cNvSpPr/>
      </dsp:nvSpPr>
      <dsp:spPr>
        <a:xfrm>
          <a:off x="939" y="695703"/>
          <a:ext cx="511135" cy="511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Search Results</a:t>
          </a:r>
          <a:endParaRPr lang="en-US" sz="700" kern="1200" dirty="0"/>
        </a:p>
      </dsp:txBody>
      <dsp:txXfrm>
        <a:off x="75793" y="770557"/>
        <a:ext cx="361427" cy="361427"/>
      </dsp:txXfrm>
    </dsp:sp>
    <dsp:sp modelId="{8F5988AD-FD04-4496-8518-A8E47603D154}">
      <dsp:nvSpPr>
        <dsp:cNvPr id="0" name=""/>
        <dsp:cNvSpPr/>
      </dsp:nvSpPr>
      <dsp:spPr>
        <a:xfrm>
          <a:off x="1673660" y="504474"/>
          <a:ext cx="1022270" cy="8935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XSLT1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XSLT2</a:t>
          </a:r>
          <a:endParaRPr lang="en-US" sz="900" kern="1200" dirty="0"/>
        </a:p>
      </dsp:txBody>
      <dsp:txXfrm>
        <a:off x="1929227" y="638513"/>
        <a:ext cx="498356" cy="625515"/>
      </dsp:txXfrm>
    </dsp:sp>
    <dsp:sp modelId="{CA215441-5400-4ED3-B4DC-CB77949C2F0F}">
      <dsp:nvSpPr>
        <dsp:cNvPr id="0" name=""/>
        <dsp:cNvSpPr/>
      </dsp:nvSpPr>
      <dsp:spPr>
        <a:xfrm>
          <a:off x="1342669" y="616283"/>
          <a:ext cx="661981" cy="6699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Transform</a:t>
          </a:r>
          <a:endParaRPr lang="en-US" sz="700" kern="1200" dirty="0"/>
        </a:p>
      </dsp:txBody>
      <dsp:txXfrm>
        <a:off x="1439614" y="714399"/>
        <a:ext cx="468091" cy="473743"/>
      </dsp:txXfrm>
    </dsp:sp>
    <dsp:sp modelId="{E0AAC81F-9B4B-4ACE-AFF8-493CA8841BBA}">
      <dsp:nvSpPr>
        <dsp:cNvPr id="0" name=""/>
        <dsp:cNvSpPr/>
      </dsp:nvSpPr>
      <dsp:spPr>
        <a:xfrm>
          <a:off x="3015390" y="504474"/>
          <a:ext cx="1022270" cy="89359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POP file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CSV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HTML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Script</a:t>
          </a:r>
          <a:endParaRPr lang="en-US" sz="900" kern="1200" dirty="0"/>
        </a:p>
      </dsp:txBody>
      <dsp:txXfrm>
        <a:off x="3270957" y="638513"/>
        <a:ext cx="498356" cy="625515"/>
      </dsp:txXfrm>
    </dsp:sp>
    <dsp:sp modelId="{09D687CC-6B4A-4740-8029-71CA20DF2E1E}">
      <dsp:nvSpPr>
        <dsp:cNvPr id="0" name=""/>
        <dsp:cNvSpPr/>
      </dsp:nvSpPr>
      <dsp:spPr>
        <a:xfrm>
          <a:off x="2759822" y="695703"/>
          <a:ext cx="511135" cy="5111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Output Format</a:t>
          </a:r>
          <a:endParaRPr lang="en-US" sz="700" kern="1200" dirty="0"/>
        </a:p>
      </dsp:txBody>
      <dsp:txXfrm>
        <a:off x="2834676" y="770557"/>
        <a:ext cx="361427" cy="361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70C4-85E1-499B-9C87-C9C53CAE6983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E3F2D-8C8A-425F-884A-18C72FD8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36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177A2-8765-47F9-BF11-E77D7E5E46B5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EF0BA-0F0D-457D-B342-FFCA65F08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5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24522-4097-403A-A5A1-1361C83C4D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0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408" y="8687426"/>
            <a:ext cx="2971592" cy="456574"/>
          </a:xfrm>
          <a:prstGeom prst="rect">
            <a:avLst/>
          </a:prstGeom>
          <a:ln/>
        </p:spPr>
        <p:txBody>
          <a:bodyPr lIns="89856" tIns="44928" rIns="89856" bIns="44928"/>
          <a:lstStyle/>
          <a:p>
            <a:fld id="{DDA5D6EA-B2CB-0448-A314-BFB88495CC2F}" type="slidenum">
              <a:rPr lang="en-US">
                <a:solidFill>
                  <a:srgbClr val="800080"/>
                </a:solidFill>
              </a:rPr>
              <a:pPr/>
              <a:t>5</a:t>
            </a:fld>
            <a:endParaRPr lang="en-US">
              <a:solidFill>
                <a:srgbClr val="80008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60" y="4343713"/>
            <a:ext cx="5031482" cy="4115426"/>
          </a:xfrm>
        </p:spPr>
        <p:txBody>
          <a:bodyPr lIns="90342" tIns="45171" rIns="90342" bIns="45171"/>
          <a:lstStyle/>
          <a:p>
            <a:endParaRPr lang="en-US">
              <a:cs typeface="Times New Roman" charset="0"/>
              <a:sym typeface="Symbol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E3381-226D-4C42-B322-B2BE9E9EB30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EF0BA-0F0D-457D-B342-FFCA65F08D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6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49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48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7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7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9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4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2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71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06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70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5414" y="93762"/>
            <a:ext cx="8233172" cy="1504652"/>
          </a:xfrm>
          <a:prstGeom prst="rect">
            <a:avLst/>
          </a:prstGeom>
        </p:spPr>
        <p:txBody>
          <a:bodyPr lIns="26788" tIns="26788" rIns="26788" bIns="26788" anchor="ctr"/>
          <a:lstStyle>
            <a:lvl1pPr algn="ctr">
              <a:defRPr sz="44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5414" y="1598414"/>
            <a:ext cx="8233172" cy="5259586"/>
          </a:xfrm>
          <a:prstGeom prst="rect">
            <a:avLst/>
          </a:prstGeom>
        </p:spPr>
        <p:txBody>
          <a:bodyPr lIns="26788" tIns="26788" rIns="26788" bIns="26788"/>
          <a:lstStyle>
            <a:lvl1pPr>
              <a:spcBef>
                <a:spcPts val="773"/>
              </a:spcBef>
              <a:buClr>
                <a:srgbClr val="000000"/>
              </a:buClr>
              <a:buFont typeface="Arial"/>
              <a:defRPr sz="3100">
                <a:latin typeface="Calibri"/>
                <a:ea typeface="Calibri"/>
                <a:cs typeface="Calibri"/>
                <a:sym typeface="Calibri"/>
              </a:defRPr>
            </a:lvl1pPr>
            <a:lvl2pPr marL="495580" indent="-200911">
              <a:spcBef>
                <a:spcPts val="703"/>
              </a:spcBef>
              <a:buClr>
                <a:srgbClr val="000000"/>
              </a:buClr>
              <a:buFont typeface="Arial"/>
              <a:buChar char="–"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marL="776855" indent="-160729">
              <a:spcBef>
                <a:spcPts val="562"/>
              </a:spcBef>
              <a:buClr>
                <a:srgbClr val="000000"/>
              </a:buClr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098313" indent="-160729">
              <a:buClr>
                <a:srgbClr val="000000"/>
              </a:buClr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419770" indent="-160729">
              <a:buClr>
                <a:srgbClr val="000000"/>
              </a:buClr>
              <a:buFont typeface="Arial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uFillTx/>
              </a:defRPr>
            </a:pPr>
            <a:r>
              <a:rPr sz="31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7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469948" y="6485185"/>
            <a:ext cx="225196" cy="241102"/>
          </a:xfrm>
          <a:prstGeom prst="rect">
            <a:avLst/>
          </a:prstGeom>
        </p:spPr>
        <p:txBody>
          <a:bodyPr lIns="64291" tIns="32146" rIns="64291" bIns="32146"/>
          <a:lstStyle>
            <a:lvl1pPr>
              <a:defRPr sz="11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24331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525" y="1722200"/>
            <a:ext cx="7935483" cy="133538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2069697" y="3528205"/>
            <a:ext cx="5486400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676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868"/>
            <a:ext cx="9050338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360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913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6859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96698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868"/>
            <a:ext cx="9050338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7687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50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54445" y="1164813"/>
            <a:ext cx="3922713" cy="485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815579" y="1164813"/>
            <a:ext cx="3922713" cy="485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479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151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6330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266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100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878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31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60904E-8261-7546-945B-26F578322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36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2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89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42F3-EDC9-B54E-A645-5958C3D3E73B}" type="datetimeFigureOut">
              <a:rPr lang="en-US" smtClean="0"/>
              <a:pPr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7384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theme" Target="../theme/theme3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5D9B-1165-4DFC-88A0-FC727E6476C4}" type="datetimeFigureOut">
              <a:rPr lang="en-US" smtClean="0"/>
              <a:t>5/28/15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7F55-EBD7-42E5-A0F4-B0E3894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18E7BC-8B2A-D641-9052-0EC573632AC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5/28/15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F713871-588E-BE40-BA76-129BB35C745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5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44450"/>
            <a:ext cx="90503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8" y="1004888"/>
            <a:ext cx="89582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4446" rIns="9144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Text Box 18"/>
          <p:cNvSpPr txBox="1">
            <a:spLocks noChangeArrowheads="1"/>
          </p:cNvSpPr>
          <p:nvPr/>
        </p:nvSpPr>
        <p:spPr bwMode="auto">
          <a:xfrm>
            <a:off x="7391400" y="-42863"/>
            <a:ext cx="0" cy="2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00000"/>
            </a:pPr>
            <a:endParaRPr lang="en-US" sz="1800">
              <a:solidFill>
                <a:srgbClr val="009900"/>
              </a:solidFill>
            </a:endParaRPr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2895600" y="3081338"/>
            <a:ext cx="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Pct val="100000"/>
            </a:pPr>
            <a:endParaRPr lang="en-US" sz="1800">
              <a:solidFill>
                <a:srgbClr val="009900"/>
              </a:solidFill>
            </a:endParaRPr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>
            <a:off x="0" y="725488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1" name="Group 6"/>
          <p:cNvGrpSpPr>
            <a:grpSpLocks/>
          </p:cNvGrpSpPr>
          <p:nvPr/>
        </p:nvGrpSpPr>
        <p:grpSpPr bwMode="auto">
          <a:xfrm>
            <a:off x="-9525" y="4763"/>
            <a:ext cx="9163050" cy="6865937"/>
            <a:chOff x="-9525" y="0"/>
            <a:chExt cx="9163050" cy="6858000"/>
          </a:xfrm>
        </p:grpSpPr>
        <p:pic>
          <p:nvPicPr>
            <p:cNvPr id="103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0"/>
              <a:ext cx="916305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9" descr="whitenist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14" y="6517561"/>
              <a:ext cx="706516" cy="18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" name="Straight Connector 2"/>
          <p:cNvCxnSpPr/>
          <p:nvPr/>
        </p:nvCxnSpPr>
        <p:spPr bwMode="auto">
          <a:xfrm flipV="1">
            <a:off x="0" y="892175"/>
            <a:ext cx="6427788" cy="0"/>
          </a:xfrm>
          <a:prstGeom prst="line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839540" y="6459538"/>
            <a:ext cx="82079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Information Technology </a:t>
            </a:r>
            <a:r>
              <a:rPr lang="en-US" sz="1600" b="1" dirty="0" smtClean="0">
                <a:solidFill>
                  <a:srgbClr val="FFFFFF"/>
                </a:solidFill>
              </a:rPr>
              <a:t>Laboratory  /  Corporation for National Research Initiatives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2" name="TextBox 1"/>
          <p:cNvSpPr txBox="1">
            <a:spLocks noChangeArrowheads="1"/>
          </p:cNvSpPr>
          <p:nvPr userDrawn="1"/>
        </p:nvSpPr>
        <p:spPr bwMode="auto">
          <a:xfrm>
            <a:off x="6157631" y="5745787"/>
            <a:ext cx="4871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1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1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1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1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Arial Black" pitchFamily="1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Arial Black" pitchFamily="1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Arial Black" pitchFamily="1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Arial Black" pitchFamily="1" charset="0"/>
        </a:defRPr>
      </a:lvl9pPr>
    </p:titleStyle>
    <p:bodyStyle>
      <a:lvl1pPr marL="166688" indent="-16668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Times" charset="0"/>
        <a:defRPr sz="20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98463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2pPr>
      <a:lvl3pPr marL="623888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855663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081088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1538288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pitchFamily="1" charset="0"/>
        <a:buChar char="•"/>
        <a:defRPr sz="1600">
          <a:solidFill>
            <a:schemeClr val="tx1"/>
          </a:solidFill>
          <a:latin typeface="+mn-lt"/>
        </a:defRPr>
      </a:lvl6pPr>
      <a:lvl7pPr marL="1995488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pitchFamily="1" charset="0"/>
        <a:buChar char="•"/>
        <a:defRPr sz="1600">
          <a:solidFill>
            <a:schemeClr val="tx1"/>
          </a:solidFill>
          <a:latin typeface="+mn-lt"/>
        </a:defRPr>
      </a:lvl7pPr>
      <a:lvl8pPr marL="2452688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pitchFamily="1" charset="0"/>
        <a:buChar char="•"/>
        <a:defRPr sz="1600">
          <a:solidFill>
            <a:schemeClr val="tx1"/>
          </a:solidFill>
          <a:latin typeface="+mn-lt"/>
        </a:defRPr>
      </a:lvl8pPr>
      <a:lvl9pPr marL="2909888" indent="-11112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chemeClr val="tx1"/>
        </a:buClr>
        <a:buFont typeface="Times" pitchFamily="1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457200"/>
            <a:fld id="{C01C42F3-EDC9-B54E-A645-5958C3D3E73B}" type="datetimeFigureOut">
              <a:rPr lang="en-US" smtClean="0"/>
              <a:pPr defTabSz="457200"/>
              <a:t>5/28/15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457200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457200"/>
            <a:fld id="{4660904E-8261-7546-945B-26F5783221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738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1.png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oleObject7.bin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5.png"/><Relationship Id="rId15" Type="http://schemas.openxmlformats.org/officeDocument/2006/relationships/image" Target="../media/image16.wmf"/><Relationship Id="rId16" Type="http://schemas.openxmlformats.org/officeDocument/2006/relationships/image" Target="../media/image17.emf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6174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MARY BRADY, Alden Dima, Guillaume Sousa Amaral, Sharief Youssef, Philippe DESSAUW, MARCUS NEWROCK, CARMELO </a:t>
            </a:r>
            <a:r>
              <a:rPr lang="en-US" dirty="0" err="1" smtClean="0"/>
              <a:t>Montanez-RIVERA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National institute of standards and technology</a:t>
            </a:r>
          </a:p>
          <a:p>
            <a:endParaRPr lang="en-US" dirty="0" smtClean="0"/>
          </a:p>
          <a:p>
            <a:r>
              <a:rPr lang="en-US" dirty="0" smtClean="0"/>
              <a:t>Software systems division</a:t>
            </a:r>
            <a:endParaRPr lang="en-US" dirty="0"/>
          </a:p>
          <a:p>
            <a:r>
              <a:rPr lang="en-US" dirty="0" smtClean="0"/>
              <a:t>Information technology laboratory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br>
              <a:rPr lang="en-US" dirty="0" smtClean="0"/>
            </a:br>
            <a:r>
              <a:rPr lang="en-US" dirty="0" smtClean="0"/>
              <a:t>Materials Data Curation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4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Data </a:t>
            </a:r>
            <a:r>
              <a:rPr lang="en-US" dirty="0" err="1" smtClean="0"/>
              <a:t>Curation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599"/>
            <a:ext cx="4038600" cy="4977581"/>
          </a:xfrm>
        </p:spPr>
        <p:txBody>
          <a:bodyPr>
            <a:normAutofit/>
          </a:bodyPr>
          <a:lstStyle/>
          <a:p>
            <a:r>
              <a:rPr lang="en-US" dirty="0" smtClean="0"/>
              <a:t>Data Curation (enhanced)</a:t>
            </a:r>
          </a:p>
          <a:p>
            <a:r>
              <a:rPr lang="en-US" dirty="0" smtClean="0"/>
              <a:t>Data Exploration (new)</a:t>
            </a:r>
          </a:p>
          <a:p>
            <a:r>
              <a:rPr lang="en-US" dirty="0" smtClean="0"/>
              <a:t>Composer (new)</a:t>
            </a:r>
          </a:p>
          <a:p>
            <a:pPr lvl="1"/>
            <a:r>
              <a:rPr lang="en-US" dirty="0" smtClean="0"/>
              <a:t>Templates</a:t>
            </a:r>
          </a:p>
          <a:p>
            <a:pPr lvl="1"/>
            <a:r>
              <a:rPr lang="en-US" dirty="0" smtClean="0"/>
              <a:t>Types</a:t>
            </a:r>
          </a:p>
          <a:p>
            <a:r>
              <a:rPr lang="en-US" dirty="0" smtClean="0"/>
              <a:t>Administrative </a:t>
            </a:r>
            <a:r>
              <a:rPr lang="en-US" dirty="0"/>
              <a:t>Dashboard (enhanced</a:t>
            </a:r>
            <a:r>
              <a:rPr lang="en-US" dirty="0" smtClean="0"/>
              <a:t>)</a:t>
            </a:r>
          </a:p>
          <a:p>
            <a:r>
              <a:rPr lang="en-US" dirty="0"/>
              <a:t>RESTful API (new</a:t>
            </a:r>
            <a:r>
              <a:rPr lang="en-US" dirty="0" smtClean="0"/>
              <a:t>)</a:t>
            </a:r>
          </a:p>
          <a:p>
            <a:r>
              <a:rPr lang="en-US" dirty="0"/>
              <a:t>Exporter (future)</a:t>
            </a:r>
          </a:p>
          <a:p>
            <a:pPr lvl="1"/>
            <a:r>
              <a:rPr lang="en-US" dirty="0" smtClean="0"/>
              <a:t>POP, CSV, HTML, Script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63026"/>
            <a:ext cx="4038600" cy="36986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883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Three Steps to Curate:</a:t>
            </a:r>
          </a:p>
          <a:p>
            <a:pPr marL="0" indent="0">
              <a:buNone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Template</a:t>
            </a:r>
          </a:p>
          <a:p>
            <a:pPr lvl="1"/>
            <a:r>
              <a:rPr lang="en-US" dirty="0" smtClean="0"/>
              <a:t>Global Templates</a:t>
            </a:r>
          </a:p>
          <a:p>
            <a:pPr lvl="1"/>
            <a:r>
              <a:rPr lang="en-US" dirty="0" smtClean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Enter Data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HTML Generated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Based on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View Data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Validation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Download in XML format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save to Repository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940527"/>
            <a:ext cx="4038600" cy="3912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173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Three Steps to Curate:</a:t>
            </a:r>
          </a:p>
          <a:p>
            <a:pPr marL="0" indent="0">
              <a:buNone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Template</a:t>
            </a:r>
          </a:p>
          <a:p>
            <a:pPr lvl="1"/>
            <a:r>
              <a:rPr lang="en-US" dirty="0" smtClean="0"/>
              <a:t>Global Templates</a:t>
            </a:r>
          </a:p>
          <a:p>
            <a:pPr lvl="1"/>
            <a:r>
              <a:rPr lang="en-US" dirty="0" smtClean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Data</a:t>
            </a:r>
          </a:p>
          <a:p>
            <a:pPr lvl="1"/>
            <a:r>
              <a:rPr lang="en-US" dirty="0" smtClean="0"/>
              <a:t>HTML Generated</a:t>
            </a:r>
          </a:p>
          <a:p>
            <a:pPr lvl="1"/>
            <a:r>
              <a:rPr lang="en-US" dirty="0" smtClean="0"/>
              <a:t>Based on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View Data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Validation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Download in XML format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Can save to Repository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673972"/>
            <a:ext cx="4038600" cy="4379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7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Curation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Three Steps to Curate:</a:t>
            </a:r>
          </a:p>
          <a:p>
            <a:pPr marL="0" indent="0">
              <a:buNone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Template</a:t>
            </a:r>
          </a:p>
          <a:p>
            <a:pPr lvl="1"/>
            <a:r>
              <a:rPr lang="en-US" dirty="0" smtClean="0"/>
              <a:t>Global Templates</a:t>
            </a:r>
          </a:p>
          <a:p>
            <a:pPr lvl="1"/>
            <a:r>
              <a:rPr lang="en-US" dirty="0" smtClean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Enter Data</a:t>
            </a:r>
          </a:p>
          <a:p>
            <a:pPr lvl="1"/>
            <a:r>
              <a:rPr lang="en-US" dirty="0" smtClean="0"/>
              <a:t>HTML Generated</a:t>
            </a:r>
          </a:p>
          <a:p>
            <a:pPr lvl="1"/>
            <a:r>
              <a:rPr lang="en-US" dirty="0" smtClean="0"/>
              <a:t>Based on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View Data</a:t>
            </a:r>
          </a:p>
          <a:p>
            <a:pPr lvl="1"/>
            <a:r>
              <a:rPr lang="en-US" dirty="0" smtClean="0"/>
              <a:t>Requires Validation</a:t>
            </a:r>
          </a:p>
          <a:p>
            <a:pPr lvl="1"/>
            <a:r>
              <a:rPr lang="en-US" dirty="0" smtClean="0"/>
              <a:t>Download in XML format</a:t>
            </a:r>
          </a:p>
          <a:p>
            <a:pPr lvl="1"/>
            <a:r>
              <a:rPr lang="en-US" dirty="0" smtClean="0"/>
              <a:t>Can save to Repository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744196"/>
            <a:ext cx="4038600" cy="437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567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Steps to </a:t>
            </a:r>
            <a:r>
              <a:rPr lang="en-US" dirty="0" smtClean="0"/>
              <a:t>Explore: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Template</a:t>
            </a:r>
          </a:p>
          <a:p>
            <a:pPr lvl="1"/>
            <a:r>
              <a:rPr lang="en-US" dirty="0"/>
              <a:t>Global Templates</a:t>
            </a:r>
          </a:p>
          <a:p>
            <a:pPr lvl="1"/>
            <a:r>
              <a:rPr lang="en-US" dirty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Select Fields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Specific fields to search against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 Search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By Example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SPARQL Queries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695671"/>
            <a:ext cx="4038600" cy="4357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70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Steps to </a:t>
            </a:r>
            <a:r>
              <a:rPr lang="en-US" dirty="0" smtClean="0"/>
              <a:t>Explore: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Template</a:t>
            </a:r>
          </a:p>
          <a:p>
            <a:pPr lvl="1"/>
            <a:r>
              <a:rPr lang="en-US" dirty="0"/>
              <a:t>Global Templates</a:t>
            </a:r>
          </a:p>
          <a:p>
            <a:pPr lvl="1"/>
            <a:r>
              <a:rPr lang="en-US" dirty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Fields</a:t>
            </a:r>
            <a:endParaRPr lang="en-US" dirty="0"/>
          </a:p>
          <a:p>
            <a:pPr lvl="1"/>
            <a:r>
              <a:rPr lang="en-US" dirty="0" smtClean="0"/>
              <a:t>Specific fields to search against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Perform Search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By Example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SPARQL Queries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891300"/>
            <a:ext cx="4038600" cy="3642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373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Steps to </a:t>
            </a:r>
            <a:r>
              <a:rPr lang="en-US" dirty="0" smtClean="0"/>
              <a:t>Explore: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Template</a:t>
            </a:r>
          </a:p>
          <a:p>
            <a:pPr lvl="1"/>
            <a:r>
              <a:rPr lang="en-US" dirty="0"/>
              <a:t>Global Templates</a:t>
            </a:r>
          </a:p>
          <a:p>
            <a:pPr lvl="1"/>
            <a:r>
              <a:rPr lang="en-US" dirty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Fields</a:t>
            </a:r>
            <a:endParaRPr lang="en-US" dirty="0"/>
          </a:p>
          <a:p>
            <a:pPr lvl="1"/>
            <a:r>
              <a:rPr lang="en-US" dirty="0" smtClean="0"/>
              <a:t>Specific fields to search against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Search</a:t>
            </a:r>
            <a:endParaRPr lang="en-US" dirty="0"/>
          </a:p>
          <a:p>
            <a:pPr lvl="1"/>
            <a:r>
              <a:rPr lang="en-US" dirty="0" smtClean="0"/>
              <a:t>Query By Example</a:t>
            </a:r>
          </a:p>
          <a:p>
            <a:pPr lvl="1"/>
            <a:r>
              <a:rPr lang="en-US" dirty="0" smtClean="0"/>
              <a:t>SPARQL Queries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806922"/>
            <a:ext cx="4038600" cy="41353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093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Steps </a:t>
            </a:r>
            <a:r>
              <a:rPr lang="en-US" dirty="0"/>
              <a:t>to </a:t>
            </a:r>
            <a:r>
              <a:rPr lang="en-US" dirty="0" smtClean="0"/>
              <a:t>Compose: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Template</a:t>
            </a:r>
            <a:endParaRPr lang="en-US" dirty="0"/>
          </a:p>
          <a:p>
            <a:pPr lvl="1"/>
            <a:r>
              <a:rPr lang="en-US" dirty="0"/>
              <a:t>Global Templates</a:t>
            </a:r>
          </a:p>
          <a:p>
            <a:pPr lvl="1"/>
            <a:r>
              <a:rPr lang="en-US" dirty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Compose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Based on Selected Template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Add/Delete Elements and Attributes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Save to a new User Defined Template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791307"/>
            <a:ext cx="4038600" cy="4181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172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Steps </a:t>
            </a:r>
            <a:r>
              <a:rPr lang="en-US" dirty="0"/>
              <a:t>to </a:t>
            </a:r>
            <a:r>
              <a:rPr lang="en-US" dirty="0" smtClean="0"/>
              <a:t>Compose: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Template</a:t>
            </a:r>
            <a:endParaRPr lang="en-US" dirty="0"/>
          </a:p>
          <a:p>
            <a:pPr lvl="1"/>
            <a:r>
              <a:rPr lang="en-US" dirty="0"/>
              <a:t>Global Templates</a:t>
            </a:r>
          </a:p>
          <a:p>
            <a:pPr lvl="1"/>
            <a:r>
              <a:rPr lang="en-US" dirty="0"/>
              <a:t>User Defined Templates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Compose</a:t>
            </a:r>
            <a:endParaRPr lang="en-US" dirty="0"/>
          </a:p>
          <a:p>
            <a:pPr lvl="1"/>
            <a:r>
              <a:rPr lang="en-US" dirty="0" smtClean="0"/>
              <a:t>Based on Selected Template</a:t>
            </a:r>
          </a:p>
          <a:p>
            <a:pPr lvl="1"/>
            <a:r>
              <a:rPr lang="en-US" dirty="0" smtClean="0"/>
              <a:t>Add/Delete Elements and Attributes</a:t>
            </a:r>
          </a:p>
          <a:p>
            <a:pPr lvl="1"/>
            <a:r>
              <a:rPr lang="en-US" dirty="0" smtClean="0"/>
              <a:t>Save to a new User Defined Template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7552" y="1794983"/>
            <a:ext cx="4038600" cy="4365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5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Access Controlled </a:t>
            </a:r>
          </a:p>
          <a:p>
            <a:r>
              <a:rPr lang="en-US" dirty="0" smtClean="0"/>
              <a:t>Management of:</a:t>
            </a:r>
          </a:p>
          <a:p>
            <a:pPr lvl="1"/>
            <a:r>
              <a:rPr lang="en-US" dirty="0" smtClean="0"/>
              <a:t>Users and Groups</a:t>
            </a:r>
            <a:endParaRPr lang="en-US" dirty="0"/>
          </a:p>
          <a:p>
            <a:pPr lvl="1"/>
            <a:r>
              <a:rPr lang="en-US" dirty="0" smtClean="0"/>
              <a:t>Templates</a:t>
            </a:r>
          </a:p>
          <a:p>
            <a:pPr lvl="1"/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Modules</a:t>
            </a:r>
            <a:endParaRPr lang="en-US" dirty="0"/>
          </a:p>
          <a:p>
            <a:pPr lvl="1"/>
            <a:r>
              <a:rPr lang="en-US" dirty="0"/>
              <a:t>Repositories </a:t>
            </a:r>
            <a:r>
              <a:rPr lang="en-US" dirty="0" smtClean="0"/>
              <a:t>for </a:t>
            </a:r>
            <a:r>
              <a:rPr lang="en-US" dirty="0"/>
              <a:t>Federation of Queries</a:t>
            </a:r>
          </a:p>
          <a:p>
            <a:pPr lvl="1"/>
            <a:r>
              <a:rPr lang="en-US" dirty="0" smtClean="0"/>
              <a:t>Website Content</a:t>
            </a:r>
            <a:endParaRPr lang="en-US" dirty="0"/>
          </a:p>
          <a:p>
            <a:r>
              <a:rPr lang="en-US" dirty="0" smtClean="0"/>
              <a:t>RESTful API enabled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5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243" y="6551028"/>
            <a:ext cx="3712427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C. Campbell and A. </a:t>
            </a:r>
            <a:r>
              <a:rPr lang="en-US" sz="1200" dirty="0" err="1">
                <a:solidFill>
                  <a:prstClr val="black"/>
                </a:solidFill>
              </a:rPr>
              <a:t>Dima</a:t>
            </a:r>
            <a:r>
              <a:rPr lang="en-US" sz="1200" dirty="0">
                <a:solidFill>
                  <a:prstClr val="black"/>
                </a:solidFill>
              </a:rPr>
              <a:t> (NIST), MGI and Big Data</a:t>
            </a:r>
          </a:p>
        </p:txBody>
      </p:sp>
    </p:spTree>
    <p:extLst>
      <p:ext uri="{BB962C8B-B14F-4D97-AF65-F5344CB8AC3E}">
        <p14:creationId xmlns:p14="http://schemas.microsoft.com/office/powerpoint/2010/main" val="252344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RESTful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Curate</a:t>
            </a:r>
          </a:p>
          <a:p>
            <a:r>
              <a:rPr lang="en-US" dirty="0" smtClean="0"/>
              <a:t>Explore</a:t>
            </a:r>
          </a:p>
          <a:p>
            <a:pPr lvl="1"/>
            <a:r>
              <a:rPr lang="en-US" dirty="0" smtClean="0"/>
              <a:t>Query by Example</a:t>
            </a:r>
          </a:p>
          <a:p>
            <a:pPr lvl="1"/>
            <a:r>
              <a:rPr lang="en-US" dirty="0" smtClean="0"/>
              <a:t>SPARQL</a:t>
            </a:r>
          </a:p>
          <a:p>
            <a:r>
              <a:rPr lang="en-US" dirty="0" smtClean="0"/>
              <a:t>Templates</a:t>
            </a:r>
          </a:p>
          <a:p>
            <a:r>
              <a:rPr lang="en-US" dirty="0" smtClean="0"/>
              <a:t>Types</a:t>
            </a:r>
          </a:p>
          <a:p>
            <a:r>
              <a:rPr lang="en-US" dirty="0" smtClean="0"/>
              <a:t>Saved Queries</a:t>
            </a:r>
          </a:p>
          <a:p>
            <a:r>
              <a:rPr lang="en-US" dirty="0" smtClean="0"/>
              <a:t>Repositories</a:t>
            </a:r>
          </a:p>
          <a:p>
            <a:r>
              <a:rPr lang="en-US" dirty="0" smtClean="0"/>
              <a:t>Users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</a:p>
          <a:p>
            <a:r>
              <a:rPr lang="en-US" dirty="0" smtClean="0"/>
              <a:t>Select All</a:t>
            </a:r>
          </a:p>
          <a:p>
            <a:r>
              <a:rPr lang="en-US" dirty="0" smtClean="0"/>
              <a:t>Add</a:t>
            </a:r>
          </a:p>
          <a:p>
            <a:r>
              <a:rPr lang="en-US" dirty="0" smtClean="0"/>
              <a:t>Update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Restore</a:t>
            </a:r>
          </a:p>
          <a:p>
            <a:r>
              <a:rPr lang="en-US" dirty="0" smtClean="0"/>
              <a:t>Versioning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8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909" y="3047826"/>
            <a:ext cx="3143275" cy="3183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Exporter (Future)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Three Steps to Export:</a:t>
            </a:r>
          </a:p>
          <a:p>
            <a:pPr marL="0" indent="0"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search result to export from</a:t>
            </a:r>
          </a:p>
          <a:p>
            <a:pPr lvl="1"/>
            <a:r>
              <a:rPr lang="en-US" dirty="0" smtClean="0"/>
              <a:t>One search result</a:t>
            </a:r>
          </a:p>
          <a:p>
            <a:pPr lvl="1"/>
            <a:r>
              <a:rPr lang="en-US" dirty="0" smtClean="0"/>
              <a:t>Multiple search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or upload XSLT mapper to file type</a:t>
            </a:r>
          </a:p>
          <a:p>
            <a:pPr lvl="1"/>
            <a:r>
              <a:rPr lang="en-US" dirty="0" smtClean="0"/>
              <a:t>Web based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Export data into file type desired</a:t>
            </a:r>
          </a:p>
          <a:p>
            <a:pPr lvl="1"/>
            <a:r>
              <a:rPr lang="en-US" dirty="0" smtClean="0"/>
              <a:t>POP, CSV, HTML, Script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72569108"/>
              </p:ext>
            </p:extLst>
          </p:nvPr>
        </p:nvGraphicFramePr>
        <p:xfrm>
          <a:off x="4925962" y="1371600"/>
          <a:ext cx="4038600" cy="190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40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 and 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Carelyn Campbell</a:t>
            </a:r>
          </a:p>
          <a:p>
            <a:r>
              <a:rPr lang="en-US" dirty="0" smtClean="0"/>
              <a:t>Ursula </a:t>
            </a:r>
            <a:r>
              <a:rPr lang="en-US" dirty="0" err="1" smtClean="0"/>
              <a:t>Kattner</a:t>
            </a:r>
            <a:endParaRPr lang="en-US" dirty="0" smtClean="0"/>
          </a:p>
          <a:p>
            <a:r>
              <a:rPr lang="en-US" dirty="0" smtClean="0"/>
              <a:t>Zachary Trautt</a:t>
            </a:r>
          </a:p>
          <a:p>
            <a:r>
              <a:rPr lang="en-US" dirty="0" smtClean="0"/>
              <a:t>Chandler Becker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L. Cate Brinson</a:t>
            </a:r>
          </a:p>
          <a:p>
            <a:r>
              <a:rPr lang="en-US" dirty="0" smtClean="0"/>
              <a:t>He (Richard) Zhao</a:t>
            </a:r>
          </a:p>
          <a:p>
            <a:r>
              <a:rPr lang="en-US" dirty="0" smtClean="0"/>
              <a:t>Raymundo Arroyave</a:t>
            </a:r>
          </a:p>
          <a:p>
            <a:r>
              <a:rPr lang="en-US" dirty="0" smtClean="0"/>
              <a:t>Daniel Sauceda</a:t>
            </a:r>
          </a:p>
          <a:p>
            <a:r>
              <a:rPr lang="en-US" dirty="0" smtClean="0"/>
              <a:t>Luke Johnson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0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6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1573" y="0"/>
            <a:ext cx="3712427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effectLst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C. Campbell and A. </a:t>
            </a:r>
            <a:r>
              <a:rPr lang="en-US" sz="1200" dirty="0" err="1">
                <a:solidFill>
                  <a:prstClr val="black"/>
                </a:solidFill>
              </a:rPr>
              <a:t>Dima</a:t>
            </a:r>
            <a:r>
              <a:rPr lang="en-US" sz="1200" dirty="0">
                <a:solidFill>
                  <a:prstClr val="black"/>
                </a:solidFill>
              </a:rPr>
              <a:t> (NIST), MGI and Big Data</a:t>
            </a:r>
          </a:p>
        </p:txBody>
      </p:sp>
      <p:sp>
        <p:nvSpPr>
          <p:cNvPr id="2" name="Oval 1"/>
          <p:cNvSpPr/>
          <p:nvPr/>
        </p:nvSpPr>
        <p:spPr>
          <a:xfrm>
            <a:off x="2770493" y="2347414"/>
            <a:ext cx="1433015" cy="464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0926" y="2620360"/>
            <a:ext cx="3466531" cy="1200329"/>
          </a:xfrm>
          <a:prstGeom prst="rect">
            <a:avLst/>
          </a:prstGeom>
          <a:solidFill>
            <a:srgbClr val="FFFF99"/>
          </a:solidFill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Much of the existing data is stored using ad-hoc means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Database = Collection of files</a:t>
            </a:r>
          </a:p>
        </p:txBody>
      </p:sp>
    </p:spTree>
    <p:extLst>
      <p:ext uri="{BB962C8B-B14F-4D97-AF65-F5344CB8AC3E}">
        <p14:creationId xmlns:p14="http://schemas.microsoft.com/office/powerpoint/2010/main" val="20474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39" y="-27940"/>
            <a:ext cx="8233172" cy="94187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Materials Data Desiderata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6505" y="3084458"/>
            <a:ext cx="3464640" cy="3594492"/>
            <a:chOff x="2836505" y="3084458"/>
            <a:chExt cx="3464640" cy="3594492"/>
          </a:xfrm>
        </p:grpSpPr>
        <p:sp>
          <p:nvSpPr>
            <p:cNvPr id="21" name="Rounded Rectangle 20"/>
            <p:cNvSpPr/>
            <p:nvPr/>
          </p:nvSpPr>
          <p:spPr>
            <a:xfrm>
              <a:off x="2836505" y="3084458"/>
              <a:ext cx="3464640" cy="359449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87696" y="4796919"/>
              <a:ext cx="2835283" cy="168870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Curation of Raw Data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56945" y="3318262"/>
              <a:ext cx="2835283" cy="131322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</a:rPr>
                <a:t>Curated Data</a:t>
              </a:r>
            </a:p>
            <a:p>
              <a:pPr algn="ctr" defTabSz="457200"/>
              <a:r>
                <a:rPr lang="en-US" dirty="0">
                  <a:solidFill>
                    <a:prstClr val="white"/>
                  </a:solidFill>
                </a:rPr>
                <a:t>(Data to share) </a:t>
              </a:r>
            </a:p>
          </p:txBody>
        </p:sp>
        <p:sp>
          <p:nvSpPr>
            <p:cNvPr id="15" name="Up Arrow 14"/>
            <p:cNvSpPr/>
            <p:nvPr/>
          </p:nvSpPr>
          <p:spPr>
            <a:xfrm>
              <a:off x="4257778" y="4402399"/>
              <a:ext cx="641144" cy="447890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1622653" y="913932"/>
            <a:ext cx="5521318" cy="164543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Other Data/ Users</a:t>
            </a:r>
          </a:p>
        </p:txBody>
      </p:sp>
      <p:sp>
        <p:nvSpPr>
          <p:cNvPr id="24" name="Right Arrow 23"/>
          <p:cNvSpPr/>
          <p:nvPr/>
        </p:nvSpPr>
        <p:spPr>
          <a:xfrm rot="4558045" flipH="1">
            <a:off x="3569212" y="2386533"/>
            <a:ext cx="1681132" cy="75292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Data to Share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8196" y="2259280"/>
            <a:ext cx="3457691" cy="4419670"/>
            <a:chOff x="208196" y="2259280"/>
            <a:chExt cx="3457691" cy="4419670"/>
          </a:xfrm>
        </p:grpSpPr>
        <p:pic>
          <p:nvPicPr>
            <p:cNvPr id="6" name="Picture 5" descr="Screen Shot 2014-10-27 at 11.19.59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96" y="5233471"/>
              <a:ext cx="1608721" cy="1445479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08196" y="2259280"/>
              <a:ext cx="3457691" cy="4033420"/>
              <a:chOff x="208196" y="2259280"/>
              <a:chExt cx="3457691" cy="4033420"/>
            </a:xfrm>
          </p:grpSpPr>
          <p:pic>
            <p:nvPicPr>
              <p:cNvPr id="7" name="Picture 6" descr="Screen Shot 2014-10-27 at 11.22.08 P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895" y="4068067"/>
                <a:ext cx="1588022" cy="1073061"/>
              </a:xfrm>
              <a:prstGeom prst="rect">
                <a:avLst/>
              </a:prstGeom>
            </p:spPr>
          </p:pic>
          <p:pic>
            <p:nvPicPr>
              <p:cNvPr id="8" name="Picture 7" descr="Screen Shot 2014-10-27 at 11.24.32 PM.pn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0" t="6371" b="2309"/>
              <a:stretch/>
            </p:blipFill>
            <p:spPr>
              <a:xfrm>
                <a:off x="208196" y="2259280"/>
                <a:ext cx="1414457" cy="1632149"/>
              </a:xfrm>
              <a:prstGeom prst="rect">
                <a:avLst/>
              </a:prstGeom>
            </p:spPr>
          </p:pic>
          <p:sp>
            <p:nvSpPr>
              <p:cNvPr id="11" name="Right Arrow 10"/>
              <p:cNvSpPr/>
              <p:nvPr/>
            </p:nvSpPr>
            <p:spPr>
              <a:xfrm rot="21417096">
                <a:off x="1631812" y="5900322"/>
                <a:ext cx="1800073" cy="39237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400" dirty="0">
                    <a:solidFill>
                      <a:prstClr val="black"/>
                    </a:solidFill>
                  </a:rPr>
                  <a:t>Send Data via AIP</a:t>
                </a:r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1265127">
                <a:off x="1621166" y="5182424"/>
                <a:ext cx="1852259" cy="394528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400" dirty="0">
                    <a:solidFill>
                      <a:prstClr val="black"/>
                    </a:solidFill>
                  </a:rPr>
                  <a:t>Send Data via API</a:t>
                </a:r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2353019">
                <a:off x="1150080" y="4076960"/>
                <a:ext cx="2515807" cy="325187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sz="1400" dirty="0">
                    <a:solidFill>
                      <a:prstClr val="black"/>
                    </a:solidFill>
                  </a:rPr>
                  <a:t>Send Data via API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821487" y="1480347"/>
            <a:ext cx="3171013" cy="5298618"/>
            <a:chOff x="5821487" y="1480347"/>
            <a:chExt cx="3171013" cy="5298618"/>
          </a:xfrm>
        </p:grpSpPr>
        <p:sp>
          <p:nvSpPr>
            <p:cNvPr id="18" name="Oval 17"/>
            <p:cNvSpPr/>
            <p:nvPr/>
          </p:nvSpPr>
          <p:spPr>
            <a:xfrm>
              <a:off x="7286844" y="1918342"/>
              <a:ext cx="1541210" cy="128280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User defined tools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58641" y="3406048"/>
              <a:ext cx="1733859" cy="168680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20354773">
              <a:off x="5821487" y="4584659"/>
              <a:ext cx="1928371" cy="85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srgbClr val="000000"/>
                  </a:solidFill>
                </a:rPr>
                <a:t>Interface with workflow tools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871394">
              <a:off x="5955271" y="3729582"/>
              <a:ext cx="1467232" cy="729586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200" dirty="0">
                  <a:solidFill>
                    <a:prstClr val="black"/>
                  </a:solidFill>
                </a:rPr>
                <a:t>Interface with workflow tools</a:t>
              </a:r>
            </a:p>
          </p:txBody>
        </p:sp>
        <p:pic>
          <p:nvPicPr>
            <p:cNvPr id="25" name="Picture 24" descr="Screen Shot 2014-10-27 at 11.51.53 P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3" t="14067" r="7154" b="6775"/>
            <a:stretch/>
          </p:blipFill>
          <p:spPr>
            <a:xfrm>
              <a:off x="7675180" y="4214892"/>
              <a:ext cx="894008" cy="833182"/>
            </a:xfrm>
            <a:prstGeom prst="rect">
              <a:avLst/>
            </a:prstGeom>
          </p:spPr>
        </p:pic>
        <p:pic>
          <p:nvPicPr>
            <p:cNvPr id="27" name="Picture 26" descr="Screen Shot 2014-10-27 at 11.48.42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971" y="5192451"/>
              <a:ext cx="1626607" cy="1586514"/>
            </a:xfrm>
            <a:prstGeom prst="rect">
              <a:avLst/>
            </a:prstGeom>
          </p:spPr>
        </p:pic>
        <p:pic>
          <p:nvPicPr>
            <p:cNvPr id="28" name="Picture 27" descr="Screen Shot 2014-10-27 at 11.47.49 PM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" t="9760" r="4790"/>
            <a:stretch/>
          </p:blipFill>
          <p:spPr>
            <a:xfrm>
              <a:off x="7610773" y="3604379"/>
              <a:ext cx="1051795" cy="489175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 rot="20010732">
              <a:off x="5849537" y="2612237"/>
              <a:ext cx="1744784" cy="85010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dirty="0">
                  <a:solidFill>
                    <a:prstClr val="black"/>
                  </a:solidFill>
                </a:rPr>
                <a:t>Interface with workflow tools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 rot="2308049">
              <a:off x="6246052" y="1480347"/>
              <a:ext cx="1544504" cy="467963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>
                  <a:solidFill>
                    <a:prstClr val="black"/>
                  </a:solidFill>
                </a:rPr>
                <a:t>Data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99711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8796338" y="6575425"/>
            <a:ext cx="25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8B9E1C-F1B9-CD40-8544-0F0C08555195}" type="slidenum">
              <a:rPr lang="en-US" sz="100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>
              <a:solidFill>
                <a:srgbClr val="A50021"/>
              </a:solidFill>
              <a:ea typeface="ＭＳ Ｐゴシック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6938" y="1900238"/>
            <a:ext cx="2438400" cy="1858962"/>
            <a:chOff x="1328738" y="1900238"/>
            <a:chExt cx="2863850" cy="3046412"/>
          </a:xfrm>
        </p:grpSpPr>
        <p:sp>
          <p:nvSpPr>
            <p:cNvPr id="321539" name="Freeform 3"/>
            <p:cNvSpPr>
              <a:spLocks/>
            </p:cNvSpPr>
            <p:nvPr/>
          </p:nvSpPr>
          <p:spPr bwMode="auto">
            <a:xfrm>
              <a:off x="1828800" y="3051175"/>
              <a:ext cx="212725" cy="68263"/>
            </a:xfrm>
            <a:custGeom>
              <a:avLst/>
              <a:gdLst>
                <a:gd name="T0" fmla="*/ 33 w 134"/>
                <a:gd name="T1" fmla="*/ 0 h 39"/>
                <a:gd name="T2" fmla="*/ 0 w 134"/>
                <a:gd name="T3" fmla="*/ 20 h 39"/>
                <a:gd name="T4" fmla="*/ 33 w 134"/>
                <a:gd name="T5" fmla="*/ 38 h 39"/>
                <a:gd name="T6" fmla="*/ 100 w 134"/>
                <a:gd name="T7" fmla="*/ 38 h 39"/>
                <a:gd name="T8" fmla="*/ 133 w 134"/>
                <a:gd name="T9" fmla="*/ 20 h 39"/>
                <a:gd name="T10" fmla="*/ 100 w 134"/>
                <a:gd name="T11" fmla="*/ 0 h 39"/>
                <a:gd name="T12" fmla="*/ 33 w 13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39">
                  <a:moveTo>
                    <a:pt x="33" y="0"/>
                  </a:moveTo>
                  <a:lnTo>
                    <a:pt x="0" y="20"/>
                  </a:lnTo>
                  <a:lnTo>
                    <a:pt x="33" y="38"/>
                  </a:lnTo>
                  <a:lnTo>
                    <a:pt x="100" y="38"/>
                  </a:lnTo>
                  <a:lnTo>
                    <a:pt x="133" y="20"/>
                  </a:lnTo>
                  <a:lnTo>
                    <a:pt x="100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0" name="Freeform 4"/>
            <p:cNvSpPr>
              <a:spLocks/>
            </p:cNvSpPr>
            <p:nvPr/>
          </p:nvSpPr>
          <p:spPr bwMode="auto">
            <a:xfrm>
              <a:off x="2344738" y="2897188"/>
              <a:ext cx="212725" cy="65087"/>
            </a:xfrm>
            <a:custGeom>
              <a:avLst/>
              <a:gdLst>
                <a:gd name="T0" fmla="*/ 32 w 134"/>
                <a:gd name="T1" fmla="*/ 0 h 38"/>
                <a:gd name="T2" fmla="*/ 0 w 134"/>
                <a:gd name="T3" fmla="*/ 19 h 38"/>
                <a:gd name="T4" fmla="*/ 32 w 134"/>
                <a:gd name="T5" fmla="*/ 37 h 38"/>
                <a:gd name="T6" fmla="*/ 100 w 134"/>
                <a:gd name="T7" fmla="*/ 37 h 38"/>
                <a:gd name="T8" fmla="*/ 133 w 134"/>
                <a:gd name="T9" fmla="*/ 19 h 38"/>
                <a:gd name="T10" fmla="*/ 100 w 134"/>
                <a:gd name="T11" fmla="*/ 0 h 38"/>
                <a:gd name="T12" fmla="*/ 32 w 134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38">
                  <a:moveTo>
                    <a:pt x="32" y="0"/>
                  </a:moveTo>
                  <a:lnTo>
                    <a:pt x="0" y="19"/>
                  </a:lnTo>
                  <a:lnTo>
                    <a:pt x="32" y="37"/>
                  </a:lnTo>
                  <a:lnTo>
                    <a:pt x="100" y="37"/>
                  </a:lnTo>
                  <a:lnTo>
                    <a:pt x="133" y="19"/>
                  </a:lnTo>
                  <a:lnTo>
                    <a:pt x="100" y="0"/>
                  </a:lnTo>
                  <a:lnTo>
                    <a:pt x="32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1" name="Freeform 5"/>
            <p:cNvSpPr>
              <a:spLocks/>
            </p:cNvSpPr>
            <p:nvPr/>
          </p:nvSpPr>
          <p:spPr bwMode="auto">
            <a:xfrm>
              <a:off x="2532063" y="3090863"/>
              <a:ext cx="212725" cy="68262"/>
            </a:xfrm>
            <a:custGeom>
              <a:avLst/>
              <a:gdLst>
                <a:gd name="T0" fmla="*/ 34 w 135"/>
                <a:gd name="T1" fmla="*/ 0 h 39"/>
                <a:gd name="T2" fmla="*/ 0 w 135"/>
                <a:gd name="T3" fmla="*/ 20 h 39"/>
                <a:gd name="T4" fmla="*/ 34 w 135"/>
                <a:gd name="T5" fmla="*/ 38 h 39"/>
                <a:gd name="T6" fmla="*/ 102 w 135"/>
                <a:gd name="T7" fmla="*/ 38 h 39"/>
                <a:gd name="T8" fmla="*/ 134 w 135"/>
                <a:gd name="T9" fmla="*/ 20 h 39"/>
                <a:gd name="T10" fmla="*/ 102 w 135"/>
                <a:gd name="T11" fmla="*/ 0 h 39"/>
                <a:gd name="T12" fmla="*/ 34 w 135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9">
                  <a:moveTo>
                    <a:pt x="34" y="0"/>
                  </a:moveTo>
                  <a:lnTo>
                    <a:pt x="0" y="20"/>
                  </a:lnTo>
                  <a:lnTo>
                    <a:pt x="34" y="38"/>
                  </a:lnTo>
                  <a:lnTo>
                    <a:pt x="102" y="38"/>
                  </a:lnTo>
                  <a:lnTo>
                    <a:pt x="134" y="20"/>
                  </a:lnTo>
                  <a:lnTo>
                    <a:pt x="102" y="0"/>
                  </a:lnTo>
                  <a:lnTo>
                    <a:pt x="34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2" name="Freeform 6"/>
            <p:cNvSpPr>
              <a:spLocks/>
            </p:cNvSpPr>
            <p:nvPr/>
          </p:nvSpPr>
          <p:spPr bwMode="auto">
            <a:xfrm>
              <a:off x="2036763" y="2416175"/>
              <a:ext cx="206375" cy="69850"/>
            </a:xfrm>
            <a:custGeom>
              <a:avLst/>
              <a:gdLst>
                <a:gd name="T0" fmla="*/ 32 w 130"/>
                <a:gd name="T1" fmla="*/ 0 h 41"/>
                <a:gd name="T2" fmla="*/ 0 w 130"/>
                <a:gd name="T3" fmla="*/ 21 h 41"/>
                <a:gd name="T4" fmla="*/ 32 w 130"/>
                <a:gd name="T5" fmla="*/ 40 h 41"/>
                <a:gd name="T6" fmla="*/ 97 w 130"/>
                <a:gd name="T7" fmla="*/ 40 h 41"/>
                <a:gd name="T8" fmla="*/ 129 w 130"/>
                <a:gd name="T9" fmla="*/ 21 h 41"/>
                <a:gd name="T10" fmla="*/ 97 w 130"/>
                <a:gd name="T11" fmla="*/ 0 h 41"/>
                <a:gd name="T12" fmla="*/ 32 w 130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1">
                  <a:moveTo>
                    <a:pt x="32" y="0"/>
                  </a:moveTo>
                  <a:lnTo>
                    <a:pt x="0" y="21"/>
                  </a:lnTo>
                  <a:lnTo>
                    <a:pt x="32" y="40"/>
                  </a:lnTo>
                  <a:lnTo>
                    <a:pt x="97" y="40"/>
                  </a:lnTo>
                  <a:lnTo>
                    <a:pt x="129" y="21"/>
                  </a:lnTo>
                  <a:lnTo>
                    <a:pt x="97" y="0"/>
                  </a:lnTo>
                  <a:lnTo>
                    <a:pt x="32" y="0"/>
                  </a:lnTo>
                </a:path>
              </a:pathLst>
            </a:custGeom>
            <a:solidFill>
              <a:srgbClr val="FFFF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3" name="Freeform 7"/>
            <p:cNvSpPr>
              <a:spLocks/>
            </p:cNvSpPr>
            <p:nvPr/>
          </p:nvSpPr>
          <p:spPr bwMode="auto">
            <a:xfrm>
              <a:off x="2754313" y="3122613"/>
              <a:ext cx="207962" cy="74612"/>
            </a:xfrm>
            <a:custGeom>
              <a:avLst/>
              <a:gdLst>
                <a:gd name="T0" fmla="*/ 32 w 131"/>
                <a:gd name="T1" fmla="*/ 0 h 43"/>
                <a:gd name="T2" fmla="*/ 0 w 131"/>
                <a:gd name="T3" fmla="*/ 22 h 43"/>
                <a:gd name="T4" fmla="*/ 32 w 131"/>
                <a:gd name="T5" fmla="*/ 42 h 43"/>
                <a:gd name="T6" fmla="*/ 97 w 131"/>
                <a:gd name="T7" fmla="*/ 42 h 43"/>
                <a:gd name="T8" fmla="*/ 130 w 131"/>
                <a:gd name="T9" fmla="*/ 22 h 43"/>
                <a:gd name="T10" fmla="*/ 97 w 131"/>
                <a:gd name="T11" fmla="*/ 0 h 43"/>
                <a:gd name="T12" fmla="*/ 32 w 131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43">
                  <a:moveTo>
                    <a:pt x="32" y="0"/>
                  </a:moveTo>
                  <a:lnTo>
                    <a:pt x="0" y="22"/>
                  </a:lnTo>
                  <a:lnTo>
                    <a:pt x="32" y="42"/>
                  </a:lnTo>
                  <a:lnTo>
                    <a:pt x="97" y="42"/>
                  </a:lnTo>
                  <a:lnTo>
                    <a:pt x="130" y="22"/>
                  </a:lnTo>
                  <a:lnTo>
                    <a:pt x="97" y="0"/>
                  </a:lnTo>
                  <a:lnTo>
                    <a:pt x="32" y="0"/>
                  </a:lnTo>
                </a:path>
              </a:pathLst>
            </a:custGeom>
            <a:solidFill>
              <a:srgbClr val="FFFF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4" name="Freeform 8"/>
            <p:cNvSpPr>
              <a:spLocks/>
            </p:cNvSpPr>
            <p:nvPr/>
          </p:nvSpPr>
          <p:spPr bwMode="auto">
            <a:xfrm>
              <a:off x="1511300" y="3006725"/>
              <a:ext cx="206375" cy="74613"/>
            </a:xfrm>
            <a:custGeom>
              <a:avLst/>
              <a:gdLst>
                <a:gd name="T0" fmla="*/ 32 w 130"/>
                <a:gd name="T1" fmla="*/ 0 h 42"/>
                <a:gd name="T2" fmla="*/ 0 w 130"/>
                <a:gd name="T3" fmla="*/ 21 h 42"/>
                <a:gd name="T4" fmla="*/ 32 w 130"/>
                <a:gd name="T5" fmla="*/ 41 h 42"/>
                <a:gd name="T6" fmla="*/ 97 w 130"/>
                <a:gd name="T7" fmla="*/ 41 h 42"/>
                <a:gd name="T8" fmla="*/ 129 w 130"/>
                <a:gd name="T9" fmla="*/ 21 h 42"/>
                <a:gd name="T10" fmla="*/ 97 w 130"/>
                <a:gd name="T11" fmla="*/ 0 h 42"/>
                <a:gd name="T12" fmla="*/ 32 w 130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42">
                  <a:moveTo>
                    <a:pt x="32" y="0"/>
                  </a:moveTo>
                  <a:lnTo>
                    <a:pt x="0" y="21"/>
                  </a:lnTo>
                  <a:lnTo>
                    <a:pt x="32" y="41"/>
                  </a:lnTo>
                  <a:lnTo>
                    <a:pt x="97" y="41"/>
                  </a:lnTo>
                  <a:lnTo>
                    <a:pt x="129" y="21"/>
                  </a:lnTo>
                  <a:lnTo>
                    <a:pt x="97" y="0"/>
                  </a:lnTo>
                  <a:lnTo>
                    <a:pt x="32" y="0"/>
                  </a:lnTo>
                </a:path>
              </a:pathLst>
            </a:custGeom>
            <a:solidFill>
              <a:srgbClr val="FFFFCC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5" name="Freeform 9"/>
            <p:cNvSpPr>
              <a:spLocks/>
            </p:cNvSpPr>
            <p:nvPr/>
          </p:nvSpPr>
          <p:spPr bwMode="auto">
            <a:xfrm>
              <a:off x="2963863" y="2214563"/>
              <a:ext cx="215900" cy="69850"/>
            </a:xfrm>
            <a:custGeom>
              <a:avLst/>
              <a:gdLst>
                <a:gd name="T0" fmla="*/ 34 w 136"/>
                <a:gd name="T1" fmla="*/ 0 h 40"/>
                <a:gd name="T2" fmla="*/ 0 w 136"/>
                <a:gd name="T3" fmla="*/ 21 h 40"/>
                <a:gd name="T4" fmla="*/ 34 w 136"/>
                <a:gd name="T5" fmla="*/ 39 h 40"/>
                <a:gd name="T6" fmla="*/ 102 w 136"/>
                <a:gd name="T7" fmla="*/ 39 h 40"/>
                <a:gd name="T8" fmla="*/ 135 w 136"/>
                <a:gd name="T9" fmla="*/ 21 h 40"/>
                <a:gd name="T10" fmla="*/ 102 w 136"/>
                <a:gd name="T11" fmla="*/ 0 h 40"/>
                <a:gd name="T12" fmla="*/ 34 w 13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0">
                  <a:moveTo>
                    <a:pt x="34" y="0"/>
                  </a:moveTo>
                  <a:lnTo>
                    <a:pt x="0" y="21"/>
                  </a:lnTo>
                  <a:lnTo>
                    <a:pt x="34" y="39"/>
                  </a:lnTo>
                  <a:lnTo>
                    <a:pt x="102" y="39"/>
                  </a:lnTo>
                  <a:lnTo>
                    <a:pt x="135" y="21"/>
                  </a:lnTo>
                  <a:lnTo>
                    <a:pt x="102" y="0"/>
                  </a:lnTo>
                  <a:lnTo>
                    <a:pt x="34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6" name="Freeform 10"/>
            <p:cNvSpPr>
              <a:spLocks/>
            </p:cNvSpPr>
            <p:nvPr/>
          </p:nvSpPr>
          <p:spPr bwMode="auto">
            <a:xfrm>
              <a:off x="3694113" y="2886075"/>
              <a:ext cx="212725" cy="68263"/>
            </a:xfrm>
            <a:custGeom>
              <a:avLst/>
              <a:gdLst>
                <a:gd name="T0" fmla="*/ 34 w 133"/>
                <a:gd name="T1" fmla="*/ 0 h 39"/>
                <a:gd name="T2" fmla="*/ 0 w 133"/>
                <a:gd name="T3" fmla="*/ 20 h 39"/>
                <a:gd name="T4" fmla="*/ 34 w 133"/>
                <a:gd name="T5" fmla="*/ 38 h 39"/>
                <a:gd name="T6" fmla="*/ 100 w 133"/>
                <a:gd name="T7" fmla="*/ 38 h 39"/>
                <a:gd name="T8" fmla="*/ 132 w 133"/>
                <a:gd name="T9" fmla="*/ 20 h 39"/>
                <a:gd name="T10" fmla="*/ 100 w 133"/>
                <a:gd name="T11" fmla="*/ 0 h 39"/>
                <a:gd name="T12" fmla="*/ 34 w 133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9">
                  <a:moveTo>
                    <a:pt x="34" y="0"/>
                  </a:moveTo>
                  <a:lnTo>
                    <a:pt x="0" y="20"/>
                  </a:lnTo>
                  <a:lnTo>
                    <a:pt x="34" y="38"/>
                  </a:lnTo>
                  <a:lnTo>
                    <a:pt x="100" y="38"/>
                  </a:lnTo>
                  <a:lnTo>
                    <a:pt x="132" y="20"/>
                  </a:lnTo>
                  <a:lnTo>
                    <a:pt x="100" y="0"/>
                  </a:lnTo>
                  <a:lnTo>
                    <a:pt x="34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7" name="Freeform 11"/>
            <p:cNvSpPr>
              <a:spLocks/>
            </p:cNvSpPr>
            <p:nvPr/>
          </p:nvSpPr>
          <p:spPr bwMode="auto">
            <a:xfrm>
              <a:off x="2424113" y="2781300"/>
              <a:ext cx="219075" cy="66675"/>
            </a:xfrm>
            <a:custGeom>
              <a:avLst/>
              <a:gdLst>
                <a:gd name="T0" fmla="*/ 35 w 137"/>
                <a:gd name="T1" fmla="*/ 0 h 39"/>
                <a:gd name="T2" fmla="*/ 0 w 137"/>
                <a:gd name="T3" fmla="*/ 21 h 39"/>
                <a:gd name="T4" fmla="*/ 35 w 137"/>
                <a:gd name="T5" fmla="*/ 38 h 39"/>
                <a:gd name="T6" fmla="*/ 103 w 137"/>
                <a:gd name="T7" fmla="*/ 38 h 39"/>
                <a:gd name="T8" fmla="*/ 136 w 137"/>
                <a:gd name="T9" fmla="*/ 21 h 39"/>
                <a:gd name="T10" fmla="*/ 103 w 137"/>
                <a:gd name="T11" fmla="*/ 0 h 39"/>
                <a:gd name="T12" fmla="*/ 35 w 1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39">
                  <a:moveTo>
                    <a:pt x="35" y="0"/>
                  </a:moveTo>
                  <a:lnTo>
                    <a:pt x="0" y="21"/>
                  </a:lnTo>
                  <a:lnTo>
                    <a:pt x="35" y="38"/>
                  </a:lnTo>
                  <a:lnTo>
                    <a:pt x="103" y="38"/>
                  </a:lnTo>
                  <a:lnTo>
                    <a:pt x="136" y="21"/>
                  </a:lnTo>
                  <a:lnTo>
                    <a:pt x="103" y="0"/>
                  </a:lnTo>
                  <a:lnTo>
                    <a:pt x="35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8" name="Freeform 12"/>
            <p:cNvSpPr>
              <a:spLocks/>
            </p:cNvSpPr>
            <p:nvPr/>
          </p:nvSpPr>
          <p:spPr bwMode="auto">
            <a:xfrm>
              <a:off x="2768600" y="2687638"/>
              <a:ext cx="211138" cy="66675"/>
            </a:xfrm>
            <a:custGeom>
              <a:avLst/>
              <a:gdLst>
                <a:gd name="T0" fmla="*/ 33 w 134"/>
                <a:gd name="T1" fmla="*/ 0 h 39"/>
                <a:gd name="T2" fmla="*/ 0 w 134"/>
                <a:gd name="T3" fmla="*/ 19 h 39"/>
                <a:gd name="T4" fmla="*/ 33 w 134"/>
                <a:gd name="T5" fmla="*/ 38 h 39"/>
                <a:gd name="T6" fmla="*/ 100 w 134"/>
                <a:gd name="T7" fmla="*/ 38 h 39"/>
                <a:gd name="T8" fmla="*/ 133 w 134"/>
                <a:gd name="T9" fmla="*/ 19 h 39"/>
                <a:gd name="T10" fmla="*/ 100 w 134"/>
                <a:gd name="T11" fmla="*/ 0 h 39"/>
                <a:gd name="T12" fmla="*/ 33 w 13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39">
                  <a:moveTo>
                    <a:pt x="33" y="0"/>
                  </a:moveTo>
                  <a:lnTo>
                    <a:pt x="0" y="19"/>
                  </a:lnTo>
                  <a:lnTo>
                    <a:pt x="33" y="38"/>
                  </a:lnTo>
                  <a:lnTo>
                    <a:pt x="100" y="38"/>
                  </a:lnTo>
                  <a:lnTo>
                    <a:pt x="133" y="19"/>
                  </a:lnTo>
                  <a:lnTo>
                    <a:pt x="100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49" name="Freeform 13"/>
            <p:cNvSpPr>
              <a:spLocks/>
            </p:cNvSpPr>
            <p:nvPr/>
          </p:nvSpPr>
          <p:spPr bwMode="auto">
            <a:xfrm>
              <a:off x="3305175" y="2781300"/>
              <a:ext cx="215900" cy="66675"/>
            </a:xfrm>
            <a:custGeom>
              <a:avLst/>
              <a:gdLst>
                <a:gd name="T0" fmla="*/ 33 w 137"/>
                <a:gd name="T1" fmla="*/ 0 h 39"/>
                <a:gd name="T2" fmla="*/ 0 w 137"/>
                <a:gd name="T3" fmla="*/ 21 h 39"/>
                <a:gd name="T4" fmla="*/ 33 w 137"/>
                <a:gd name="T5" fmla="*/ 38 h 39"/>
                <a:gd name="T6" fmla="*/ 102 w 137"/>
                <a:gd name="T7" fmla="*/ 38 h 39"/>
                <a:gd name="T8" fmla="*/ 136 w 137"/>
                <a:gd name="T9" fmla="*/ 21 h 39"/>
                <a:gd name="T10" fmla="*/ 102 w 137"/>
                <a:gd name="T11" fmla="*/ 0 h 39"/>
                <a:gd name="T12" fmla="*/ 33 w 1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39">
                  <a:moveTo>
                    <a:pt x="33" y="0"/>
                  </a:moveTo>
                  <a:lnTo>
                    <a:pt x="0" y="21"/>
                  </a:lnTo>
                  <a:lnTo>
                    <a:pt x="33" y="38"/>
                  </a:lnTo>
                  <a:lnTo>
                    <a:pt x="102" y="38"/>
                  </a:lnTo>
                  <a:lnTo>
                    <a:pt x="136" y="21"/>
                  </a:lnTo>
                  <a:lnTo>
                    <a:pt x="102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0" name="Freeform 14"/>
            <p:cNvSpPr>
              <a:spLocks/>
            </p:cNvSpPr>
            <p:nvPr/>
          </p:nvSpPr>
          <p:spPr bwMode="auto">
            <a:xfrm>
              <a:off x="3106738" y="2632075"/>
              <a:ext cx="207962" cy="69850"/>
            </a:xfrm>
            <a:custGeom>
              <a:avLst/>
              <a:gdLst>
                <a:gd name="T0" fmla="*/ 33 w 132"/>
                <a:gd name="T1" fmla="*/ 0 h 40"/>
                <a:gd name="T2" fmla="*/ 0 w 132"/>
                <a:gd name="T3" fmla="*/ 20 h 40"/>
                <a:gd name="T4" fmla="*/ 33 w 132"/>
                <a:gd name="T5" fmla="*/ 39 h 40"/>
                <a:gd name="T6" fmla="*/ 98 w 132"/>
                <a:gd name="T7" fmla="*/ 39 h 40"/>
                <a:gd name="T8" fmla="*/ 131 w 132"/>
                <a:gd name="T9" fmla="*/ 20 h 40"/>
                <a:gd name="T10" fmla="*/ 98 w 132"/>
                <a:gd name="T11" fmla="*/ 0 h 40"/>
                <a:gd name="T12" fmla="*/ 33 w 13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40">
                  <a:moveTo>
                    <a:pt x="33" y="0"/>
                  </a:moveTo>
                  <a:lnTo>
                    <a:pt x="0" y="20"/>
                  </a:lnTo>
                  <a:lnTo>
                    <a:pt x="33" y="39"/>
                  </a:lnTo>
                  <a:lnTo>
                    <a:pt x="98" y="39"/>
                  </a:lnTo>
                  <a:lnTo>
                    <a:pt x="131" y="20"/>
                  </a:lnTo>
                  <a:lnTo>
                    <a:pt x="98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1" name="Freeform 15"/>
            <p:cNvSpPr>
              <a:spLocks/>
            </p:cNvSpPr>
            <p:nvPr/>
          </p:nvSpPr>
          <p:spPr bwMode="auto">
            <a:xfrm>
              <a:off x="3806825" y="2551113"/>
              <a:ext cx="212725" cy="69850"/>
            </a:xfrm>
            <a:custGeom>
              <a:avLst/>
              <a:gdLst>
                <a:gd name="T0" fmla="*/ 34 w 133"/>
                <a:gd name="T1" fmla="*/ 0 h 40"/>
                <a:gd name="T2" fmla="*/ 0 w 133"/>
                <a:gd name="T3" fmla="*/ 20 h 40"/>
                <a:gd name="T4" fmla="*/ 34 w 133"/>
                <a:gd name="T5" fmla="*/ 39 h 40"/>
                <a:gd name="T6" fmla="*/ 99 w 133"/>
                <a:gd name="T7" fmla="*/ 39 h 40"/>
                <a:gd name="T8" fmla="*/ 132 w 133"/>
                <a:gd name="T9" fmla="*/ 20 h 40"/>
                <a:gd name="T10" fmla="*/ 99 w 133"/>
                <a:gd name="T11" fmla="*/ 0 h 40"/>
                <a:gd name="T12" fmla="*/ 34 w 1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0">
                  <a:moveTo>
                    <a:pt x="34" y="0"/>
                  </a:moveTo>
                  <a:lnTo>
                    <a:pt x="0" y="20"/>
                  </a:lnTo>
                  <a:lnTo>
                    <a:pt x="34" y="39"/>
                  </a:lnTo>
                  <a:lnTo>
                    <a:pt x="99" y="39"/>
                  </a:lnTo>
                  <a:lnTo>
                    <a:pt x="132" y="20"/>
                  </a:lnTo>
                  <a:lnTo>
                    <a:pt x="99" y="0"/>
                  </a:lnTo>
                  <a:lnTo>
                    <a:pt x="34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2" name="Freeform 16"/>
            <p:cNvSpPr>
              <a:spLocks/>
            </p:cNvSpPr>
            <p:nvPr/>
          </p:nvSpPr>
          <p:spPr bwMode="auto">
            <a:xfrm>
              <a:off x="3362325" y="2279650"/>
              <a:ext cx="212725" cy="68263"/>
            </a:xfrm>
            <a:custGeom>
              <a:avLst/>
              <a:gdLst>
                <a:gd name="T0" fmla="*/ 33 w 133"/>
                <a:gd name="T1" fmla="*/ 0 h 38"/>
                <a:gd name="T2" fmla="*/ 0 w 133"/>
                <a:gd name="T3" fmla="*/ 19 h 38"/>
                <a:gd name="T4" fmla="*/ 33 w 133"/>
                <a:gd name="T5" fmla="*/ 37 h 38"/>
                <a:gd name="T6" fmla="*/ 99 w 133"/>
                <a:gd name="T7" fmla="*/ 37 h 38"/>
                <a:gd name="T8" fmla="*/ 132 w 133"/>
                <a:gd name="T9" fmla="*/ 19 h 38"/>
                <a:gd name="T10" fmla="*/ 99 w 133"/>
                <a:gd name="T11" fmla="*/ 0 h 38"/>
                <a:gd name="T12" fmla="*/ 33 w 133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8">
                  <a:moveTo>
                    <a:pt x="33" y="0"/>
                  </a:moveTo>
                  <a:lnTo>
                    <a:pt x="0" y="19"/>
                  </a:lnTo>
                  <a:lnTo>
                    <a:pt x="33" y="37"/>
                  </a:lnTo>
                  <a:lnTo>
                    <a:pt x="99" y="37"/>
                  </a:lnTo>
                  <a:lnTo>
                    <a:pt x="132" y="19"/>
                  </a:lnTo>
                  <a:lnTo>
                    <a:pt x="99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3" name="Freeform 17"/>
            <p:cNvSpPr>
              <a:spLocks/>
            </p:cNvSpPr>
            <p:nvPr/>
          </p:nvSpPr>
          <p:spPr bwMode="auto">
            <a:xfrm>
              <a:off x="3179763" y="2090738"/>
              <a:ext cx="212725" cy="68262"/>
            </a:xfrm>
            <a:custGeom>
              <a:avLst/>
              <a:gdLst>
                <a:gd name="T0" fmla="*/ 33 w 135"/>
                <a:gd name="T1" fmla="*/ 0 h 40"/>
                <a:gd name="T2" fmla="*/ 0 w 135"/>
                <a:gd name="T3" fmla="*/ 20 h 40"/>
                <a:gd name="T4" fmla="*/ 33 w 135"/>
                <a:gd name="T5" fmla="*/ 39 h 40"/>
                <a:gd name="T6" fmla="*/ 101 w 135"/>
                <a:gd name="T7" fmla="*/ 39 h 40"/>
                <a:gd name="T8" fmla="*/ 134 w 135"/>
                <a:gd name="T9" fmla="*/ 20 h 40"/>
                <a:gd name="T10" fmla="*/ 101 w 135"/>
                <a:gd name="T11" fmla="*/ 0 h 40"/>
                <a:gd name="T12" fmla="*/ 33 w 135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40">
                  <a:moveTo>
                    <a:pt x="33" y="0"/>
                  </a:moveTo>
                  <a:lnTo>
                    <a:pt x="0" y="20"/>
                  </a:lnTo>
                  <a:lnTo>
                    <a:pt x="33" y="39"/>
                  </a:lnTo>
                  <a:lnTo>
                    <a:pt x="101" y="39"/>
                  </a:lnTo>
                  <a:lnTo>
                    <a:pt x="134" y="20"/>
                  </a:lnTo>
                  <a:lnTo>
                    <a:pt x="101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4" name="Freeform 18"/>
            <p:cNvSpPr>
              <a:spLocks/>
            </p:cNvSpPr>
            <p:nvPr/>
          </p:nvSpPr>
          <p:spPr bwMode="auto">
            <a:xfrm>
              <a:off x="2401888" y="2357438"/>
              <a:ext cx="211137" cy="66675"/>
            </a:xfrm>
            <a:custGeom>
              <a:avLst/>
              <a:gdLst>
                <a:gd name="T0" fmla="*/ 33 w 133"/>
                <a:gd name="T1" fmla="*/ 0 h 38"/>
                <a:gd name="T2" fmla="*/ 0 w 133"/>
                <a:gd name="T3" fmla="*/ 19 h 38"/>
                <a:gd name="T4" fmla="*/ 33 w 133"/>
                <a:gd name="T5" fmla="*/ 37 h 38"/>
                <a:gd name="T6" fmla="*/ 99 w 133"/>
                <a:gd name="T7" fmla="*/ 37 h 38"/>
                <a:gd name="T8" fmla="*/ 132 w 133"/>
                <a:gd name="T9" fmla="*/ 19 h 38"/>
                <a:gd name="T10" fmla="*/ 99 w 133"/>
                <a:gd name="T11" fmla="*/ 0 h 38"/>
                <a:gd name="T12" fmla="*/ 33 w 133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8">
                  <a:moveTo>
                    <a:pt x="33" y="0"/>
                  </a:moveTo>
                  <a:lnTo>
                    <a:pt x="0" y="19"/>
                  </a:lnTo>
                  <a:lnTo>
                    <a:pt x="33" y="37"/>
                  </a:lnTo>
                  <a:lnTo>
                    <a:pt x="99" y="37"/>
                  </a:lnTo>
                  <a:lnTo>
                    <a:pt x="132" y="19"/>
                  </a:lnTo>
                  <a:lnTo>
                    <a:pt x="99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5" name="Freeform 19"/>
            <p:cNvSpPr>
              <a:spLocks/>
            </p:cNvSpPr>
            <p:nvPr/>
          </p:nvSpPr>
          <p:spPr bwMode="auto">
            <a:xfrm>
              <a:off x="2471738" y="2055813"/>
              <a:ext cx="219075" cy="66675"/>
            </a:xfrm>
            <a:custGeom>
              <a:avLst/>
              <a:gdLst>
                <a:gd name="T0" fmla="*/ 34 w 137"/>
                <a:gd name="T1" fmla="*/ 0 h 38"/>
                <a:gd name="T2" fmla="*/ 0 w 137"/>
                <a:gd name="T3" fmla="*/ 19 h 38"/>
                <a:gd name="T4" fmla="*/ 34 w 137"/>
                <a:gd name="T5" fmla="*/ 37 h 38"/>
                <a:gd name="T6" fmla="*/ 103 w 137"/>
                <a:gd name="T7" fmla="*/ 37 h 38"/>
                <a:gd name="T8" fmla="*/ 136 w 137"/>
                <a:gd name="T9" fmla="*/ 19 h 38"/>
                <a:gd name="T10" fmla="*/ 103 w 137"/>
                <a:gd name="T11" fmla="*/ 0 h 38"/>
                <a:gd name="T12" fmla="*/ 34 w 137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38">
                  <a:moveTo>
                    <a:pt x="34" y="0"/>
                  </a:moveTo>
                  <a:lnTo>
                    <a:pt x="0" y="19"/>
                  </a:lnTo>
                  <a:lnTo>
                    <a:pt x="34" y="37"/>
                  </a:lnTo>
                  <a:lnTo>
                    <a:pt x="103" y="37"/>
                  </a:lnTo>
                  <a:lnTo>
                    <a:pt x="136" y="19"/>
                  </a:lnTo>
                  <a:lnTo>
                    <a:pt x="103" y="0"/>
                  </a:lnTo>
                  <a:lnTo>
                    <a:pt x="34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6" name="Freeform 20"/>
            <p:cNvSpPr>
              <a:spLocks/>
            </p:cNvSpPr>
            <p:nvPr/>
          </p:nvSpPr>
          <p:spPr bwMode="auto">
            <a:xfrm>
              <a:off x="2995613" y="1900238"/>
              <a:ext cx="212725" cy="66675"/>
            </a:xfrm>
            <a:custGeom>
              <a:avLst/>
              <a:gdLst>
                <a:gd name="T0" fmla="*/ 33 w 133"/>
                <a:gd name="T1" fmla="*/ 0 h 39"/>
                <a:gd name="T2" fmla="*/ 0 w 133"/>
                <a:gd name="T3" fmla="*/ 20 h 39"/>
                <a:gd name="T4" fmla="*/ 33 w 133"/>
                <a:gd name="T5" fmla="*/ 38 h 39"/>
                <a:gd name="T6" fmla="*/ 100 w 133"/>
                <a:gd name="T7" fmla="*/ 38 h 39"/>
                <a:gd name="T8" fmla="*/ 132 w 133"/>
                <a:gd name="T9" fmla="*/ 20 h 39"/>
                <a:gd name="T10" fmla="*/ 100 w 133"/>
                <a:gd name="T11" fmla="*/ 0 h 39"/>
                <a:gd name="T12" fmla="*/ 33 w 133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9">
                  <a:moveTo>
                    <a:pt x="33" y="0"/>
                  </a:moveTo>
                  <a:lnTo>
                    <a:pt x="0" y="20"/>
                  </a:lnTo>
                  <a:lnTo>
                    <a:pt x="33" y="38"/>
                  </a:lnTo>
                  <a:lnTo>
                    <a:pt x="100" y="38"/>
                  </a:lnTo>
                  <a:lnTo>
                    <a:pt x="132" y="20"/>
                  </a:lnTo>
                  <a:lnTo>
                    <a:pt x="100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7" name="Freeform 21"/>
            <p:cNvSpPr>
              <a:spLocks/>
            </p:cNvSpPr>
            <p:nvPr/>
          </p:nvSpPr>
          <p:spPr bwMode="auto">
            <a:xfrm>
              <a:off x="2989263" y="2430463"/>
              <a:ext cx="211137" cy="66675"/>
            </a:xfrm>
            <a:custGeom>
              <a:avLst/>
              <a:gdLst>
                <a:gd name="T0" fmla="*/ 33 w 133"/>
                <a:gd name="T1" fmla="*/ 0 h 39"/>
                <a:gd name="T2" fmla="*/ 0 w 133"/>
                <a:gd name="T3" fmla="*/ 20 h 39"/>
                <a:gd name="T4" fmla="*/ 33 w 133"/>
                <a:gd name="T5" fmla="*/ 38 h 39"/>
                <a:gd name="T6" fmla="*/ 99 w 133"/>
                <a:gd name="T7" fmla="*/ 38 h 39"/>
                <a:gd name="T8" fmla="*/ 132 w 133"/>
                <a:gd name="T9" fmla="*/ 20 h 39"/>
                <a:gd name="T10" fmla="*/ 99 w 133"/>
                <a:gd name="T11" fmla="*/ 0 h 39"/>
                <a:gd name="T12" fmla="*/ 33 w 133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9">
                  <a:moveTo>
                    <a:pt x="33" y="0"/>
                  </a:moveTo>
                  <a:lnTo>
                    <a:pt x="0" y="20"/>
                  </a:lnTo>
                  <a:lnTo>
                    <a:pt x="33" y="38"/>
                  </a:lnTo>
                  <a:lnTo>
                    <a:pt x="99" y="38"/>
                  </a:lnTo>
                  <a:lnTo>
                    <a:pt x="132" y="20"/>
                  </a:lnTo>
                  <a:lnTo>
                    <a:pt x="99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8" name="Freeform 22"/>
            <p:cNvSpPr>
              <a:spLocks/>
            </p:cNvSpPr>
            <p:nvPr/>
          </p:nvSpPr>
          <p:spPr bwMode="auto">
            <a:xfrm>
              <a:off x="3325813" y="2551113"/>
              <a:ext cx="209550" cy="69850"/>
            </a:xfrm>
            <a:custGeom>
              <a:avLst/>
              <a:gdLst>
                <a:gd name="T0" fmla="*/ 32 w 133"/>
                <a:gd name="T1" fmla="*/ 0 h 40"/>
                <a:gd name="T2" fmla="*/ 0 w 133"/>
                <a:gd name="T3" fmla="*/ 20 h 40"/>
                <a:gd name="T4" fmla="*/ 32 w 133"/>
                <a:gd name="T5" fmla="*/ 39 h 40"/>
                <a:gd name="T6" fmla="*/ 99 w 133"/>
                <a:gd name="T7" fmla="*/ 39 h 40"/>
                <a:gd name="T8" fmla="*/ 132 w 133"/>
                <a:gd name="T9" fmla="*/ 20 h 40"/>
                <a:gd name="T10" fmla="*/ 99 w 133"/>
                <a:gd name="T11" fmla="*/ 0 h 40"/>
                <a:gd name="T12" fmla="*/ 32 w 1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40">
                  <a:moveTo>
                    <a:pt x="32" y="0"/>
                  </a:moveTo>
                  <a:lnTo>
                    <a:pt x="0" y="20"/>
                  </a:lnTo>
                  <a:lnTo>
                    <a:pt x="32" y="39"/>
                  </a:lnTo>
                  <a:lnTo>
                    <a:pt x="99" y="39"/>
                  </a:lnTo>
                  <a:lnTo>
                    <a:pt x="132" y="20"/>
                  </a:lnTo>
                  <a:lnTo>
                    <a:pt x="99" y="0"/>
                  </a:lnTo>
                  <a:lnTo>
                    <a:pt x="32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59" name="Freeform 23"/>
            <p:cNvSpPr>
              <a:spLocks/>
            </p:cNvSpPr>
            <p:nvPr/>
          </p:nvSpPr>
          <p:spPr bwMode="auto">
            <a:xfrm>
              <a:off x="2695575" y="2279650"/>
              <a:ext cx="215900" cy="68263"/>
            </a:xfrm>
            <a:custGeom>
              <a:avLst/>
              <a:gdLst>
                <a:gd name="T0" fmla="*/ 34 w 135"/>
                <a:gd name="T1" fmla="*/ 0 h 38"/>
                <a:gd name="T2" fmla="*/ 0 w 135"/>
                <a:gd name="T3" fmla="*/ 19 h 38"/>
                <a:gd name="T4" fmla="*/ 34 w 135"/>
                <a:gd name="T5" fmla="*/ 37 h 38"/>
                <a:gd name="T6" fmla="*/ 101 w 135"/>
                <a:gd name="T7" fmla="*/ 37 h 38"/>
                <a:gd name="T8" fmla="*/ 134 w 135"/>
                <a:gd name="T9" fmla="*/ 19 h 38"/>
                <a:gd name="T10" fmla="*/ 101 w 135"/>
                <a:gd name="T11" fmla="*/ 0 h 38"/>
                <a:gd name="T12" fmla="*/ 34 w 135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8">
                  <a:moveTo>
                    <a:pt x="34" y="0"/>
                  </a:moveTo>
                  <a:lnTo>
                    <a:pt x="0" y="19"/>
                  </a:lnTo>
                  <a:lnTo>
                    <a:pt x="34" y="37"/>
                  </a:lnTo>
                  <a:lnTo>
                    <a:pt x="101" y="37"/>
                  </a:lnTo>
                  <a:lnTo>
                    <a:pt x="134" y="19"/>
                  </a:lnTo>
                  <a:lnTo>
                    <a:pt x="101" y="0"/>
                  </a:lnTo>
                  <a:lnTo>
                    <a:pt x="34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0" name="Freeform 24"/>
            <p:cNvSpPr>
              <a:spLocks/>
            </p:cNvSpPr>
            <p:nvPr/>
          </p:nvSpPr>
          <p:spPr bwMode="auto">
            <a:xfrm>
              <a:off x="2662238" y="2514600"/>
              <a:ext cx="214312" cy="65088"/>
            </a:xfrm>
            <a:custGeom>
              <a:avLst/>
              <a:gdLst>
                <a:gd name="T0" fmla="*/ 33 w 134"/>
                <a:gd name="T1" fmla="*/ 0 h 38"/>
                <a:gd name="T2" fmla="*/ 0 w 134"/>
                <a:gd name="T3" fmla="*/ 19 h 38"/>
                <a:gd name="T4" fmla="*/ 33 w 134"/>
                <a:gd name="T5" fmla="*/ 37 h 38"/>
                <a:gd name="T6" fmla="*/ 101 w 134"/>
                <a:gd name="T7" fmla="*/ 37 h 38"/>
                <a:gd name="T8" fmla="*/ 133 w 134"/>
                <a:gd name="T9" fmla="*/ 19 h 38"/>
                <a:gd name="T10" fmla="*/ 101 w 134"/>
                <a:gd name="T11" fmla="*/ 0 h 38"/>
                <a:gd name="T12" fmla="*/ 33 w 134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38">
                  <a:moveTo>
                    <a:pt x="33" y="0"/>
                  </a:moveTo>
                  <a:lnTo>
                    <a:pt x="0" y="19"/>
                  </a:lnTo>
                  <a:lnTo>
                    <a:pt x="33" y="37"/>
                  </a:lnTo>
                  <a:lnTo>
                    <a:pt x="101" y="37"/>
                  </a:lnTo>
                  <a:lnTo>
                    <a:pt x="133" y="19"/>
                  </a:lnTo>
                  <a:lnTo>
                    <a:pt x="101" y="0"/>
                  </a:lnTo>
                  <a:lnTo>
                    <a:pt x="33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1" name="Oval 25"/>
            <p:cNvSpPr>
              <a:spLocks noChangeArrowheads="1"/>
            </p:cNvSpPr>
            <p:nvPr/>
          </p:nvSpPr>
          <p:spPr bwMode="auto">
            <a:xfrm>
              <a:off x="2360613" y="2973388"/>
              <a:ext cx="160337" cy="857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2" name="Oval 26"/>
            <p:cNvSpPr>
              <a:spLocks noChangeArrowheads="1"/>
            </p:cNvSpPr>
            <p:nvPr/>
          </p:nvSpPr>
          <p:spPr bwMode="auto">
            <a:xfrm>
              <a:off x="1847850" y="2905125"/>
              <a:ext cx="161925" cy="873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3" name="Oval 27"/>
            <p:cNvSpPr>
              <a:spLocks noChangeArrowheads="1"/>
            </p:cNvSpPr>
            <p:nvPr/>
          </p:nvSpPr>
          <p:spPr bwMode="auto">
            <a:xfrm>
              <a:off x="2030413" y="2625725"/>
              <a:ext cx="163512" cy="87313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4" name="Oval 28"/>
            <p:cNvSpPr>
              <a:spLocks noChangeArrowheads="1"/>
            </p:cNvSpPr>
            <p:nvPr/>
          </p:nvSpPr>
          <p:spPr bwMode="auto">
            <a:xfrm>
              <a:off x="2114550" y="2838450"/>
              <a:ext cx="161925" cy="857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5" name="Line 29"/>
            <p:cNvSpPr>
              <a:spLocks noChangeShapeType="1"/>
            </p:cNvSpPr>
            <p:nvPr/>
          </p:nvSpPr>
          <p:spPr bwMode="auto">
            <a:xfrm flipH="1">
              <a:off x="2209800" y="2405063"/>
              <a:ext cx="190500" cy="285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6" name="Line 30"/>
            <p:cNvSpPr>
              <a:spLocks noChangeShapeType="1"/>
            </p:cNvSpPr>
            <p:nvPr/>
          </p:nvSpPr>
          <p:spPr bwMode="auto">
            <a:xfrm flipH="1">
              <a:off x="2614613" y="2752725"/>
              <a:ext cx="153987" cy="412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7" name="Line 31"/>
            <p:cNvSpPr>
              <a:spLocks noChangeShapeType="1"/>
            </p:cNvSpPr>
            <p:nvPr/>
          </p:nvSpPr>
          <p:spPr bwMode="auto">
            <a:xfrm>
              <a:off x="2781300" y="2600325"/>
              <a:ext cx="63500" cy="8255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8" name="Line 32"/>
            <p:cNvSpPr>
              <a:spLocks noChangeShapeType="1"/>
            </p:cNvSpPr>
            <p:nvPr/>
          </p:nvSpPr>
          <p:spPr bwMode="auto">
            <a:xfrm>
              <a:off x="3073400" y="2279650"/>
              <a:ext cx="0" cy="1539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69" name="Line 33"/>
            <p:cNvSpPr>
              <a:spLocks noChangeShapeType="1"/>
            </p:cNvSpPr>
            <p:nvPr/>
          </p:nvSpPr>
          <p:spPr bwMode="auto">
            <a:xfrm flipH="1">
              <a:off x="2908300" y="2266950"/>
              <a:ext cx="74613" cy="1270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70" name="Line 34"/>
            <p:cNvSpPr>
              <a:spLocks noChangeShapeType="1"/>
            </p:cNvSpPr>
            <p:nvPr/>
          </p:nvSpPr>
          <p:spPr bwMode="auto">
            <a:xfrm>
              <a:off x="2614613" y="2100263"/>
              <a:ext cx="114300" cy="1793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71" name="Line 35"/>
            <p:cNvSpPr>
              <a:spLocks noChangeShapeType="1"/>
            </p:cNvSpPr>
            <p:nvPr/>
          </p:nvSpPr>
          <p:spPr bwMode="auto">
            <a:xfrm flipH="1">
              <a:off x="2959100" y="2849563"/>
              <a:ext cx="368300" cy="26352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72" name="Line 36"/>
            <p:cNvSpPr>
              <a:spLocks noChangeShapeType="1"/>
            </p:cNvSpPr>
            <p:nvPr/>
          </p:nvSpPr>
          <p:spPr bwMode="auto">
            <a:xfrm flipV="1">
              <a:off x="3479800" y="2600325"/>
              <a:ext cx="368300" cy="1809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73" name="Line 37"/>
            <p:cNvSpPr>
              <a:spLocks noChangeShapeType="1"/>
            </p:cNvSpPr>
            <p:nvPr/>
          </p:nvSpPr>
          <p:spPr bwMode="auto">
            <a:xfrm flipH="1">
              <a:off x="3416300" y="2613025"/>
              <a:ext cx="11113" cy="15398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74" name="Line 38"/>
            <p:cNvSpPr>
              <a:spLocks noChangeShapeType="1"/>
            </p:cNvSpPr>
            <p:nvPr/>
          </p:nvSpPr>
          <p:spPr bwMode="auto">
            <a:xfrm>
              <a:off x="2120900" y="2487613"/>
              <a:ext cx="0" cy="12541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sp>
          <p:nvSpPr>
            <p:cNvPr id="321575" name="Line 39"/>
            <p:cNvSpPr>
              <a:spLocks noChangeShapeType="1"/>
            </p:cNvSpPr>
            <p:nvPr/>
          </p:nvSpPr>
          <p:spPr bwMode="auto">
            <a:xfrm flipH="1">
              <a:off x="1966913" y="2890838"/>
              <a:ext cx="166687" cy="4127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9900"/>
                </a:solidFill>
                <a:ea typeface="ＭＳ Ｐゴシック" charset="0"/>
              </a:endParaRPr>
            </a:p>
          </p:txBody>
        </p:sp>
        <p:grpSp>
          <p:nvGrpSpPr>
            <p:cNvPr id="321576" name="Group 40"/>
            <p:cNvGrpSpPr>
              <a:grpSpLocks/>
            </p:cNvGrpSpPr>
            <p:nvPr/>
          </p:nvGrpSpPr>
          <p:grpSpPr bwMode="auto">
            <a:xfrm>
              <a:off x="1328738" y="3389313"/>
              <a:ext cx="2863850" cy="1557337"/>
              <a:chOff x="643" y="2462"/>
              <a:chExt cx="2115" cy="1112"/>
            </a:xfrm>
          </p:grpSpPr>
          <p:sp>
            <p:nvSpPr>
              <p:cNvPr id="321577" name="Oval 41"/>
              <p:cNvSpPr>
                <a:spLocks noChangeArrowheads="1"/>
              </p:cNvSpPr>
              <p:nvPr/>
            </p:nvSpPr>
            <p:spPr bwMode="auto">
              <a:xfrm>
                <a:off x="643" y="3057"/>
                <a:ext cx="2115" cy="517"/>
              </a:xfrm>
              <a:prstGeom prst="ellipse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99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21578" name="Group 42"/>
              <p:cNvGrpSpPr>
                <a:grpSpLocks/>
              </p:cNvGrpSpPr>
              <p:nvPr/>
            </p:nvGrpSpPr>
            <p:grpSpPr bwMode="auto">
              <a:xfrm>
                <a:off x="1639" y="2462"/>
                <a:ext cx="486" cy="933"/>
                <a:chOff x="242" y="2592"/>
                <a:chExt cx="578" cy="887"/>
              </a:xfrm>
            </p:grpSpPr>
            <p:sp>
              <p:nvSpPr>
                <p:cNvPr id="321579" name="Rectangle 43" descr="Light upward diagonal"/>
                <p:cNvSpPr>
                  <a:spLocks noChangeArrowheads="1"/>
                </p:cNvSpPr>
                <p:nvPr/>
              </p:nvSpPr>
              <p:spPr bwMode="auto">
                <a:xfrm>
                  <a:off x="244" y="2696"/>
                  <a:ext cx="574" cy="680"/>
                </a:xfrm>
                <a:prstGeom prst="rect">
                  <a:avLst/>
                </a:prstGeom>
                <a:pattFill prst="ltUpDiag">
                  <a:fgClr>
                    <a:schemeClr val="accent2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580" name="Oval 44" descr="Light upward diagonal"/>
                <p:cNvSpPr>
                  <a:spLocks noChangeArrowheads="1"/>
                </p:cNvSpPr>
                <p:nvPr/>
              </p:nvSpPr>
              <p:spPr bwMode="auto">
                <a:xfrm rot="23932">
                  <a:off x="242" y="2592"/>
                  <a:ext cx="578" cy="239"/>
                </a:xfrm>
                <a:prstGeom prst="ellipse">
                  <a:avLst/>
                </a:prstGeom>
                <a:pattFill prst="ltUpDiag">
                  <a:fgClr>
                    <a:schemeClr val="accent2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581" name="Oval 45" descr="Light upward diagonal"/>
                <p:cNvSpPr>
                  <a:spLocks noChangeArrowheads="1"/>
                </p:cNvSpPr>
                <p:nvPr/>
              </p:nvSpPr>
              <p:spPr bwMode="auto">
                <a:xfrm rot="23932">
                  <a:off x="242" y="3240"/>
                  <a:ext cx="578" cy="239"/>
                </a:xfrm>
                <a:prstGeom prst="ellipse">
                  <a:avLst/>
                </a:prstGeom>
                <a:pattFill prst="ltUpDiag">
                  <a:fgClr>
                    <a:schemeClr val="accent2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21582" name="Group 46"/>
              <p:cNvGrpSpPr>
                <a:grpSpLocks/>
              </p:cNvGrpSpPr>
              <p:nvPr/>
            </p:nvGrpSpPr>
            <p:grpSpPr bwMode="auto">
              <a:xfrm>
                <a:off x="1707" y="3051"/>
                <a:ext cx="317" cy="261"/>
                <a:chOff x="2689" y="3157"/>
                <a:chExt cx="377" cy="375"/>
              </a:xfrm>
            </p:grpSpPr>
            <p:graphicFrame>
              <p:nvGraphicFramePr>
                <p:cNvPr id="321583" name="Object 47"/>
                <p:cNvGraphicFramePr>
                  <a:graphicFrameLocks noChangeAspect="1"/>
                </p:cNvGraphicFramePr>
                <p:nvPr/>
              </p:nvGraphicFramePr>
              <p:xfrm>
                <a:off x="2689" y="3157"/>
                <a:ext cx="157" cy="3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0" name="Clip" r:id="rId4" imgW="1653840" imgH="3512880" progId="MS_ClipArt_Gallery.5">
                        <p:embed/>
                      </p:oleObj>
                    </mc:Choice>
                    <mc:Fallback>
                      <p:oleObj name="Clip" r:id="rId4" imgW="1653840" imgH="351288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9" y="3157"/>
                              <a:ext cx="157" cy="3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1584" name="Object 48"/>
                <p:cNvGraphicFramePr>
                  <a:graphicFrameLocks noChangeAspect="1"/>
                </p:cNvGraphicFramePr>
                <p:nvPr/>
              </p:nvGraphicFramePr>
              <p:xfrm flipV="1">
                <a:off x="2810" y="3264"/>
                <a:ext cx="256" cy="2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1" name="Clip" r:id="rId6" imgW="4755600" imgH="4827960" progId="MS_ClipArt_Gallery.5">
                        <p:embed/>
                      </p:oleObj>
                    </mc:Choice>
                    <mc:Fallback>
                      <p:oleObj name="Clip" r:id="rId6" imgW="4755600" imgH="482796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V="1">
                              <a:off x="2810" y="3264"/>
                              <a:ext cx="256" cy="2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1585" name="Group 49"/>
              <p:cNvGrpSpPr>
                <a:grpSpLocks/>
              </p:cNvGrpSpPr>
              <p:nvPr/>
            </p:nvGrpSpPr>
            <p:grpSpPr bwMode="auto">
              <a:xfrm>
                <a:off x="749" y="2728"/>
                <a:ext cx="486" cy="616"/>
                <a:chOff x="242" y="2592"/>
                <a:chExt cx="578" cy="887"/>
              </a:xfrm>
            </p:grpSpPr>
            <p:sp>
              <p:nvSpPr>
                <p:cNvPr id="321586" name="Rectangle 50" descr="20%"/>
                <p:cNvSpPr>
                  <a:spLocks noChangeArrowheads="1"/>
                </p:cNvSpPr>
                <p:nvPr/>
              </p:nvSpPr>
              <p:spPr bwMode="auto">
                <a:xfrm>
                  <a:off x="244" y="2696"/>
                  <a:ext cx="574" cy="680"/>
                </a:xfrm>
                <a:prstGeom prst="rect">
                  <a:avLst/>
                </a:prstGeom>
                <a:pattFill prst="pct20">
                  <a:fgClr>
                    <a:srgbClr val="37D9FF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587" name="Oval 51" descr="20%"/>
                <p:cNvSpPr>
                  <a:spLocks noChangeArrowheads="1"/>
                </p:cNvSpPr>
                <p:nvPr/>
              </p:nvSpPr>
              <p:spPr bwMode="auto">
                <a:xfrm rot="23932">
                  <a:off x="242" y="2592"/>
                  <a:ext cx="578" cy="239"/>
                </a:xfrm>
                <a:prstGeom prst="ellipse">
                  <a:avLst/>
                </a:prstGeom>
                <a:pattFill prst="pct20">
                  <a:fgClr>
                    <a:srgbClr val="37D9FF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588" name="Oval 52" descr="20%"/>
                <p:cNvSpPr>
                  <a:spLocks noChangeArrowheads="1"/>
                </p:cNvSpPr>
                <p:nvPr/>
              </p:nvSpPr>
              <p:spPr bwMode="auto">
                <a:xfrm rot="23932">
                  <a:off x="242" y="3240"/>
                  <a:ext cx="578" cy="239"/>
                </a:xfrm>
                <a:prstGeom prst="ellipse">
                  <a:avLst/>
                </a:prstGeom>
                <a:pattFill prst="pct20">
                  <a:fgClr>
                    <a:srgbClr val="37D9FF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21589" name="Group 53"/>
              <p:cNvGrpSpPr>
                <a:grpSpLocks/>
              </p:cNvGrpSpPr>
              <p:nvPr/>
            </p:nvGrpSpPr>
            <p:grpSpPr bwMode="auto">
              <a:xfrm>
                <a:off x="812" y="3036"/>
                <a:ext cx="317" cy="261"/>
                <a:chOff x="2689" y="3157"/>
                <a:chExt cx="377" cy="375"/>
              </a:xfrm>
            </p:grpSpPr>
            <p:graphicFrame>
              <p:nvGraphicFramePr>
                <p:cNvPr id="321590" name="Object 54"/>
                <p:cNvGraphicFramePr>
                  <a:graphicFrameLocks noChangeAspect="1"/>
                </p:cNvGraphicFramePr>
                <p:nvPr/>
              </p:nvGraphicFramePr>
              <p:xfrm>
                <a:off x="2689" y="3157"/>
                <a:ext cx="157" cy="3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2" name="Clip" r:id="rId8" imgW="1653840" imgH="3512880" progId="MS_ClipArt_Gallery.5">
                        <p:embed/>
                      </p:oleObj>
                    </mc:Choice>
                    <mc:Fallback>
                      <p:oleObj name="Clip" r:id="rId8" imgW="1653840" imgH="351288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9" y="3157"/>
                              <a:ext cx="157" cy="3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1591" name="Object 55"/>
                <p:cNvGraphicFramePr>
                  <a:graphicFrameLocks noChangeAspect="1"/>
                </p:cNvGraphicFramePr>
                <p:nvPr/>
              </p:nvGraphicFramePr>
              <p:xfrm flipV="1">
                <a:off x="2810" y="3264"/>
                <a:ext cx="256" cy="2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3" name="Clip" r:id="rId9" imgW="4755600" imgH="4827960" progId="MS_ClipArt_Gallery.5">
                        <p:embed/>
                      </p:oleObj>
                    </mc:Choice>
                    <mc:Fallback>
                      <p:oleObj name="Clip" r:id="rId9" imgW="4755600" imgH="482796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V="1">
                              <a:off x="2810" y="3264"/>
                              <a:ext cx="256" cy="2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1592" name="Group 56"/>
              <p:cNvGrpSpPr>
                <a:grpSpLocks/>
              </p:cNvGrpSpPr>
              <p:nvPr/>
            </p:nvGrpSpPr>
            <p:grpSpPr bwMode="auto">
              <a:xfrm>
                <a:off x="1191" y="2560"/>
                <a:ext cx="485" cy="933"/>
                <a:chOff x="242" y="2592"/>
                <a:chExt cx="578" cy="887"/>
              </a:xfrm>
            </p:grpSpPr>
            <p:sp>
              <p:nvSpPr>
                <p:cNvPr id="321593" name="Rectangle 57" descr="Dashed downward diagonal"/>
                <p:cNvSpPr>
                  <a:spLocks noChangeArrowheads="1"/>
                </p:cNvSpPr>
                <p:nvPr/>
              </p:nvSpPr>
              <p:spPr bwMode="auto">
                <a:xfrm>
                  <a:off x="244" y="2696"/>
                  <a:ext cx="574" cy="680"/>
                </a:xfrm>
                <a:prstGeom prst="rect">
                  <a:avLst/>
                </a:prstGeom>
                <a:pattFill prst="dashDnDiag">
                  <a:fgClr>
                    <a:srgbClr val="CC66FF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594" name="Oval 58" descr="Dashed downward diagonal"/>
                <p:cNvSpPr>
                  <a:spLocks noChangeArrowheads="1"/>
                </p:cNvSpPr>
                <p:nvPr/>
              </p:nvSpPr>
              <p:spPr bwMode="auto">
                <a:xfrm rot="23932">
                  <a:off x="242" y="2592"/>
                  <a:ext cx="578" cy="239"/>
                </a:xfrm>
                <a:prstGeom prst="ellipse">
                  <a:avLst/>
                </a:prstGeom>
                <a:pattFill prst="dashDnDiag">
                  <a:fgClr>
                    <a:srgbClr val="CC66FF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595" name="Oval 59" descr="Dashed downward diagonal"/>
                <p:cNvSpPr>
                  <a:spLocks noChangeArrowheads="1"/>
                </p:cNvSpPr>
                <p:nvPr/>
              </p:nvSpPr>
              <p:spPr bwMode="auto">
                <a:xfrm rot="23932">
                  <a:off x="242" y="3240"/>
                  <a:ext cx="578" cy="239"/>
                </a:xfrm>
                <a:prstGeom prst="ellipse">
                  <a:avLst/>
                </a:prstGeom>
                <a:pattFill prst="dashDnDiag">
                  <a:fgClr>
                    <a:srgbClr val="CC66FF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21596" name="Group 60"/>
              <p:cNvGrpSpPr>
                <a:grpSpLocks/>
              </p:cNvGrpSpPr>
              <p:nvPr/>
            </p:nvGrpSpPr>
            <p:grpSpPr bwMode="auto">
              <a:xfrm>
                <a:off x="1265" y="3154"/>
                <a:ext cx="317" cy="262"/>
                <a:chOff x="2689" y="3157"/>
                <a:chExt cx="377" cy="375"/>
              </a:xfrm>
            </p:grpSpPr>
            <p:graphicFrame>
              <p:nvGraphicFramePr>
                <p:cNvPr id="321597" name="Object 61"/>
                <p:cNvGraphicFramePr>
                  <a:graphicFrameLocks noChangeAspect="1"/>
                </p:cNvGraphicFramePr>
                <p:nvPr/>
              </p:nvGraphicFramePr>
              <p:xfrm>
                <a:off x="2689" y="3157"/>
                <a:ext cx="157" cy="3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4" name="Clip" r:id="rId10" imgW="1653840" imgH="3512880" progId="MS_ClipArt_Gallery.5">
                        <p:embed/>
                      </p:oleObj>
                    </mc:Choice>
                    <mc:Fallback>
                      <p:oleObj name="Clip" r:id="rId10" imgW="1653840" imgH="351288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9" y="3157"/>
                              <a:ext cx="157" cy="3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1598" name="Object 62"/>
                <p:cNvGraphicFramePr>
                  <a:graphicFrameLocks noChangeAspect="1"/>
                </p:cNvGraphicFramePr>
                <p:nvPr/>
              </p:nvGraphicFramePr>
              <p:xfrm flipV="1">
                <a:off x="2810" y="3264"/>
                <a:ext cx="256" cy="2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5" name="Clip" r:id="rId11" imgW="4755600" imgH="4827960" progId="MS_ClipArt_Gallery.5">
                        <p:embed/>
                      </p:oleObj>
                    </mc:Choice>
                    <mc:Fallback>
                      <p:oleObj name="Clip" r:id="rId11" imgW="4755600" imgH="482796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V="1">
                              <a:off x="2810" y="3264"/>
                              <a:ext cx="256" cy="2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21599" name="Group 63"/>
              <p:cNvGrpSpPr>
                <a:grpSpLocks/>
              </p:cNvGrpSpPr>
              <p:nvPr/>
            </p:nvGrpSpPr>
            <p:grpSpPr bwMode="auto">
              <a:xfrm>
                <a:off x="2170" y="2795"/>
                <a:ext cx="486" cy="616"/>
                <a:chOff x="242" y="2592"/>
                <a:chExt cx="578" cy="887"/>
              </a:xfrm>
            </p:grpSpPr>
            <p:sp>
              <p:nvSpPr>
                <p:cNvPr id="321600" name="Rectangle 64" descr="80%"/>
                <p:cNvSpPr>
                  <a:spLocks noChangeArrowheads="1"/>
                </p:cNvSpPr>
                <p:nvPr/>
              </p:nvSpPr>
              <p:spPr bwMode="auto">
                <a:xfrm>
                  <a:off x="244" y="2696"/>
                  <a:ext cx="574" cy="680"/>
                </a:xfrm>
                <a:prstGeom prst="rect">
                  <a:avLst/>
                </a:prstGeom>
                <a:pattFill prst="pct80">
                  <a:fgClr>
                    <a:schemeClr val="bg2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601" name="Oval 65" descr="80%"/>
                <p:cNvSpPr>
                  <a:spLocks noChangeArrowheads="1"/>
                </p:cNvSpPr>
                <p:nvPr/>
              </p:nvSpPr>
              <p:spPr bwMode="auto">
                <a:xfrm rot="23932">
                  <a:off x="242" y="2592"/>
                  <a:ext cx="578" cy="239"/>
                </a:xfrm>
                <a:prstGeom prst="ellipse">
                  <a:avLst/>
                </a:prstGeom>
                <a:pattFill prst="pct80">
                  <a:fgClr>
                    <a:schemeClr val="bg2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321602" name="Oval 66" descr="80%"/>
                <p:cNvSpPr>
                  <a:spLocks noChangeArrowheads="1"/>
                </p:cNvSpPr>
                <p:nvPr/>
              </p:nvSpPr>
              <p:spPr bwMode="auto">
                <a:xfrm rot="23932">
                  <a:off x="242" y="3240"/>
                  <a:ext cx="578" cy="239"/>
                </a:xfrm>
                <a:prstGeom prst="ellipse">
                  <a:avLst/>
                </a:prstGeom>
                <a:pattFill prst="pct80">
                  <a:fgClr>
                    <a:schemeClr val="bg2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99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21603" name="Group 67"/>
              <p:cNvGrpSpPr>
                <a:grpSpLocks/>
              </p:cNvGrpSpPr>
              <p:nvPr/>
            </p:nvGrpSpPr>
            <p:grpSpPr bwMode="auto">
              <a:xfrm>
                <a:off x="2255" y="3100"/>
                <a:ext cx="316" cy="260"/>
                <a:chOff x="2689" y="3157"/>
                <a:chExt cx="377" cy="375"/>
              </a:xfrm>
            </p:grpSpPr>
            <p:graphicFrame>
              <p:nvGraphicFramePr>
                <p:cNvPr id="321604" name="Object 68"/>
                <p:cNvGraphicFramePr>
                  <a:graphicFrameLocks noChangeAspect="1"/>
                </p:cNvGraphicFramePr>
                <p:nvPr/>
              </p:nvGraphicFramePr>
              <p:xfrm>
                <a:off x="2689" y="3157"/>
                <a:ext cx="157" cy="3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6" name="Clip" r:id="rId12" imgW="1653840" imgH="3512880" progId="MS_ClipArt_Gallery.5">
                        <p:embed/>
                      </p:oleObj>
                    </mc:Choice>
                    <mc:Fallback>
                      <p:oleObj name="Clip" r:id="rId12" imgW="1653840" imgH="351288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9" y="3157"/>
                              <a:ext cx="157" cy="3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1605" name="Object 69"/>
                <p:cNvGraphicFramePr>
                  <a:graphicFrameLocks noChangeAspect="1"/>
                </p:cNvGraphicFramePr>
                <p:nvPr/>
              </p:nvGraphicFramePr>
              <p:xfrm flipV="1">
                <a:off x="2810" y="3264"/>
                <a:ext cx="256" cy="26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67" name="Clip" r:id="rId13" imgW="4755600" imgH="4827960" progId="MS_ClipArt_Gallery.5">
                        <p:embed/>
                      </p:oleObj>
                    </mc:Choice>
                    <mc:Fallback>
                      <p:oleObj name="Clip" r:id="rId13" imgW="4755600" imgH="4827960" progId="MS_ClipArt_Gallery.5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 flipV="1">
                              <a:off x="2810" y="3264"/>
                              <a:ext cx="256" cy="26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8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321606" name="Text Box 70"/>
          <p:cNvSpPr txBox="1">
            <a:spLocks noChangeArrowheads="1"/>
          </p:cNvSpPr>
          <p:nvPr/>
        </p:nvSpPr>
        <p:spPr bwMode="auto">
          <a:xfrm>
            <a:off x="1334034" y="1396470"/>
            <a:ext cx="2628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000000"/>
                </a:solidFill>
                <a:ea typeface="ＭＳ Ｐゴシック" charset="0"/>
              </a:rPr>
              <a:t>Platform-Centric</a:t>
            </a:r>
            <a:endParaRPr lang="en-US" sz="20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1607" name="Text Box 71"/>
          <p:cNvSpPr txBox="1">
            <a:spLocks noChangeArrowheads="1"/>
          </p:cNvSpPr>
          <p:nvPr/>
        </p:nvSpPr>
        <p:spPr bwMode="auto">
          <a:xfrm>
            <a:off x="6134634" y="1396470"/>
            <a:ext cx="207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rgbClr val="000000"/>
                </a:solidFill>
                <a:ea typeface="ＭＳ Ｐゴシック" charset="0"/>
              </a:rPr>
              <a:t>Net-Centric</a:t>
            </a:r>
          </a:p>
        </p:txBody>
      </p:sp>
      <p:sp>
        <p:nvSpPr>
          <p:cNvPr id="321609" name="Rectangle 73"/>
          <p:cNvSpPr>
            <a:spLocks noChangeArrowheads="1"/>
          </p:cNvSpPr>
          <p:nvPr/>
        </p:nvSpPr>
        <p:spPr bwMode="auto">
          <a:xfrm>
            <a:off x="304800" y="279400"/>
            <a:ext cx="8603268" cy="74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3300">
                        <a:gamma/>
                        <a:shade val="16078"/>
                        <a:invGamma/>
                      </a:srgbClr>
                    </a:gs>
                    <a:gs pos="100000">
                      <a:srgbClr val="FF3300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defTabSz="820738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 Black"/>
                <a:ea typeface="ＭＳ Ｐゴシック" charset="0"/>
              </a:rPr>
              <a:t>Move Data to Digital Object Architecture </a:t>
            </a:r>
            <a:endParaRPr lang="en-US" sz="3000" b="1" dirty="0">
              <a:solidFill>
                <a:srgbClr val="000000"/>
              </a:solidFill>
              <a:latin typeface="Arial Black"/>
              <a:ea typeface="ＭＳ Ｐゴシック" charset="0"/>
            </a:endParaRPr>
          </a:p>
        </p:txBody>
      </p:sp>
      <p:sp>
        <p:nvSpPr>
          <p:cNvPr id="321610" name="AutoShape 74"/>
          <p:cNvSpPr>
            <a:spLocks noChangeArrowheads="1"/>
          </p:cNvSpPr>
          <p:nvPr/>
        </p:nvSpPr>
        <p:spPr bwMode="auto">
          <a:xfrm>
            <a:off x="4080943" y="1408641"/>
            <a:ext cx="1209675" cy="4413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6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9900"/>
              </a:solidFill>
              <a:ea typeface="ＭＳ Ｐゴシック" charset="0"/>
            </a:endParaRPr>
          </a:p>
        </p:txBody>
      </p:sp>
      <p:sp>
        <p:nvSpPr>
          <p:cNvPr id="322883" name="Text Box 1347"/>
          <p:cNvSpPr txBox="1">
            <a:spLocks noChangeArrowheads="1"/>
          </p:cNvSpPr>
          <p:nvPr/>
        </p:nvSpPr>
        <p:spPr bwMode="auto">
          <a:xfrm>
            <a:off x="158222" y="6099251"/>
            <a:ext cx="416576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Source: Inspired by Margaret Myers, James Erwin</a:t>
            </a:r>
            <a:endParaRPr lang="en-US" sz="14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1421" name="Group 1420"/>
          <p:cNvGrpSpPr/>
          <p:nvPr/>
        </p:nvGrpSpPr>
        <p:grpSpPr>
          <a:xfrm>
            <a:off x="5031131" y="1988367"/>
            <a:ext cx="3439500" cy="1873638"/>
            <a:chOff x="441242" y="1143000"/>
            <a:chExt cx="7599988" cy="3606584"/>
          </a:xfrm>
        </p:grpSpPr>
        <p:grpSp>
          <p:nvGrpSpPr>
            <p:cNvPr id="1422" name="Group 263"/>
            <p:cNvGrpSpPr/>
            <p:nvPr/>
          </p:nvGrpSpPr>
          <p:grpSpPr>
            <a:xfrm>
              <a:off x="2590800" y="1143000"/>
              <a:ext cx="669432" cy="867711"/>
              <a:chOff x="9379965" y="14165490"/>
              <a:chExt cx="2861041" cy="3708456"/>
            </a:xfrm>
          </p:grpSpPr>
          <p:pic>
            <p:nvPicPr>
              <p:cNvPr id="1525" name="Picture 5" descr="C:\Users\crey\AppData\Local\Microsoft\Windows\Temporary Internet Files\Content.IE5\MMKXA7SQ\MC900435242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114762" y="14165490"/>
                <a:ext cx="1417496" cy="247230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6" name="Picture 1525" descr="C:\Users\crey\AppData\Local\Microsoft\Windows\Temporary Internet Files\Content.IE5\MMKXA7SQ\MC900435242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379965" y="14765639"/>
                <a:ext cx="1417496" cy="247230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7" name="Picture 5" descr="C:\Users\crey\AppData\Local\Microsoft\Windows\Temporary Internet Files\Content.IE5\MMKXA7SQ\MC900435242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823510" y="14570168"/>
                <a:ext cx="1417496" cy="247230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8" name="Picture 5" descr="C:\Users\crey\AppData\Local\Microsoft\Windows\Temporary Internet Files\Content.IE5\MMKXA7SQ\MC900435242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0628196" y="15401642"/>
                <a:ext cx="1417496" cy="247230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23" name="Picture 3" descr="C:\Users\crey\AppData\Local\Microsoft\Windows\Temporary Internet Files\Content.IE5\MDRZXGH2\MC900240341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800" y="1227649"/>
              <a:ext cx="1095210" cy="8028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4" name="Picture 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891" y="1742104"/>
              <a:ext cx="390680" cy="36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25" name="TextBox 1424"/>
            <p:cNvSpPr txBox="1"/>
            <p:nvPr/>
          </p:nvSpPr>
          <p:spPr>
            <a:xfrm>
              <a:off x="1367033" y="1991263"/>
              <a:ext cx="977200" cy="41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Users</a:t>
              </a:r>
            </a:p>
          </p:txBody>
        </p:sp>
        <p:grpSp>
          <p:nvGrpSpPr>
            <p:cNvPr id="1426" name="Group 271"/>
            <p:cNvGrpSpPr/>
            <p:nvPr/>
          </p:nvGrpSpPr>
          <p:grpSpPr>
            <a:xfrm>
              <a:off x="441242" y="2944977"/>
              <a:ext cx="3216357" cy="1746506"/>
              <a:chOff x="5155250" y="1563491"/>
              <a:chExt cx="3497018" cy="1898907"/>
            </a:xfrm>
          </p:grpSpPr>
          <p:sp>
            <p:nvSpPr>
              <p:cNvPr id="148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5155250" y="1563491"/>
                <a:ext cx="3497018" cy="1898907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4F81BD">
                  <a:lumMod val="20000"/>
                  <a:lumOff val="80000"/>
                </a:srgbClr>
              </a:solidFill>
              <a:ln w="9525">
                <a:solidFill>
                  <a:sysClr val="window" lastClr="FFFFFF">
                    <a:lumMod val="50000"/>
                  </a:sys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600" kern="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482" name="TextBox 1481"/>
              <p:cNvSpPr txBox="1"/>
              <p:nvPr/>
            </p:nvSpPr>
            <p:spPr>
              <a:xfrm>
                <a:off x="6091385" y="2902733"/>
                <a:ext cx="1592006" cy="41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700" b="1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Typed Data</a:t>
                </a:r>
              </a:p>
            </p:txBody>
          </p:sp>
          <p:grpSp>
            <p:nvGrpSpPr>
              <p:cNvPr id="1483" name="Group 274"/>
              <p:cNvGrpSpPr/>
              <p:nvPr/>
            </p:nvGrpSpPr>
            <p:grpSpPr>
              <a:xfrm>
                <a:off x="6872303" y="1804216"/>
                <a:ext cx="1189329" cy="1143123"/>
                <a:chOff x="6610524" y="1510000"/>
                <a:chExt cx="1189329" cy="1143123"/>
              </a:xfrm>
            </p:grpSpPr>
            <p:sp>
              <p:nvSpPr>
                <p:cNvPr id="1505" name="Rectangle 1504"/>
                <p:cNvSpPr/>
                <p:nvPr/>
              </p:nvSpPr>
              <p:spPr>
                <a:xfrm>
                  <a:off x="6657166" y="1530473"/>
                  <a:ext cx="578888" cy="807284"/>
                </a:xfrm>
                <a:prstGeom prst="rect">
                  <a:avLst/>
                </a:prstGeom>
                <a:solidFill>
                  <a:srgbClr val="EEECE1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 dirty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06" name="TextBox 1505"/>
                <p:cNvSpPr txBox="1"/>
                <p:nvPr/>
              </p:nvSpPr>
              <p:spPr>
                <a:xfrm>
                  <a:off x="6796383" y="1510000"/>
                  <a:ext cx="628500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ID</a:t>
                  </a:r>
                </a:p>
              </p:txBody>
            </p:sp>
            <p:cxnSp>
              <p:nvCxnSpPr>
                <p:cNvPr id="1507" name="Straight Connector 1506"/>
                <p:cNvCxnSpPr/>
                <p:nvPr/>
              </p:nvCxnSpPr>
              <p:spPr>
                <a:xfrm>
                  <a:off x="6742299" y="1781394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08" name="TextBox 1507"/>
                <p:cNvSpPr txBox="1"/>
                <p:nvPr/>
              </p:nvSpPr>
              <p:spPr>
                <a:xfrm>
                  <a:off x="6707090" y="1775789"/>
                  <a:ext cx="813353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Type</a:t>
                  </a:r>
                </a:p>
              </p:txBody>
            </p:sp>
            <p:cxnSp>
              <p:nvCxnSpPr>
                <p:cNvPr id="1509" name="Straight Connector 1508"/>
                <p:cNvCxnSpPr/>
                <p:nvPr/>
              </p:nvCxnSpPr>
              <p:spPr>
                <a:xfrm>
                  <a:off x="6742299" y="2047183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10" name="TextBox 1509"/>
                <p:cNvSpPr txBox="1"/>
                <p:nvPr/>
              </p:nvSpPr>
              <p:spPr>
                <a:xfrm>
                  <a:off x="6610524" y="2041579"/>
                  <a:ext cx="1036928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Payload</a:t>
                  </a:r>
                </a:p>
              </p:txBody>
            </p:sp>
            <p:sp>
              <p:nvSpPr>
                <p:cNvPr id="1511" name="Rectangle 1510"/>
                <p:cNvSpPr/>
                <p:nvPr/>
              </p:nvSpPr>
              <p:spPr>
                <a:xfrm>
                  <a:off x="6809566" y="1682873"/>
                  <a:ext cx="578888" cy="807284"/>
                </a:xfrm>
                <a:prstGeom prst="rect">
                  <a:avLst/>
                </a:prstGeom>
                <a:solidFill>
                  <a:srgbClr val="F79646">
                    <a:lumMod val="20000"/>
                    <a:lumOff val="80000"/>
                  </a:srgbClr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 dirty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12" name="TextBox 1511"/>
                <p:cNvSpPr txBox="1"/>
                <p:nvPr/>
              </p:nvSpPr>
              <p:spPr>
                <a:xfrm>
                  <a:off x="6948784" y="1662399"/>
                  <a:ext cx="628500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ID</a:t>
                  </a:r>
                </a:p>
              </p:txBody>
            </p:sp>
            <p:cxnSp>
              <p:nvCxnSpPr>
                <p:cNvPr id="1513" name="Straight Connector 1512"/>
                <p:cNvCxnSpPr/>
                <p:nvPr/>
              </p:nvCxnSpPr>
              <p:spPr>
                <a:xfrm>
                  <a:off x="6894699" y="1933794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14" name="TextBox 1513"/>
                <p:cNvSpPr txBox="1"/>
                <p:nvPr/>
              </p:nvSpPr>
              <p:spPr>
                <a:xfrm>
                  <a:off x="6859488" y="1928189"/>
                  <a:ext cx="813353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Type</a:t>
                  </a:r>
                </a:p>
              </p:txBody>
            </p:sp>
            <p:cxnSp>
              <p:nvCxnSpPr>
                <p:cNvPr id="1515" name="Straight Connector 1514"/>
                <p:cNvCxnSpPr/>
                <p:nvPr/>
              </p:nvCxnSpPr>
              <p:spPr>
                <a:xfrm>
                  <a:off x="6894699" y="2199583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16" name="TextBox 1515"/>
                <p:cNvSpPr txBox="1"/>
                <p:nvPr/>
              </p:nvSpPr>
              <p:spPr>
                <a:xfrm>
                  <a:off x="6762925" y="2193978"/>
                  <a:ext cx="1036928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Payload</a:t>
                  </a:r>
                </a:p>
              </p:txBody>
            </p:sp>
            <p:cxnSp>
              <p:nvCxnSpPr>
                <p:cNvPr id="1517" name="Straight Connector 1516"/>
                <p:cNvCxnSpPr/>
                <p:nvPr/>
              </p:nvCxnSpPr>
              <p:spPr>
                <a:xfrm>
                  <a:off x="6894699" y="1933794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518" name="Straight Connector 1517"/>
                <p:cNvCxnSpPr/>
                <p:nvPr/>
              </p:nvCxnSpPr>
              <p:spPr>
                <a:xfrm>
                  <a:off x="6894699" y="2199583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19" name="Rectangle 1518"/>
                <p:cNvSpPr/>
                <p:nvPr/>
              </p:nvSpPr>
              <p:spPr>
                <a:xfrm>
                  <a:off x="6961966" y="1835273"/>
                  <a:ext cx="578888" cy="807284"/>
                </a:xfrm>
                <a:prstGeom prst="rect">
                  <a:avLst/>
                </a:prstGeom>
                <a:solidFill>
                  <a:srgbClr val="4BACC6">
                    <a:lumMod val="20000"/>
                    <a:lumOff val="80000"/>
                  </a:srgbClr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 dirty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20" name="TextBox 1519"/>
                <p:cNvSpPr txBox="1"/>
                <p:nvPr/>
              </p:nvSpPr>
              <p:spPr>
                <a:xfrm>
                  <a:off x="6979141" y="1761642"/>
                  <a:ext cx="628500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ID</a:t>
                  </a:r>
                </a:p>
              </p:txBody>
            </p:sp>
            <p:cxnSp>
              <p:nvCxnSpPr>
                <p:cNvPr id="1521" name="Straight Connector 1520"/>
                <p:cNvCxnSpPr/>
                <p:nvPr/>
              </p:nvCxnSpPr>
              <p:spPr>
                <a:xfrm>
                  <a:off x="7047099" y="2086194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22" name="TextBox 1521"/>
                <p:cNvSpPr txBox="1"/>
                <p:nvPr/>
              </p:nvSpPr>
              <p:spPr>
                <a:xfrm>
                  <a:off x="6889845" y="2040721"/>
                  <a:ext cx="813353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Type</a:t>
                  </a:r>
                </a:p>
              </p:txBody>
            </p:sp>
            <p:cxnSp>
              <p:nvCxnSpPr>
                <p:cNvPr id="1523" name="Straight Connector 1522"/>
                <p:cNvCxnSpPr/>
                <p:nvPr/>
              </p:nvCxnSpPr>
              <p:spPr>
                <a:xfrm>
                  <a:off x="7047099" y="2351983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24" name="TextBox 1523"/>
                <p:cNvSpPr txBox="1"/>
                <p:nvPr/>
              </p:nvSpPr>
              <p:spPr>
                <a:xfrm>
                  <a:off x="6717002" y="2266639"/>
                  <a:ext cx="1036928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Payload</a:t>
                  </a:r>
                </a:p>
              </p:txBody>
            </p:sp>
          </p:grpSp>
          <p:grpSp>
            <p:nvGrpSpPr>
              <p:cNvPr id="1484" name="Group 275"/>
              <p:cNvGrpSpPr/>
              <p:nvPr/>
            </p:nvGrpSpPr>
            <p:grpSpPr>
              <a:xfrm>
                <a:off x="6038164" y="1769515"/>
                <a:ext cx="1189329" cy="1182992"/>
                <a:chOff x="5960610" y="1872128"/>
                <a:chExt cx="1189329" cy="1182992"/>
              </a:xfrm>
            </p:grpSpPr>
            <p:sp>
              <p:nvSpPr>
                <p:cNvPr id="1485" name="Rectangle 1484"/>
                <p:cNvSpPr/>
                <p:nvPr/>
              </p:nvSpPr>
              <p:spPr>
                <a:xfrm>
                  <a:off x="6007252" y="1892601"/>
                  <a:ext cx="578888" cy="807284"/>
                </a:xfrm>
                <a:prstGeom prst="rect">
                  <a:avLst/>
                </a:prstGeom>
                <a:solidFill>
                  <a:srgbClr val="EEECE1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 dirty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86" name="TextBox 1485"/>
                <p:cNvSpPr txBox="1"/>
                <p:nvPr/>
              </p:nvSpPr>
              <p:spPr>
                <a:xfrm>
                  <a:off x="6146469" y="1872128"/>
                  <a:ext cx="628500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ID</a:t>
                  </a:r>
                </a:p>
              </p:txBody>
            </p:sp>
            <p:cxnSp>
              <p:nvCxnSpPr>
                <p:cNvPr id="1487" name="Straight Connector 1486"/>
                <p:cNvCxnSpPr/>
                <p:nvPr/>
              </p:nvCxnSpPr>
              <p:spPr>
                <a:xfrm>
                  <a:off x="6092385" y="2143522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488" name="TextBox 1487"/>
                <p:cNvSpPr txBox="1"/>
                <p:nvPr/>
              </p:nvSpPr>
              <p:spPr>
                <a:xfrm>
                  <a:off x="6057176" y="2137917"/>
                  <a:ext cx="813353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Type</a:t>
                  </a:r>
                </a:p>
              </p:txBody>
            </p:sp>
            <p:cxnSp>
              <p:nvCxnSpPr>
                <p:cNvPr id="1489" name="Straight Connector 1488"/>
                <p:cNvCxnSpPr/>
                <p:nvPr/>
              </p:nvCxnSpPr>
              <p:spPr>
                <a:xfrm>
                  <a:off x="6092385" y="2409311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490" name="TextBox 1489"/>
                <p:cNvSpPr txBox="1"/>
                <p:nvPr/>
              </p:nvSpPr>
              <p:spPr>
                <a:xfrm>
                  <a:off x="5960610" y="2403707"/>
                  <a:ext cx="1036928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Payload</a:t>
                  </a:r>
                </a:p>
              </p:txBody>
            </p:sp>
            <p:sp>
              <p:nvSpPr>
                <p:cNvPr id="1491" name="Rectangle 1490"/>
                <p:cNvSpPr/>
                <p:nvPr/>
              </p:nvSpPr>
              <p:spPr>
                <a:xfrm>
                  <a:off x="6159652" y="2045001"/>
                  <a:ext cx="578888" cy="807284"/>
                </a:xfrm>
                <a:prstGeom prst="rect">
                  <a:avLst/>
                </a:prstGeom>
                <a:solidFill>
                  <a:srgbClr val="EEECE1">
                    <a:lumMod val="90000"/>
                  </a:srgbClr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 dirty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92" name="TextBox 1491"/>
                <p:cNvSpPr txBox="1"/>
                <p:nvPr/>
              </p:nvSpPr>
              <p:spPr>
                <a:xfrm>
                  <a:off x="6298870" y="2024527"/>
                  <a:ext cx="628500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ID</a:t>
                  </a:r>
                </a:p>
              </p:txBody>
            </p:sp>
            <p:cxnSp>
              <p:nvCxnSpPr>
                <p:cNvPr id="1493" name="Straight Connector 1492"/>
                <p:cNvCxnSpPr/>
                <p:nvPr/>
              </p:nvCxnSpPr>
              <p:spPr>
                <a:xfrm>
                  <a:off x="6244785" y="2295922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494" name="TextBox 1493"/>
                <p:cNvSpPr txBox="1"/>
                <p:nvPr/>
              </p:nvSpPr>
              <p:spPr>
                <a:xfrm>
                  <a:off x="6209574" y="2290317"/>
                  <a:ext cx="813353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Type</a:t>
                  </a:r>
                </a:p>
              </p:txBody>
            </p:sp>
            <p:cxnSp>
              <p:nvCxnSpPr>
                <p:cNvPr id="1495" name="Straight Connector 1494"/>
                <p:cNvCxnSpPr/>
                <p:nvPr/>
              </p:nvCxnSpPr>
              <p:spPr>
                <a:xfrm>
                  <a:off x="6244785" y="2561711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496" name="TextBox 1495"/>
                <p:cNvSpPr txBox="1"/>
                <p:nvPr/>
              </p:nvSpPr>
              <p:spPr>
                <a:xfrm>
                  <a:off x="6113011" y="2556106"/>
                  <a:ext cx="1036928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Payload</a:t>
                  </a:r>
                </a:p>
              </p:txBody>
            </p:sp>
            <p:cxnSp>
              <p:nvCxnSpPr>
                <p:cNvPr id="1497" name="Straight Connector 1496"/>
                <p:cNvCxnSpPr/>
                <p:nvPr/>
              </p:nvCxnSpPr>
              <p:spPr>
                <a:xfrm>
                  <a:off x="6244785" y="2295922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1498" name="Straight Connector 1497"/>
                <p:cNvCxnSpPr/>
                <p:nvPr/>
              </p:nvCxnSpPr>
              <p:spPr>
                <a:xfrm>
                  <a:off x="6244785" y="2561711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499" name="Rectangle 1498"/>
                <p:cNvSpPr/>
                <p:nvPr/>
              </p:nvSpPr>
              <p:spPr>
                <a:xfrm>
                  <a:off x="6312052" y="2197401"/>
                  <a:ext cx="578888" cy="807284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 dirty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500" name="TextBox 1499"/>
                <p:cNvSpPr txBox="1"/>
                <p:nvPr/>
              </p:nvSpPr>
              <p:spPr>
                <a:xfrm>
                  <a:off x="6313972" y="2137059"/>
                  <a:ext cx="628500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ID</a:t>
                  </a:r>
                </a:p>
              </p:txBody>
            </p:sp>
            <p:cxnSp>
              <p:nvCxnSpPr>
                <p:cNvPr id="1501" name="Straight Connector 1500"/>
                <p:cNvCxnSpPr/>
                <p:nvPr/>
              </p:nvCxnSpPr>
              <p:spPr>
                <a:xfrm>
                  <a:off x="6397185" y="2448322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02" name="TextBox 1501"/>
                <p:cNvSpPr txBox="1"/>
                <p:nvPr/>
              </p:nvSpPr>
              <p:spPr>
                <a:xfrm>
                  <a:off x="6209420" y="2389559"/>
                  <a:ext cx="813353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Type</a:t>
                  </a:r>
                </a:p>
              </p:txBody>
            </p:sp>
            <p:cxnSp>
              <p:nvCxnSpPr>
                <p:cNvPr id="1503" name="Straight Connector 1502"/>
                <p:cNvCxnSpPr/>
                <p:nvPr/>
              </p:nvCxnSpPr>
              <p:spPr>
                <a:xfrm>
                  <a:off x="6397185" y="2714111"/>
                  <a:ext cx="40862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1504" name="TextBox 1503"/>
                <p:cNvSpPr txBox="1"/>
                <p:nvPr/>
              </p:nvSpPr>
              <p:spPr>
                <a:xfrm>
                  <a:off x="6097599" y="2668636"/>
                  <a:ext cx="1036928" cy="386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 dirty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Payload</a:t>
                  </a:r>
                </a:p>
              </p:txBody>
            </p:sp>
          </p:grpSp>
        </p:grpSp>
        <p:grpSp>
          <p:nvGrpSpPr>
            <p:cNvPr id="1427" name="Group 316"/>
            <p:cNvGrpSpPr/>
            <p:nvPr/>
          </p:nvGrpSpPr>
          <p:grpSpPr>
            <a:xfrm>
              <a:off x="5145630" y="1143000"/>
              <a:ext cx="2895600" cy="1546043"/>
              <a:chOff x="609600" y="3766438"/>
              <a:chExt cx="2895600" cy="1546043"/>
            </a:xfrm>
          </p:grpSpPr>
          <p:pic>
            <p:nvPicPr>
              <p:cNvPr id="1469" name="Picture 16" descr="C:\Users\crey\AppData\Local\Microsoft\Windows\Temporary Internet Files\Content.IE5\MDRZXGH2\MC900431637[1]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9949" y="3956730"/>
                <a:ext cx="481100" cy="47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7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609600" y="3766438"/>
                <a:ext cx="2895600" cy="1546043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9BBB59">
                  <a:lumMod val="20000"/>
                  <a:lumOff val="80000"/>
                </a:srgbClr>
              </a:solidFill>
              <a:ln w="9525">
                <a:solidFill>
                  <a:sysClr val="window" lastClr="FFFFFF">
                    <a:lumMod val="50000"/>
                  </a:sys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600" kern="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pic>
            <p:nvPicPr>
              <p:cNvPr id="1471" name="Picture 16" descr="C:\Users\crey\AppData\Local\Microsoft\Windows\Temporary Internet Files\Content.IE5\MDRZXGH2\MC900431637[1]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6140" y="3920345"/>
                <a:ext cx="481100" cy="47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2" name="Picture 16" descr="C:\Users\crey\AppData\Local\Microsoft\Windows\Temporary Internet Files\Content.IE5\MDRZXGH2\MC900431637[1]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330" y="4044425"/>
                <a:ext cx="481100" cy="47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3" name="Picture 16" descr="C:\Users\crey\AppData\Local\Microsoft\Windows\Temporary Internet Files\Content.IE5\MDRZXGH2\MC900431637[1]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520" y="4168505"/>
                <a:ext cx="481100" cy="47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4" name="Picture 16" descr="C:\Users\crey\AppData\Local\Microsoft\Windows\Temporary Internet Files\Content.IE5\MDRZXGH2\MC900431637[1]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4710" y="4292586"/>
                <a:ext cx="481100" cy="473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5" name="Picture 15" descr="C:\Users\crey\AppData\Local\Microsoft\Windows\Temporary Internet Files\Content.IE5\NVZPHVPG\MC900431616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674" y="3940853"/>
                <a:ext cx="444096" cy="436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6" name="Picture 15" descr="C:\Users\crey\AppData\Local\Microsoft\Windows\Temporary Internet Files\Content.IE5\NVZPHVPG\MC900431616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936" y="4035108"/>
                <a:ext cx="444096" cy="436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7" name="Picture 15" descr="C:\Users\crey\AppData\Local\Microsoft\Windows\Temporary Internet Files\Content.IE5\NVZPHVPG\MC900431616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4459" y="4159189"/>
                <a:ext cx="444096" cy="436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8" name="Picture 15" descr="C:\Users\crey\AppData\Local\Microsoft\Windows\Temporary Internet Files\Content.IE5\NVZPHVPG\MC900431616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0649" y="4283269"/>
                <a:ext cx="444096" cy="436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9" name="Picture 15" descr="C:\Users\crey\AppData\Local\Microsoft\Windows\Temporary Internet Files\Content.IE5\NVZPHVPG\MC900431616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0585" y="4335377"/>
                <a:ext cx="444096" cy="436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0" name="Picture 15" descr="C:\Users\crey\AppData\Local\Microsoft\Windows\Temporary Internet Files\Content.IE5\NVZPHVPG\MC900431616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8950" y="4375606"/>
                <a:ext cx="444096" cy="436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28" name="Group 330"/>
            <p:cNvGrpSpPr/>
            <p:nvPr/>
          </p:nvGrpSpPr>
          <p:grpSpPr>
            <a:xfrm>
              <a:off x="4735139" y="3021309"/>
              <a:ext cx="3236904" cy="1728275"/>
              <a:chOff x="4735139" y="3453325"/>
              <a:chExt cx="3236904" cy="1728275"/>
            </a:xfrm>
          </p:grpSpPr>
          <p:sp>
            <p:nvSpPr>
              <p:cNvPr id="1454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4735139" y="3453325"/>
                <a:ext cx="3236904" cy="1728275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>
                <a:solidFill>
                  <a:sysClr val="window" lastClr="FFFFFF">
                    <a:lumMod val="50000"/>
                  </a:sys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600" kern="0" dirty="0">
                  <a:solidFill>
                    <a:prstClr val="black"/>
                  </a:solidFill>
                  <a:latin typeface="Calibri"/>
                  <a:ea typeface="ＭＳ Ｐゴシック" charset="0"/>
                </a:endParaRPr>
              </a:p>
            </p:txBody>
          </p:sp>
          <p:pic>
            <p:nvPicPr>
              <p:cNvPr id="1455" name="Picture 8" descr="C:\Users\crey\AppData\Local\Microsoft\Windows\Temporary Internet Files\Content.IE5\IUCDJGN0\MC900441458[1].pn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4973" y="3546554"/>
                <a:ext cx="716560" cy="7165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6" name="Flowchart: Magnetic Disk 333"/>
              <p:cNvSpPr/>
              <p:nvPr/>
            </p:nvSpPr>
            <p:spPr>
              <a:xfrm>
                <a:off x="6391539" y="4123030"/>
                <a:ext cx="318908" cy="338585"/>
              </a:xfrm>
              <a:prstGeom prst="flowChartMagneticDisk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600" kern="0" dirty="0">
                  <a:solidFill>
                    <a:prstClr val="white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457" name="TextBox 1456"/>
              <p:cNvSpPr txBox="1"/>
              <p:nvPr/>
            </p:nvSpPr>
            <p:spPr>
              <a:xfrm>
                <a:off x="4830904" y="3932350"/>
                <a:ext cx="680665" cy="585025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lIns="26664" tIns="13332" rIns="26664" bIns="13332" rtlCol="0">
                <a:spAutoFit/>
              </a:bodyPr>
              <a:lstStyle/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10100</a:t>
                </a:r>
              </a:p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11010</a:t>
                </a:r>
              </a:p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101….</a:t>
                </a:r>
              </a:p>
            </p:txBody>
          </p:sp>
          <p:sp>
            <p:nvSpPr>
              <p:cNvPr id="1458" name="TextBox 1457"/>
              <p:cNvSpPr txBox="1"/>
              <p:nvPr/>
            </p:nvSpPr>
            <p:spPr>
              <a:xfrm>
                <a:off x="5352738" y="3932062"/>
                <a:ext cx="1286465" cy="35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Visualization</a:t>
                </a:r>
              </a:p>
            </p:txBody>
          </p:sp>
          <p:sp>
            <p:nvSpPr>
              <p:cNvPr id="1459" name="Flowchart: Internal Storage 333"/>
              <p:cNvSpPr/>
              <p:nvPr/>
            </p:nvSpPr>
            <p:spPr>
              <a:xfrm>
                <a:off x="6852479" y="3708494"/>
                <a:ext cx="620218" cy="585883"/>
              </a:xfrm>
              <a:prstGeom prst="flowChartInternalStorage">
                <a:avLst/>
              </a:prstGeom>
              <a:solidFill>
                <a:srgbClr val="F79646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600" kern="0" dirty="0">
                  <a:solidFill>
                    <a:prstClr val="white"/>
                  </a:solidFill>
                  <a:latin typeface="Calibri"/>
                  <a:ea typeface="ＭＳ Ｐゴシック" charset="0"/>
                </a:endParaRPr>
              </a:p>
            </p:txBody>
          </p:sp>
          <p:pic>
            <p:nvPicPr>
              <p:cNvPr id="1460" name="Picture 33" descr="C:\Users\crey\AppData\Local\Microsoft\Windows\Temporary Internet Files\Content.IE5\LSZS66Q8\MC900432658[1]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371" y="3948750"/>
                <a:ext cx="125967" cy="217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61" name="TextBox 1460"/>
              <p:cNvSpPr txBox="1"/>
              <p:nvPr/>
            </p:nvSpPr>
            <p:spPr>
              <a:xfrm>
                <a:off x="7010994" y="3937428"/>
                <a:ext cx="896178" cy="35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I Agree</a:t>
                </a:r>
              </a:p>
            </p:txBody>
          </p:sp>
          <p:sp>
            <p:nvSpPr>
              <p:cNvPr id="1462" name="TextBox 1461"/>
              <p:cNvSpPr txBox="1"/>
              <p:nvPr/>
            </p:nvSpPr>
            <p:spPr>
              <a:xfrm>
                <a:off x="6838052" y="3739609"/>
                <a:ext cx="1003101" cy="35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Terms:…</a:t>
                </a:r>
              </a:p>
            </p:txBody>
          </p:sp>
          <p:sp>
            <p:nvSpPr>
              <p:cNvPr id="1463" name="TextBox 1462"/>
              <p:cNvSpPr txBox="1"/>
              <p:nvPr/>
            </p:nvSpPr>
            <p:spPr>
              <a:xfrm>
                <a:off x="6897079" y="4241248"/>
                <a:ext cx="833084" cy="35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Rights</a:t>
                </a:r>
              </a:p>
            </p:txBody>
          </p:sp>
          <p:sp>
            <p:nvSpPr>
              <p:cNvPr id="1464" name="TextBox 1463"/>
              <p:cNvSpPr txBox="1"/>
              <p:nvPr/>
            </p:nvSpPr>
            <p:spPr>
              <a:xfrm>
                <a:off x="5869695" y="4766824"/>
                <a:ext cx="1088112" cy="385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700" b="1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Services</a:t>
                </a:r>
              </a:p>
            </p:txBody>
          </p:sp>
          <p:sp>
            <p:nvSpPr>
              <p:cNvPr id="1465" name="Flowchart: Magnetic Disk 342"/>
              <p:cNvSpPr/>
              <p:nvPr/>
            </p:nvSpPr>
            <p:spPr>
              <a:xfrm>
                <a:off x="6445135" y="4243724"/>
                <a:ext cx="318908" cy="338585"/>
              </a:xfrm>
              <a:prstGeom prst="flowChartMagneticDisk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600" kern="0" dirty="0">
                  <a:solidFill>
                    <a:prstClr val="white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466" name="Flowchart: Magnetic Disk 343"/>
              <p:cNvSpPr/>
              <p:nvPr/>
            </p:nvSpPr>
            <p:spPr>
              <a:xfrm>
                <a:off x="6272243" y="4214369"/>
                <a:ext cx="318908" cy="338585"/>
              </a:xfrm>
              <a:prstGeom prst="flowChartMagneticDisk">
                <a:avLst/>
              </a:prstGeom>
              <a:solidFill>
                <a:sysClr val="window" lastClr="FFFFFF">
                  <a:lumMod val="85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600" kern="0" dirty="0">
                  <a:solidFill>
                    <a:prstClr val="white"/>
                  </a:solidFill>
                  <a:latin typeface="Calibri"/>
                  <a:ea typeface="ＭＳ Ｐゴシック" charset="0"/>
                </a:endParaRPr>
              </a:p>
            </p:txBody>
          </p:sp>
          <p:sp>
            <p:nvSpPr>
              <p:cNvPr id="1467" name="TextBox 1466"/>
              <p:cNvSpPr txBox="1"/>
              <p:nvPr/>
            </p:nvSpPr>
            <p:spPr>
              <a:xfrm>
                <a:off x="5794415" y="4475240"/>
                <a:ext cx="1513154" cy="35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Data Processing</a:t>
                </a:r>
              </a:p>
            </p:txBody>
          </p:sp>
          <p:sp>
            <p:nvSpPr>
              <p:cNvPr id="1468" name="TextBox 1467"/>
              <p:cNvSpPr txBox="1"/>
              <p:nvPr/>
            </p:nvSpPr>
            <p:spPr>
              <a:xfrm>
                <a:off x="4913301" y="4420151"/>
                <a:ext cx="1388547" cy="53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Data Set</a:t>
                </a:r>
              </a:p>
              <a:p>
                <a:pPr>
                  <a:defRPr/>
                </a:pPr>
                <a:r>
                  <a:rPr lang="en-US" sz="600" kern="0" dirty="0">
                    <a:solidFill>
                      <a:prstClr val="black"/>
                    </a:solidFill>
                    <a:latin typeface="Calibri"/>
                    <a:ea typeface="ＭＳ Ｐゴシック" charset="0"/>
                  </a:rPr>
                  <a:t>Dissemination</a:t>
                </a:r>
              </a:p>
            </p:txBody>
          </p:sp>
        </p:grpSp>
        <p:grpSp>
          <p:nvGrpSpPr>
            <p:cNvPr id="1429" name="Group 367"/>
            <p:cNvGrpSpPr/>
            <p:nvPr/>
          </p:nvGrpSpPr>
          <p:grpSpPr>
            <a:xfrm>
              <a:off x="1589207" y="2263948"/>
              <a:ext cx="494212" cy="1063369"/>
              <a:chOff x="1589207" y="2568748"/>
              <a:chExt cx="494212" cy="1063369"/>
            </a:xfrm>
          </p:grpSpPr>
          <p:cxnSp>
            <p:nvCxnSpPr>
              <p:cNvPr id="1450" name="Straight Arrow Connector 1449"/>
              <p:cNvCxnSpPr/>
              <p:nvPr/>
            </p:nvCxnSpPr>
            <p:spPr>
              <a:xfrm>
                <a:off x="1736366" y="2568748"/>
                <a:ext cx="0" cy="106336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med" len="med"/>
                <a:tailEnd type="arrow" w="med" len="med"/>
              </a:ln>
              <a:effectLst/>
            </p:spPr>
          </p:cxnSp>
          <p:grpSp>
            <p:nvGrpSpPr>
              <p:cNvPr id="1451" name="Group 369"/>
              <p:cNvGrpSpPr/>
              <p:nvPr/>
            </p:nvGrpSpPr>
            <p:grpSpPr>
              <a:xfrm>
                <a:off x="1589207" y="2912929"/>
                <a:ext cx="494212" cy="355466"/>
                <a:chOff x="2705398" y="2861640"/>
                <a:chExt cx="494212" cy="355466"/>
              </a:xfrm>
            </p:grpSpPr>
            <p:sp>
              <p:nvSpPr>
                <p:cNvPr id="1452" name="Oval 1451"/>
                <p:cNvSpPr/>
                <p:nvPr/>
              </p:nvSpPr>
              <p:spPr>
                <a:xfrm>
                  <a:off x="2746645" y="2912929"/>
                  <a:ext cx="193544" cy="205199"/>
                </a:xfrm>
                <a:prstGeom prst="ellipse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53" name="TextBox 1452"/>
                <p:cNvSpPr txBox="1"/>
                <p:nvPr/>
              </p:nvSpPr>
              <p:spPr>
                <a:xfrm>
                  <a:off x="2705398" y="2861640"/>
                  <a:ext cx="494212" cy="355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430" name="Group 372"/>
            <p:cNvGrpSpPr/>
            <p:nvPr/>
          </p:nvGrpSpPr>
          <p:grpSpPr>
            <a:xfrm>
              <a:off x="2111946" y="2030570"/>
              <a:ext cx="3450654" cy="355465"/>
              <a:chOff x="2111946" y="2335370"/>
              <a:chExt cx="3450654" cy="355465"/>
            </a:xfrm>
          </p:grpSpPr>
          <p:cxnSp>
            <p:nvCxnSpPr>
              <p:cNvPr id="1446" name="Straight Arrow Connector 1445"/>
              <p:cNvCxnSpPr/>
              <p:nvPr/>
            </p:nvCxnSpPr>
            <p:spPr>
              <a:xfrm>
                <a:off x="2111946" y="2494057"/>
                <a:ext cx="3450654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1447" name="Group 374"/>
              <p:cNvGrpSpPr/>
              <p:nvPr/>
            </p:nvGrpSpPr>
            <p:grpSpPr>
              <a:xfrm>
                <a:off x="3914962" y="2335370"/>
                <a:ext cx="494212" cy="355465"/>
                <a:chOff x="2705398" y="2861640"/>
                <a:chExt cx="494212" cy="355465"/>
              </a:xfrm>
            </p:grpSpPr>
            <p:sp>
              <p:nvSpPr>
                <p:cNvPr id="1448" name="Oval 1447"/>
                <p:cNvSpPr/>
                <p:nvPr/>
              </p:nvSpPr>
              <p:spPr>
                <a:xfrm>
                  <a:off x="2746645" y="2912929"/>
                  <a:ext cx="193544" cy="205199"/>
                </a:xfrm>
                <a:prstGeom prst="ellipse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49" name="TextBox 1448"/>
                <p:cNvSpPr txBox="1"/>
                <p:nvPr/>
              </p:nvSpPr>
              <p:spPr>
                <a:xfrm>
                  <a:off x="2705398" y="2861640"/>
                  <a:ext cx="494212" cy="355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2</a:t>
                  </a:r>
                </a:p>
              </p:txBody>
            </p:sp>
          </p:grpSp>
        </p:grpSp>
        <p:grpSp>
          <p:nvGrpSpPr>
            <p:cNvPr id="1431" name="Group 377"/>
            <p:cNvGrpSpPr/>
            <p:nvPr/>
          </p:nvGrpSpPr>
          <p:grpSpPr>
            <a:xfrm>
              <a:off x="2609939" y="1769433"/>
              <a:ext cx="2903118" cy="355465"/>
              <a:chOff x="2609939" y="2074233"/>
              <a:chExt cx="2903118" cy="355465"/>
            </a:xfrm>
          </p:grpSpPr>
          <p:cxnSp>
            <p:nvCxnSpPr>
              <p:cNvPr id="1442" name="Straight Arrow Connector 1441"/>
              <p:cNvCxnSpPr/>
              <p:nvPr/>
            </p:nvCxnSpPr>
            <p:spPr>
              <a:xfrm>
                <a:off x="2609939" y="2238462"/>
                <a:ext cx="290311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headEnd type="arrow" w="med" len="med"/>
                <a:tailEnd type="none" w="med" len="med"/>
              </a:ln>
              <a:effectLst/>
            </p:spPr>
          </p:cxnSp>
          <p:grpSp>
            <p:nvGrpSpPr>
              <p:cNvPr id="1443" name="Group 379"/>
              <p:cNvGrpSpPr/>
              <p:nvPr/>
            </p:nvGrpSpPr>
            <p:grpSpPr>
              <a:xfrm>
                <a:off x="4537289" y="2074233"/>
                <a:ext cx="494212" cy="355465"/>
                <a:chOff x="2705398" y="2861640"/>
                <a:chExt cx="494212" cy="355465"/>
              </a:xfrm>
            </p:grpSpPr>
            <p:sp>
              <p:nvSpPr>
                <p:cNvPr id="1444" name="Oval 1443"/>
                <p:cNvSpPr/>
                <p:nvPr/>
              </p:nvSpPr>
              <p:spPr>
                <a:xfrm>
                  <a:off x="2746645" y="2912929"/>
                  <a:ext cx="193544" cy="205199"/>
                </a:xfrm>
                <a:prstGeom prst="ellipse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45" name="TextBox 1444"/>
                <p:cNvSpPr txBox="1"/>
                <p:nvPr/>
              </p:nvSpPr>
              <p:spPr>
                <a:xfrm>
                  <a:off x="2705398" y="2861640"/>
                  <a:ext cx="494212" cy="355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3</a:t>
                  </a:r>
                </a:p>
              </p:txBody>
            </p:sp>
          </p:grpSp>
        </p:grpSp>
        <p:grpSp>
          <p:nvGrpSpPr>
            <p:cNvPr id="1432" name="Group 382"/>
            <p:cNvGrpSpPr/>
            <p:nvPr/>
          </p:nvGrpSpPr>
          <p:grpSpPr>
            <a:xfrm>
              <a:off x="2517517" y="2058915"/>
              <a:ext cx="2816483" cy="1651434"/>
              <a:chOff x="2517517" y="2363715"/>
              <a:chExt cx="2816483" cy="1651434"/>
            </a:xfrm>
          </p:grpSpPr>
          <p:cxnSp>
            <p:nvCxnSpPr>
              <p:cNvPr id="1434" name="Straight Arrow Connector 1433"/>
              <p:cNvCxnSpPr/>
              <p:nvPr/>
            </p:nvCxnSpPr>
            <p:spPr>
              <a:xfrm>
                <a:off x="2517517" y="2363715"/>
                <a:ext cx="2816483" cy="1374718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1435" name="Straight Arrow Connector 1434"/>
              <p:cNvCxnSpPr/>
              <p:nvPr/>
            </p:nvCxnSpPr>
            <p:spPr>
              <a:xfrm>
                <a:off x="3111400" y="3809630"/>
                <a:ext cx="22226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headEnd type="arrow" w="med" len="med"/>
                <a:tailEnd type="arrow" w="med" len="med"/>
              </a:ln>
              <a:effectLst/>
            </p:spPr>
          </p:cxnSp>
          <p:grpSp>
            <p:nvGrpSpPr>
              <p:cNvPr id="1436" name="Group 385"/>
              <p:cNvGrpSpPr/>
              <p:nvPr/>
            </p:nvGrpSpPr>
            <p:grpSpPr>
              <a:xfrm>
                <a:off x="4301083" y="3659683"/>
                <a:ext cx="494212" cy="355466"/>
                <a:chOff x="2705398" y="2885493"/>
                <a:chExt cx="494212" cy="355466"/>
              </a:xfrm>
            </p:grpSpPr>
            <p:sp>
              <p:nvSpPr>
                <p:cNvPr id="1440" name="Oval 1439"/>
                <p:cNvSpPr/>
                <p:nvPr/>
              </p:nvSpPr>
              <p:spPr>
                <a:xfrm>
                  <a:off x="2746645" y="2912929"/>
                  <a:ext cx="193544" cy="205199"/>
                </a:xfrm>
                <a:prstGeom prst="ellipse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41" name="TextBox 1440"/>
                <p:cNvSpPr txBox="1"/>
                <p:nvPr/>
              </p:nvSpPr>
              <p:spPr>
                <a:xfrm>
                  <a:off x="2705398" y="2885493"/>
                  <a:ext cx="494212" cy="3554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4</a:t>
                  </a:r>
                </a:p>
              </p:txBody>
            </p:sp>
          </p:grpSp>
          <p:grpSp>
            <p:nvGrpSpPr>
              <p:cNvPr id="1437" name="Group 386"/>
              <p:cNvGrpSpPr/>
              <p:nvPr/>
            </p:nvGrpSpPr>
            <p:grpSpPr>
              <a:xfrm>
                <a:off x="4204311" y="3070947"/>
                <a:ext cx="494212" cy="355465"/>
                <a:chOff x="2705398" y="2861640"/>
                <a:chExt cx="494212" cy="355465"/>
              </a:xfrm>
            </p:grpSpPr>
            <p:sp>
              <p:nvSpPr>
                <p:cNvPr id="1438" name="Oval 1437"/>
                <p:cNvSpPr/>
                <p:nvPr/>
              </p:nvSpPr>
              <p:spPr>
                <a:xfrm>
                  <a:off x="2746645" y="2912929"/>
                  <a:ext cx="193544" cy="205199"/>
                </a:xfrm>
                <a:prstGeom prst="ellipse">
                  <a:avLst/>
                </a:prstGeom>
                <a:solidFill>
                  <a:srgbClr val="00B050"/>
                </a:solidFill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600" kern="0">
                    <a:solidFill>
                      <a:prstClr val="white"/>
                    </a:solidFill>
                    <a:latin typeface="Calibri"/>
                    <a:ea typeface="ＭＳ Ｐゴシック" charset="0"/>
                  </a:endParaRPr>
                </a:p>
              </p:txBody>
            </p:sp>
            <p:sp>
              <p:nvSpPr>
                <p:cNvPr id="1439" name="TextBox 1438"/>
                <p:cNvSpPr txBox="1"/>
                <p:nvPr/>
              </p:nvSpPr>
              <p:spPr>
                <a:xfrm>
                  <a:off x="2705398" y="2861640"/>
                  <a:ext cx="494212" cy="3554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600" kern="0">
                      <a:solidFill>
                        <a:prstClr val="black"/>
                      </a:solidFill>
                      <a:latin typeface="Calibri"/>
                      <a:ea typeface="ＭＳ Ｐゴシック" charset="0"/>
                    </a:rPr>
                    <a:t>4</a:t>
                  </a:r>
                </a:p>
              </p:txBody>
            </p:sp>
          </p:grpSp>
        </p:grpSp>
        <p:sp>
          <p:nvSpPr>
            <p:cNvPr id="1433" name="TextBox 1432"/>
            <p:cNvSpPr txBox="1"/>
            <p:nvPr/>
          </p:nvSpPr>
          <p:spPr>
            <a:xfrm>
              <a:off x="5571357" y="2019925"/>
              <a:ext cx="2145234" cy="5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700" b="1" kern="0" dirty="0">
                  <a:solidFill>
                    <a:prstClr val="black"/>
                  </a:solidFill>
                  <a:latin typeface="Calibri"/>
                  <a:ea typeface="ＭＳ Ｐゴシック" charset="0"/>
                </a:rPr>
                <a:t>Federated Set of Type Registries</a:t>
              </a:r>
            </a:p>
          </p:txBody>
        </p:sp>
      </p:grpSp>
      <p:sp>
        <p:nvSpPr>
          <p:cNvPr id="1529" name="Text Box 72"/>
          <p:cNvSpPr txBox="1">
            <a:spLocks noChangeArrowheads="1"/>
          </p:cNvSpPr>
          <p:nvPr/>
        </p:nvSpPr>
        <p:spPr bwMode="auto">
          <a:xfrm>
            <a:off x="671610" y="935409"/>
            <a:ext cx="7567297" cy="4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  <a:ea typeface="ＭＳ Ｐゴシック" charset="0"/>
              </a:rPr>
              <a:t>Traditional stove-pipe data  </a:t>
            </a:r>
            <a:r>
              <a:rPr lang="en-US" sz="2000" b="1" i="1" dirty="0" err="1">
                <a:solidFill>
                  <a:srgbClr val="FF0000"/>
                </a:solidFill>
                <a:ea typeface="ＭＳ Ｐゴシック" charset="0"/>
              </a:rPr>
              <a:t>vs</a:t>
            </a:r>
            <a:r>
              <a:rPr lang="en-US" sz="2000" b="1" i="1" dirty="0">
                <a:solidFill>
                  <a:srgbClr val="FF0000"/>
                </a:solidFill>
                <a:ea typeface="ＭＳ Ｐゴシック" charset="0"/>
              </a:rPr>
              <a:t> Fused information on the Net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4538" y="3979341"/>
            <a:ext cx="3640666" cy="20489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numCol="1" rtlCol="0">
            <a:noAutofit/>
          </a:bodyPr>
          <a:lstStyle/>
          <a:p>
            <a:pPr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ln w="3175" cmpd="sng">
                  <a:noFill/>
                </a:ln>
                <a:solidFill>
                  <a:srgbClr val="000000"/>
                </a:solidFill>
              </a:rPr>
              <a:t>Content Is:</a:t>
            </a:r>
            <a:r>
              <a:rPr lang="en-US" sz="1600" b="1" dirty="0">
                <a:ln w="3175" cmpd="sng">
                  <a:noFill/>
                </a:ln>
                <a:solidFill>
                  <a:srgbClr val="000000"/>
                </a:solidFill>
              </a:rPr>
              <a:t>  </a:t>
            </a:r>
            <a:r>
              <a:rPr lang="en-US" sz="1600" dirty="0">
                <a:ln w="3175" cmpd="sng">
                  <a:noFill/>
                </a:ln>
                <a:solidFill>
                  <a:srgbClr val="000000"/>
                </a:solidFill>
              </a:rPr>
              <a:t>Persistent, Visible, Authoritative, Extensible, Reusable, Interoperable </a:t>
            </a:r>
          </a:p>
          <a:p>
            <a:pPr lvl="1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ln w="3175" cmpd="sng">
                <a:noFill/>
              </a:ln>
              <a:solidFill>
                <a:srgbClr val="000000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ln w="3175" cmpd="sng">
                  <a:noFill/>
                </a:ln>
                <a:solidFill>
                  <a:srgbClr val="000000"/>
                </a:solidFill>
              </a:rPr>
              <a:t>Content supports</a:t>
            </a:r>
            <a:r>
              <a:rPr lang="en-US" sz="1600" dirty="0">
                <a:ln w="3175" cmpd="sng">
                  <a:noFill/>
                </a:ln>
                <a:solidFill>
                  <a:srgbClr val="000000"/>
                </a:solidFill>
              </a:rPr>
              <a:t>: Dynamic relationships, Value adding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n w="3175" cmpd="sng">
                <a:noFill/>
              </a:ln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ln w="3175" cmpd="sng">
                  <a:noFill/>
                </a:ln>
                <a:solidFill>
                  <a:srgbClr val="000000"/>
                </a:solidFill>
              </a:rPr>
              <a:t>Supports</a:t>
            </a:r>
            <a:r>
              <a:rPr lang="en-US" sz="1600" dirty="0">
                <a:ln w="3175" cmpd="sng">
                  <a:noFill/>
                </a:ln>
                <a:solidFill>
                  <a:srgbClr val="000000"/>
                </a:solidFill>
              </a:rPr>
              <a:t> digital preservation strategy</a:t>
            </a:r>
            <a:endParaRPr lang="en-US" sz="1600" b="1" u="sng" dirty="0">
              <a:ln w="3175" cmpd="sng">
                <a:noFill/>
              </a:ln>
              <a:solidFill>
                <a:srgbClr val="000000"/>
              </a:solidFill>
            </a:endParaRPr>
          </a:p>
          <a:p>
            <a:pPr marL="457200" indent="-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ln w="3175" cmpd="sng">
                <a:noFill/>
              </a:ln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ln w="3175" cmpd="sng">
                <a:noFill/>
              </a:ln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834471" y="3166533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4834471" y="3166533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34" name="TextBox 1533"/>
          <p:cNvSpPr txBox="1"/>
          <p:nvPr/>
        </p:nvSpPr>
        <p:spPr>
          <a:xfrm>
            <a:off x="762090" y="3979343"/>
            <a:ext cx="3640666" cy="204892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numCol="1" rtlCol="0">
            <a:normAutofit fontScale="70000" lnSpcReduction="20000"/>
          </a:bodyPr>
          <a:lstStyle/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u="sng" dirty="0">
                <a:ln w="3175" cmpd="sng">
                  <a:noFill/>
                </a:ln>
                <a:solidFill>
                  <a:srgbClr val="000000"/>
                </a:solidFill>
              </a:rPr>
              <a:t>Content Is:</a:t>
            </a:r>
            <a:r>
              <a:rPr lang="en-US" sz="2300" b="1" dirty="0">
                <a:ln w="3175" cmpd="sng">
                  <a:noFill/>
                </a:ln>
                <a:solidFill>
                  <a:srgbClr val="000000"/>
                </a:solidFill>
              </a:rPr>
              <a:t>  </a:t>
            </a:r>
            <a:r>
              <a:rPr lang="en-US" sz="2300" dirty="0">
                <a:ln w="3175" cmpd="sng">
                  <a:noFill/>
                </a:ln>
                <a:solidFill>
                  <a:srgbClr val="000000"/>
                </a:solidFill>
              </a:rPr>
              <a:t>Application specific, Not Visible to the Web, Not authoritative upon download</a:t>
            </a:r>
          </a:p>
          <a:p>
            <a:pPr lvl="1" indent="-457200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ln w="3175" cmpd="sng">
                <a:noFill/>
              </a:ln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u="sng" dirty="0">
                <a:ln w="3175" cmpd="sng">
                  <a:noFill/>
                </a:ln>
                <a:solidFill>
                  <a:srgbClr val="000000"/>
                </a:solidFill>
              </a:rPr>
              <a:t>Content does not support</a:t>
            </a:r>
            <a:r>
              <a:rPr lang="en-US" sz="2300" dirty="0">
                <a:ln w="3175" cmpd="sng">
                  <a:noFill/>
                </a:ln>
                <a:solidFill>
                  <a:srgbClr val="000000"/>
                </a:solidFill>
              </a:rPr>
              <a:t>: Interoperability, Dynamic relationships, Value adding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ln w="3175" cmpd="sng">
                <a:noFill/>
              </a:ln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u="sng" dirty="0">
                <a:ln w="3175" cmpd="sng">
                  <a:noFill/>
                </a:ln>
                <a:solidFill>
                  <a:srgbClr val="000000"/>
                </a:solidFill>
              </a:rPr>
              <a:t>Architecture</a:t>
            </a:r>
            <a:r>
              <a:rPr lang="en-US" sz="2300" dirty="0">
                <a:ln w="3175" cmpd="sng">
                  <a:noFill/>
                </a:ln>
                <a:solidFill>
                  <a:srgbClr val="000000"/>
                </a:solidFill>
              </a:rPr>
              <a:t> lacks coherent preservation strategy</a:t>
            </a:r>
            <a:endParaRPr lang="en-US" sz="2300" b="1" u="sng" dirty="0">
              <a:ln w="3175" cmpd="sng">
                <a:noFill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497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Proprietary </a:t>
            </a:r>
            <a:r>
              <a:rPr lang="en-US" dirty="0"/>
              <a:t>F</a:t>
            </a:r>
            <a:r>
              <a:rPr lang="en-US" dirty="0" smtClean="0"/>
              <a:t>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Networked information has </a:t>
            </a:r>
            <a:r>
              <a:rPr lang="en-US" dirty="0"/>
              <a:t>to be usable on </a:t>
            </a:r>
            <a:r>
              <a:rPr lang="en-US" dirty="0" smtClean="0"/>
              <a:t>diverse systems</a:t>
            </a:r>
          </a:p>
          <a:p>
            <a:r>
              <a:rPr lang="en-US" dirty="0" smtClean="0"/>
              <a:t>Public </a:t>
            </a:r>
            <a:r>
              <a:rPr lang="en-US" dirty="0"/>
              <a:t>information </a:t>
            </a:r>
            <a:r>
              <a:rPr lang="en-US" dirty="0" smtClean="0"/>
              <a:t>cannot be </a:t>
            </a:r>
            <a:r>
              <a:rPr lang="en-US" dirty="0"/>
              <a:t>restricted to one </a:t>
            </a:r>
            <a:r>
              <a:rPr lang="en-US" dirty="0" smtClean="0"/>
              <a:t>vendor </a:t>
            </a:r>
            <a:r>
              <a:rPr lang="en-US" dirty="0"/>
              <a:t>or </a:t>
            </a:r>
            <a:r>
              <a:rPr lang="en-US" dirty="0" smtClean="0"/>
              <a:t>cede </a:t>
            </a:r>
            <a:r>
              <a:rPr lang="en-US" dirty="0"/>
              <a:t>control of its </a:t>
            </a:r>
            <a:r>
              <a:rPr lang="en-US" dirty="0" smtClean="0"/>
              <a:t>format</a:t>
            </a:r>
          </a:p>
          <a:p>
            <a:r>
              <a:rPr lang="en-US" dirty="0" smtClean="0"/>
              <a:t>Information should be reusable </a:t>
            </a:r>
            <a:r>
              <a:rPr lang="en-US" dirty="0"/>
              <a:t>in many different </a:t>
            </a:r>
            <a:r>
              <a:rPr lang="en-US" dirty="0" smtClean="0"/>
              <a:t>ways to minimize </a:t>
            </a:r>
            <a:r>
              <a:rPr lang="en-US" dirty="0"/>
              <a:t>wasted time and </a:t>
            </a:r>
            <a:r>
              <a:rPr lang="en-US" dirty="0" smtClean="0"/>
              <a:t>effort</a:t>
            </a:r>
          </a:p>
          <a:p>
            <a:r>
              <a:rPr lang="en-US" dirty="0" smtClean="0"/>
              <a:t>Proprietary formats</a:t>
            </a:r>
            <a:r>
              <a:rPr lang="en-US" dirty="0"/>
              <a:t>, no matter how well </a:t>
            </a:r>
            <a:r>
              <a:rPr lang="en-US" dirty="0" smtClean="0"/>
              <a:t>documented, can </a:t>
            </a:r>
            <a:r>
              <a:rPr lang="en-US" dirty="0"/>
              <a:t>be changed or withdrawn </a:t>
            </a:r>
            <a:r>
              <a:rPr lang="en-US" dirty="0" smtClean="0"/>
              <a:t>arbitrarily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5451" y="6389690"/>
            <a:ext cx="3673098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http://xml.silmaril.ie/whyxml.html</a:t>
            </a:r>
          </a:p>
        </p:txBody>
      </p:sp>
    </p:spTree>
    <p:extLst>
      <p:ext uri="{BB962C8B-B14F-4D97-AF65-F5344CB8AC3E}">
        <p14:creationId xmlns:p14="http://schemas.microsoft.com/office/powerpoint/2010/main" val="8856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Curator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" y="2223023"/>
            <a:ext cx="8504238" cy="3180304"/>
          </a:xfrm>
          <a:noFill/>
        </p:spPr>
      </p:pic>
    </p:spTree>
    <p:extLst>
      <p:ext uri="{BB962C8B-B14F-4D97-AF65-F5344CB8AC3E}">
        <p14:creationId xmlns:p14="http://schemas.microsoft.com/office/powerpoint/2010/main" val="194394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XML?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Format for information identification, storage and transfer</a:t>
            </a:r>
          </a:p>
          <a:p>
            <a:pPr lvl="1"/>
            <a:r>
              <a:rPr lang="en-US" dirty="0" smtClean="0"/>
              <a:t>Robust</a:t>
            </a:r>
          </a:p>
          <a:p>
            <a:pPr lvl="2"/>
            <a:r>
              <a:rPr lang="en-US" dirty="0" smtClean="0"/>
              <a:t>Proven standard</a:t>
            </a:r>
          </a:p>
          <a:p>
            <a:pPr lvl="1"/>
            <a:r>
              <a:rPr lang="en-US" dirty="0" smtClean="0"/>
              <a:t>Durable</a:t>
            </a:r>
          </a:p>
          <a:p>
            <a:pPr lvl="2"/>
            <a:r>
              <a:rPr lang="en-US" dirty="0" smtClean="0"/>
              <a:t>Plain-text file format will outlast proprietary binary ones</a:t>
            </a:r>
          </a:p>
          <a:p>
            <a:pPr lvl="1"/>
            <a:r>
              <a:rPr lang="fr-FR" dirty="0" smtClean="0"/>
              <a:t>Manipulable</a:t>
            </a:r>
            <a:r>
              <a:rPr lang="en-US" dirty="0" smtClean="0"/>
              <a:t> </a:t>
            </a:r>
            <a:endParaRPr lang="fr-FR" dirty="0" smtClean="0"/>
          </a:p>
          <a:p>
            <a:pPr lvl="2"/>
            <a:r>
              <a:rPr lang="en-US" dirty="0" smtClean="0"/>
              <a:t>Can </a:t>
            </a:r>
            <a:r>
              <a:rPr lang="fr-FR" dirty="0" smtClean="0"/>
              <a:t>combine disparate </a:t>
            </a:r>
            <a:r>
              <a:rPr lang="en-US" dirty="0" smtClean="0"/>
              <a:t>sources</a:t>
            </a:r>
          </a:p>
          <a:p>
            <a:pPr lvl="2"/>
            <a:r>
              <a:rPr lang="en-US" dirty="0" smtClean="0"/>
              <a:t>Can be converted into any other format</a:t>
            </a:r>
            <a:endParaRPr lang="fr-FR" dirty="0" smtClean="0"/>
          </a:p>
          <a:p>
            <a:pPr lvl="1"/>
            <a:r>
              <a:rPr lang="en-US" dirty="0" smtClean="0"/>
              <a:t>Free</a:t>
            </a:r>
          </a:p>
          <a:p>
            <a:pPr lvl="2"/>
            <a:r>
              <a:rPr lang="en-US" dirty="0" smtClean="0"/>
              <a:t>"free beer"</a:t>
            </a:r>
          </a:p>
          <a:p>
            <a:pPr lvl="2"/>
            <a:r>
              <a:rPr lang="en-US" dirty="0" smtClean="0"/>
              <a:t>"free speech"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1362" y="6403429"/>
            <a:ext cx="390127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http://xml.silmaril.ie/whyxml.html</a:t>
            </a:r>
          </a:p>
        </p:txBody>
      </p:sp>
    </p:spTree>
    <p:extLst>
      <p:ext uri="{BB962C8B-B14F-4D97-AF65-F5344CB8AC3E}">
        <p14:creationId xmlns:p14="http://schemas.microsoft.com/office/powerpoint/2010/main" val="15931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Data </a:t>
            </a:r>
            <a:r>
              <a:rPr lang="en-US" dirty="0" err="1" smtClean="0"/>
              <a:t>Curation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Web-based</a:t>
            </a:r>
          </a:p>
          <a:p>
            <a:pPr lvl="1"/>
            <a:r>
              <a:rPr lang="en-US" dirty="0" smtClean="0"/>
              <a:t>Python/</a:t>
            </a:r>
            <a:r>
              <a:rPr lang="en-US" dirty="0" err="1" smtClean="0"/>
              <a:t>Django</a:t>
            </a:r>
            <a:r>
              <a:rPr lang="en-US" dirty="0" smtClean="0"/>
              <a:t>/</a:t>
            </a:r>
            <a:r>
              <a:rPr lang="en-US" dirty="0" err="1" smtClean="0"/>
              <a:t>MongoDB</a:t>
            </a:r>
            <a:endParaRPr lang="en-US" dirty="0"/>
          </a:p>
          <a:p>
            <a:pPr lvl="1"/>
            <a:r>
              <a:rPr lang="en-US" dirty="0" smtClean="0"/>
              <a:t>REST API</a:t>
            </a:r>
          </a:p>
          <a:p>
            <a:pPr lvl="1"/>
            <a:r>
              <a:rPr lang="en-US" dirty="0"/>
              <a:t>XML-based</a:t>
            </a:r>
          </a:p>
          <a:p>
            <a:pPr lvl="1"/>
            <a:r>
              <a:rPr lang="en-US" dirty="0" smtClean="0"/>
              <a:t>SPARQL queries</a:t>
            </a:r>
            <a:endParaRPr lang="en-US" dirty="0"/>
          </a:p>
          <a:p>
            <a:r>
              <a:rPr lang="en-US" dirty="0" smtClean="0"/>
              <a:t>Store data in XML-based templates</a:t>
            </a:r>
          </a:p>
          <a:p>
            <a:pPr lvl="1"/>
            <a:r>
              <a:rPr lang="en-US" dirty="0" smtClean="0"/>
              <a:t>Web forms</a:t>
            </a:r>
          </a:p>
          <a:p>
            <a:pPr lvl="1"/>
            <a:r>
              <a:rPr lang="en-US" dirty="0" smtClean="0"/>
              <a:t>Web API</a:t>
            </a:r>
          </a:p>
          <a:p>
            <a:r>
              <a:rPr lang="en-US" dirty="0" smtClean="0"/>
              <a:t>Store, manage, compose data templates</a:t>
            </a:r>
          </a:p>
          <a:p>
            <a:r>
              <a:rPr lang="en-US" dirty="0"/>
              <a:t>Table </a:t>
            </a:r>
            <a:r>
              <a:rPr lang="en-US" dirty="0" smtClean="0"/>
              <a:t>input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63026"/>
            <a:ext cx="4038600" cy="36986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82707" y="5664633"/>
            <a:ext cx="371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https://github.com/usnistgov/MDCS</a:t>
            </a:r>
          </a:p>
        </p:txBody>
      </p:sp>
    </p:spTree>
    <p:extLst>
      <p:ext uri="{BB962C8B-B14F-4D97-AF65-F5344CB8AC3E}">
        <p14:creationId xmlns:p14="http://schemas.microsoft.com/office/powerpoint/2010/main" val="323784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mpbell-TMS2014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014_Project_Slide_Templates">
  <a:themeElements>
    <a:clrScheme name="MSEL 2003 Org Char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SEL 2003 Org Ch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457200" marR="0" indent="0" algn="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10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457200" marR="0" indent="0" algn="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99CC"/>
          </a:buClr>
          <a:buSzPct val="100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EL 2003 Org 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EL 2003 Org Cha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EL 2003 Org Cha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EL 2003 Org Cha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EL 2003 Org Ch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EL 2003 Org Ch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EL 2003 Org Ch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863</Words>
  <Application>Microsoft Macintosh PowerPoint</Application>
  <PresentationFormat>On-screen Show (4:3)</PresentationFormat>
  <Paragraphs>280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Campbell-TMS2014</vt:lpstr>
      <vt:lpstr>1_2014_Project_Slide_Templates</vt:lpstr>
      <vt:lpstr>Civic</vt:lpstr>
      <vt:lpstr>Clip</vt:lpstr>
      <vt:lpstr>Introduction to the  Materials Data Curation System</vt:lpstr>
      <vt:lpstr>PowerPoint Presentation</vt:lpstr>
      <vt:lpstr>PowerPoint Presentation</vt:lpstr>
      <vt:lpstr>Materials Data Desiderata</vt:lpstr>
      <vt:lpstr>PowerPoint Presentation</vt:lpstr>
      <vt:lpstr>The Problem with Proprietary Formats</vt:lpstr>
      <vt:lpstr>Curator Approach</vt:lpstr>
      <vt:lpstr>Why XML?</vt:lpstr>
      <vt:lpstr>Materials Data Curation System</vt:lpstr>
      <vt:lpstr>Materials Data Curation System</vt:lpstr>
      <vt:lpstr>Data Curation</vt:lpstr>
      <vt:lpstr>Data Curation</vt:lpstr>
      <vt:lpstr>Data Curation</vt:lpstr>
      <vt:lpstr>Data Exploration</vt:lpstr>
      <vt:lpstr>Data Exploration</vt:lpstr>
      <vt:lpstr>Data Exploration</vt:lpstr>
      <vt:lpstr>Composer</vt:lpstr>
      <vt:lpstr>Composer</vt:lpstr>
      <vt:lpstr>Administrative Dashboard</vt:lpstr>
      <vt:lpstr>RESTful API</vt:lpstr>
      <vt:lpstr>Exporter (Future)</vt:lpstr>
      <vt:lpstr>Collaborators and Contributors</vt:lpstr>
      <vt:lpstr>Demo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Data Curator</dc:title>
  <dc:creator>Dima, Alden A.</dc:creator>
  <cp:lastModifiedBy>Carelyn Campbell</cp:lastModifiedBy>
  <cp:revision>65</cp:revision>
  <cp:lastPrinted>2015-05-11T16:06:49Z</cp:lastPrinted>
  <dcterms:created xsi:type="dcterms:W3CDTF">2015-02-23T20:07:32Z</dcterms:created>
  <dcterms:modified xsi:type="dcterms:W3CDTF">2015-05-28T16:57:26Z</dcterms:modified>
</cp:coreProperties>
</file>