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33" r:id="rId1"/>
  </p:sldMasterIdLst>
  <p:notesMasterIdLst>
    <p:notesMasterId r:id="rId32"/>
  </p:notesMasterIdLst>
  <p:sldIdLst>
    <p:sldId id="256" r:id="rId2"/>
    <p:sldId id="258" r:id="rId3"/>
    <p:sldId id="259" r:id="rId4"/>
    <p:sldId id="260" r:id="rId5"/>
    <p:sldId id="261" r:id="rId6"/>
    <p:sldId id="262" r:id="rId7"/>
    <p:sldId id="263" r:id="rId8"/>
    <p:sldId id="264" r:id="rId9"/>
    <p:sldId id="265" r:id="rId10"/>
    <p:sldId id="266" r:id="rId11"/>
    <p:sldId id="28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9" autoAdjust="0"/>
    <p:restoredTop sz="76061" autoAdjust="0"/>
  </p:normalViewPr>
  <p:slideViewPr>
    <p:cSldViewPr snapToGrid="0" snapToObjects="1">
      <p:cViewPr varScale="1">
        <p:scale>
          <a:sx n="48" d="100"/>
          <a:sy n="48" d="100"/>
        </p:scale>
        <p:origin x="-216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FD76D1-788C-AD40-9911-26AD5809BDEC}" type="datetimeFigureOut">
              <a:rPr lang="en-US" smtClean="0"/>
              <a:t>5/14/15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08D0B7-67FA-CD43-9455-6319E1860341}" type="slidenum">
              <a:rPr lang="en-US" smtClean="0"/>
              <a:t>‹#›</a:t>
            </a:fld>
            <a:endParaRPr lang="en-US"/>
          </a:p>
        </p:txBody>
      </p:sp>
    </p:spTree>
    <p:extLst>
      <p:ext uri="{BB962C8B-B14F-4D97-AF65-F5344CB8AC3E}">
        <p14:creationId xmlns:p14="http://schemas.microsoft.com/office/powerpoint/2010/main" val="32673475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Silicon Wafer</a:t>
            </a:r>
          </a:p>
          <a:p>
            <a:r>
              <a:rPr lang="en-US" dirty="0" smtClean="0"/>
              <a:t>Non</a:t>
            </a:r>
            <a:r>
              <a:rPr lang="en-US" baseline="0" dirty="0" smtClean="0"/>
              <a:t> uniform composition of deposited material</a:t>
            </a:r>
            <a:endParaRPr lang="en-US" dirty="0" smtClean="0"/>
          </a:p>
          <a:p>
            <a:r>
              <a:rPr lang="en-US" dirty="0" smtClean="0"/>
              <a:t>Contour lines</a:t>
            </a:r>
            <a:r>
              <a:rPr lang="en-US" baseline="0" dirty="0" smtClean="0"/>
              <a:t> equivalent to x </a:t>
            </a:r>
            <a:endParaRPr lang="en-US" dirty="0"/>
          </a:p>
        </p:txBody>
      </p:sp>
      <p:sp>
        <p:nvSpPr>
          <p:cNvPr id="4" name="Slide Number Placeholder 3"/>
          <p:cNvSpPr>
            <a:spLocks noGrp="1"/>
          </p:cNvSpPr>
          <p:nvPr>
            <p:ph type="sldNum" sz="quarter" idx="10"/>
          </p:nvPr>
        </p:nvSpPr>
        <p:spPr/>
        <p:txBody>
          <a:bodyPr/>
          <a:lstStyle/>
          <a:p>
            <a:fld id="{9C3F6CC7-FCB4-E14A-84C2-2925E67270FE}" type="slidenum">
              <a:rPr lang="en-US" smtClean="0"/>
              <a:t>7</a:t>
            </a:fld>
            <a:endParaRPr lang="en-US"/>
          </a:p>
        </p:txBody>
      </p:sp>
    </p:spTree>
    <p:extLst>
      <p:ext uri="{BB962C8B-B14F-4D97-AF65-F5344CB8AC3E}">
        <p14:creationId xmlns:p14="http://schemas.microsoft.com/office/powerpoint/2010/main" val="2998623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F6CC7-FCB4-E14A-84C2-2925E67270FE}" type="slidenum">
              <a:rPr lang="en-US" smtClean="0"/>
              <a:t>8</a:t>
            </a:fld>
            <a:endParaRPr lang="en-US"/>
          </a:p>
        </p:txBody>
      </p:sp>
    </p:spTree>
    <p:extLst>
      <p:ext uri="{BB962C8B-B14F-4D97-AF65-F5344CB8AC3E}">
        <p14:creationId xmlns:p14="http://schemas.microsoft.com/office/powerpoint/2010/main" val="3401944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Proof of concept.</a:t>
            </a:r>
            <a:r>
              <a:rPr lang="en-US" baseline="0" dirty="0" smtClean="0"/>
              <a:t> Less than bare minimum.</a:t>
            </a:r>
            <a:endParaRPr lang="en-US" dirty="0"/>
          </a:p>
        </p:txBody>
      </p:sp>
      <p:sp>
        <p:nvSpPr>
          <p:cNvPr id="4" name="Slide Number Placeholder 3"/>
          <p:cNvSpPr>
            <a:spLocks noGrp="1"/>
          </p:cNvSpPr>
          <p:nvPr>
            <p:ph type="sldNum" sz="quarter" idx="10"/>
          </p:nvPr>
        </p:nvSpPr>
        <p:spPr/>
        <p:txBody>
          <a:bodyPr/>
          <a:lstStyle/>
          <a:p>
            <a:fld id="{2E08D0B7-67FA-CD43-9455-6319E1860341}" type="slidenum">
              <a:rPr lang="en-US" smtClean="0"/>
              <a:t>12</a:t>
            </a:fld>
            <a:endParaRPr lang="en-US"/>
          </a:p>
        </p:txBody>
      </p:sp>
    </p:spTree>
    <p:extLst>
      <p:ext uri="{BB962C8B-B14F-4D97-AF65-F5344CB8AC3E}">
        <p14:creationId xmlns:p14="http://schemas.microsoft.com/office/powerpoint/2010/main" val="2022778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Facilitate</a:t>
            </a:r>
            <a:r>
              <a:rPr lang="en-US" baseline="0" dirty="0" smtClean="0"/>
              <a:t> automatic population of enterprise data inventory</a:t>
            </a:r>
            <a:endParaRPr lang="en-US" dirty="0"/>
          </a:p>
        </p:txBody>
      </p:sp>
      <p:sp>
        <p:nvSpPr>
          <p:cNvPr id="4" name="Slide Number Placeholder 3"/>
          <p:cNvSpPr>
            <a:spLocks noGrp="1"/>
          </p:cNvSpPr>
          <p:nvPr>
            <p:ph type="sldNum" sz="quarter" idx="10"/>
          </p:nvPr>
        </p:nvSpPr>
        <p:spPr/>
        <p:txBody>
          <a:bodyPr/>
          <a:lstStyle/>
          <a:p>
            <a:fld id="{9C3F6CC7-FCB4-E14A-84C2-2925E67270FE}" type="slidenum">
              <a:rPr lang="en-US" smtClean="0"/>
              <a:t>13</a:t>
            </a:fld>
            <a:endParaRPr lang="en-US"/>
          </a:p>
        </p:txBody>
      </p:sp>
    </p:spTree>
    <p:extLst>
      <p:ext uri="{BB962C8B-B14F-4D97-AF65-F5344CB8AC3E}">
        <p14:creationId xmlns:p14="http://schemas.microsoft.com/office/powerpoint/2010/main" val="4121359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add wavelength</a:t>
            </a:r>
            <a:endParaRPr lang="en-US" dirty="0"/>
          </a:p>
        </p:txBody>
      </p:sp>
      <p:sp>
        <p:nvSpPr>
          <p:cNvPr id="4" name="Slide Number Placeholder 3"/>
          <p:cNvSpPr>
            <a:spLocks noGrp="1"/>
          </p:cNvSpPr>
          <p:nvPr>
            <p:ph type="sldNum" sz="quarter" idx="10"/>
          </p:nvPr>
        </p:nvSpPr>
        <p:spPr/>
        <p:txBody>
          <a:bodyPr/>
          <a:lstStyle/>
          <a:p>
            <a:fld id="{9C3F6CC7-FCB4-E14A-84C2-2925E67270FE}" type="slidenum">
              <a:rPr lang="en-US" smtClean="0"/>
              <a:t>16</a:t>
            </a:fld>
            <a:endParaRPr lang="en-US"/>
          </a:p>
        </p:txBody>
      </p:sp>
    </p:spTree>
    <p:extLst>
      <p:ext uri="{BB962C8B-B14F-4D97-AF65-F5344CB8AC3E}">
        <p14:creationId xmlns:p14="http://schemas.microsoft.com/office/powerpoint/2010/main" val="2766493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a:t>
            </a:r>
            <a:r>
              <a:rPr lang="en-US" baseline="0" dirty="0" smtClean="0"/>
              <a:t> absolute minimum. Proof of concept.</a:t>
            </a:r>
            <a:endParaRPr lang="en-US" dirty="0" smtClean="0"/>
          </a:p>
          <a:p>
            <a:r>
              <a:rPr lang="en-US" dirty="0" smtClean="0"/>
              <a:t>In the process of expanding this. Looking at output</a:t>
            </a:r>
            <a:r>
              <a:rPr lang="en-US" baseline="0" dirty="0" smtClean="0"/>
              <a:t> of multiple vendors, </a:t>
            </a:r>
            <a:r>
              <a:rPr lang="en-US" baseline="0" dirty="0" err="1" smtClean="0"/>
              <a:t>Bruker</a:t>
            </a:r>
            <a:r>
              <a:rPr lang="en-US" baseline="0" dirty="0" smtClean="0"/>
              <a:t>, Philips, </a:t>
            </a:r>
            <a:r>
              <a:rPr lang="en-US" baseline="0" dirty="0" err="1" smtClean="0"/>
              <a:t>PANalytical</a:t>
            </a:r>
            <a:r>
              <a:rPr lang="en-US" baseline="0" dirty="0" smtClean="0"/>
              <a:t>, Siemens, </a:t>
            </a:r>
            <a:r>
              <a:rPr lang="en-US" baseline="0" dirty="0" err="1" smtClean="0"/>
              <a:t>etc</a:t>
            </a:r>
            <a:endParaRPr lang="en-US" dirty="0"/>
          </a:p>
        </p:txBody>
      </p:sp>
      <p:sp>
        <p:nvSpPr>
          <p:cNvPr id="4" name="Slide Number Placeholder 3"/>
          <p:cNvSpPr>
            <a:spLocks noGrp="1"/>
          </p:cNvSpPr>
          <p:nvPr>
            <p:ph type="sldNum" sz="quarter" idx="10"/>
          </p:nvPr>
        </p:nvSpPr>
        <p:spPr/>
        <p:txBody>
          <a:bodyPr/>
          <a:lstStyle/>
          <a:p>
            <a:fld id="{2E08D0B7-67FA-CD43-9455-6319E1860341}" type="slidenum">
              <a:rPr lang="en-US" smtClean="0"/>
              <a:t>19</a:t>
            </a:fld>
            <a:endParaRPr lang="en-US"/>
          </a:p>
        </p:txBody>
      </p:sp>
    </p:spTree>
    <p:extLst>
      <p:ext uri="{BB962C8B-B14F-4D97-AF65-F5344CB8AC3E}">
        <p14:creationId xmlns:p14="http://schemas.microsoft.com/office/powerpoint/2010/main" val="488440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a:t>
            </a:r>
            <a:r>
              <a:rPr lang="en-US" baseline="0" dirty="0" smtClean="0"/>
              <a:t> conversion isn’t necessary. Public conversion tool and DTR.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Looking at output</a:t>
            </a:r>
            <a:r>
              <a:rPr lang="en-US" baseline="0" dirty="0" smtClean="0"/>
              <a:t> of multiple vendors, </a:t>
            </a:r>
            <a:r>
              <a:rPr lang="en-US" baseline="0" dirty="0" err="1" smtClean="0"/>
              <a:t>Bruker</a:t>
            </a:r>
            <a:r>
              <a:rPr lang="en-US" baseline="0" dirty="0" smtClean="0"/>
              <a:t>, Philips, </a:t>
            </a:r>
            <a:r>
              <a:rPr lang="en-US" baseline="0" dirty="0" err="1" smtClean="0"/>
              <a:t>PANalytical</a:t>
            </a:r>
            <a:r>
              <a:rPr lang="en-US" baseline="0" dirty="0" smtClean="0"/>
              <a:t>, Siemens, </a:t>
            </a:r>
            <a:r>
              <a:rPr lang="en-US" baseline="0" dirty="0" err="1" smtClean="0"/>
              <a:t>etc</a:t>
            </a:r>
            <a:endParaRPr lang="en-US" dirty="0" smtClean="0"/>
          </a:p>
          <a:p>
            <a:endParaRPr lang="en-US" baseline="0" dirty="0" smtClean="0"/>
          </a:p>
          <a:p>
            <a:endParaRPr lang="en-US" baseline="0" dirty="0" smtClean="0"/>
          </a:p>
          <a:p>
            <a:endParaRPr lang="en-US" dirty="0" smtClean="0"/>
          </a:p>
          <a:p>
            <a:r>
              <a:rPr lang="en-US" dirty="0" smtClean="0"/>
              <a:t>Additional x-axis values,</a:t>
            </a:r>
            <a:r>
              <a:rPr lang="en-US" baseline="0" dirty="0" smtClean="0"/>
              <a:t> such as ‘q’ scattering vector </a:t>
            </a:r>
            <a:endParaRPr lang="en-US" dirty="0"/>
          </a:p>
        </p:txBody>
      </p:sp>
      <p:sp>
        <p:nvSpPr>
          <p:cNvPr id="4" name="Slide Number Placeholder 3"/>
          <p:cNvSpPr>
            <a:spLocks noGrp="1"/>
          </p:cNvSpPr>
          <p:nvPr>
            <p:ph type="sldNum" sz="quarter" idx="10"/>
          </p:nvPr>
        </p:nvSpPr>
        <p:spPr/>
        <p:txBody>
          <a:bodyPr/>
          <a:lstStyle/>
          <a:p>
            <a:fld id="{9C3F6CC7-FCB4-E14A-84C2-2925E67270FE}" type="slidenum">
              <a:rPr lang="en-US" smtClean="0"/>
              <a:t>20</a:t>
            </a:fld>
            <a:endParaRPr lang="en-US"/>
          </a:p>
        </p:txBody>
      </p:sp>
    </p:spTree>
    <p:extLst>
      <p:ext uri="{BB962C8B-B14F-4D97-AF65-F5344CB8AC3E}">
        <p14:creationId xmlns:p14="http://schemas.microsoft.com/office/powerpoint/2010/main" val="3204944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CEC</a:t>
            </a:r>
            <a:r>
              <a:rPr lang="en-US" baseline="0" dirty="0" smtClean="0"/>
              <a:t> mentioned diffusion schema wouldn’t work. Modular data models might.</a:t>
            </a:r>
            <a:endParaRPr lang="en-US" dirty="0" smtClean="0"/>
          </a:p>
          <a:p>
            <a:endParaRPr lang="en-US" dirty="0" smtClean="0"/>
          </a:p>
          <a:p>
            <a:r>
              <a:rPr lang="en-US" dirty="0" smtClean="0"/>
              <a:t>“OME develops open-source software and data format standards for the storage and manipulation of biological microscopy data. It is a joint project between universities, research establishments, industry and the software development community.”</a:t>
            </a:r>
          </a:p>
          <a:p>
            <a:endParaRPr lang="en-US" dirty="0" smtClean="0"/>
          </a:p>
          <a:p>
            <a:r>
              <a:rPr lang="en-US" dirty="0" smtClean="0"/>
              <a:t>International  Virtual  Observatory  Alliance:</a:t>
            </a:r>
          </a:p>
          <a:p>
            <a:r>
              <a:rPr lang="en-US" dirty="0" smtClean="0"/>
              <a:t>“We present a data model describing the structure of spectrophotometric datasets with spectral and temporal coordinates and associated metadata. This data model may be used to represent spectra, time series data, segments of SED (Spectral Energy Distributions) and other spectral or temporal associations.”</a:t>
            </a:r>
          </a:p>
          <a:p>
            <a:endParaRPr lang="en-US" dirty="0" smtClean="0"/>
          </a:p>
          <a:p>
            <a:r>
              <a:rPr lang="en-US" dirty="0" smtClean="0"/>
              <a:t>“In this document we present a proposed abstraction for spectral data and serializations in VOTABLE, FITS, and XML, for use as a standard method of spectral data interchange.”</a:t>
            </a:r>
          </a:p>
          <a:p>
            <a:endParaRPr lang="en-US" dirty="0" smtClean="0"/>
          </a:p>
          <a:p>
            <a:r>
              <a:rPr lang="en-US" dirty="0" smtClean="0"/>
              <a:t>“This is a Proposed Recommendation, developed with the intention to support the Simple Spectral Access Protocol.”</a:t>
            </a:r>
          </a:p>
          <a:p>
            <a:endParaRPr lang="en-US" dirty="0" smtClean="0"/>
          </a:p>
          <a:p>
            <a:r>
              <a:rPr lang="en-US" dirty="0" smtClean="0"/>
              <a:t>“The Simple Spectral Access (SSA) Protocol (SSAP) defines a uniform interface to remotely discover and access one-dimensional spectra.”</a:t>
            </a:r>
          </a:p>
        </p:txBody>
      </p:sp>
      <p:sp>
        <p:nvSpPr>
          <p:cNvPr id="4" name="Slide Number Placeholder 3"/>
          <p:cNvSpPr>
            <a:spLocks noGrp="1"/>
          </p:cNvSpPr>
          <p:nvPr>
            <p:ph type="sldNum" sz="quarter" idx="10"/>
          </p:nvPr>
        </p:nvSpPr>
        <p:spPr/>
        <p:txBody>
          <a:bodyPr/>
          <a:lstStyle/>
          <a:p>
            <a:fld id="{2E08D0B7-67FA-CD43-9455-6319E1860341}" type="slidenum">
              <a:rPr lang="en-US" smtClean="0"/>
              <a:t>28</a:t>
            </a:fld>
            <a:endParaRPr lang="en-US"/>
          </a:p>
        </p:txBody>
      </p:sp>
    </p:spTree>
    <p:extLst>
      <p:ext uri="{BB962C8B-B14F-4D97-AF65-F5344CB8AC3E}">
        <p14:creationId xmlns:p14="http://schemas.microsoft.com/office/powerpoint/2010/main" val="3565392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5/14/15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extLst>
      <p:ext uri="{BB962C8B-B14F-4D97-AF65-F5344CB8AC3E}">
        <p14:creationId xmlns:p14="http://schemas.microsoft.com/office/powerpoint/2010/main" val="2079585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1895A-832A-4167-BE9B-7448CA062309}" type="datetime1">
              <a:rPr lang="en-US" smtClean="0"/>
              <a:pPr/>
              <a:t>5/14/15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extLst>
      <p:ext uri="{BB962C8B-B14F-4D97-AF65-F5344CB8AC3E}">
        <p14:creationId xmlns:p14="http://schemas.microsoft.com/office/powerpoint/2010/main" val="2965416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7571FF-D602-4BB6-9683-7A1E909D4296}" type="datetime1">
              <a:rPr lang="en-US" smtClean="0"/>
              <a:pPr/>
              <a:t>5/14/15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extLst>
      <p:ext uri="{BB962C8B-B14F-4D97-AF65-F5344CB8AC3E}">
        <p14:creationId xmlns:p14="http://schemas.microsoft.com/office/powerpoint/2010/main" val="3292265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92BEB-5202-498C-89F7-BBD3BEE1B887}" type="datetime1">
              <a:rPr lang="en-US" smtClean="0"/>
              <a:pPr/>
              <a:t>5/14/15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extLst>
      <p:ext uri="{BB962C8B-B14F-4D97-AF65-F5344CB8AC3E}">
        <p14:creationId xmlns:p14="http://schemas.microsoft.com/office/powerpoint/2010/main" val="1750348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5/14/15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3735219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847B31-A4E1-4FCE-8661-5EC33A675437}" type="datetime1">
              <a:rPr lang="en-US" smtClean="0"/>
              <a:pPr/>
              <a:t>5/14/15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extLst>
      <p:ext uri="{BB962C8B-B14F-4D97-AF65-F5344CB8AC3E}">
        <p14:creationId xmlns:p14="http://schemas.microsoft.com/office/powerpoint/2010/main" val="1672567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AD832D-B7F8-4A85-B115-3F84BE9AC26D}" type="datetime1">
              <a:rPr lang="en-US" smtClean="0"/>
              <a:pPr/>
              <a:t>5/14/15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a:p>
        </p:txBody>
      </p:sp>
    </p:spTree>
    <p:extLst>
      <p:ext uri="{BB962C8B-B14F-4D97-AF65-F5344CB8AC3E}">
        <p14:creationId xmlns:p14="http://schemas.microsoft.com/office/powerpoint/2010/main" val="328694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0B34F3-05F7-41C1-B84E-68CE2E00C83C}" type="datetime1">
              <a:rPr lang="en-US" smtClean="0"/>
              <a:pPr/>
              <a:t>5/14/15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spTree>
    <p:extLst>
      <p:ext uri="{BB962C8B-B14F-4D97-AF65-F5344CB8AC3E}">
        <p14:creationId xmlns:p14="http://schemas.microsoft.com/office/powerpoint/2010/main" val="1449018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5/14/15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extLst>
      <p:ext uri="{BB962C8B-B14F-4D97-AF65-F5344CB8AC3E}">
        <p14:creationId xmlns:p14="http://schemas.microsoft.com/office/powerpoint/2010/main" val="3665798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pPr/>
              <a:t>5/14/15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1741909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pPr/>
              <a:t>5/14/15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extLst>
      <p:ext uri="{BB962C8B-B14F-4D97-AF65-F5344CB8AC3E}">
        <p14:creationId xmlns:p14="http://schemas.microsoft.com/office/powerpoint/2010/main" val="5631962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79697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22980"/>
            <a:ext cx="8229600" cy="480318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909345-DEE0-4B07-8E32-441AC9DA095E}" type="datetime1">
              <a:rPr lang="en-US" smtClean="0"/>
              <a:pPr/>
              <a:t>5/14/15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IMA UQ Workshop, Dec. 16, 2013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DD0FD-55B0-48C4-8AF2-8A69533EDFC3}" type="slidenum">
              <a:rPr lang="en-US" smtClean="0"/>
              <a:pPr/>
              <a:t>‹#›</a:t>
            </a:fld>
            <a:endParaRPr lang="en-US" dirty="0"/>
          </a:p>
        </p:txBody>
      </p:sp>
    </p:spTree>
    <p:extLst>
      <p:ext uri="{BB962C8B-B14F-4D97-AF65-F5344CB8AC3E}">
        <p14:creationId xmlns:p14="http://schemas.microsoft.com/office/powerpoint/2010/main" val="513918183"/>
      </p:ext>
    </p:extLst>
  </p:cSld>
  <p:clrMap bg1="lt1" tx1="dk1" bg2="lt2" tx2="dk2" accent1="accent1" accent2="accent2" accent3="accent3" accent4="accent4" accent5="accent5" accent6="accent6" hlink="hlink" folHlink="folHlink"/>
  <p:sldLayoutIdLst>
    <p:sldLayoutId id="2147484734" r:id="rId1"/>
    <p:sldLayoutId id="2147484735" r:id="rId2"/>
    <p:sldLayoutId id="2147484736" r:id="rId3"/>
    <p:sldLayoutId id="2147484737" r:id="rId4"/>
    <p:sldLayoutId id="2147484738" r:id="rId5"/>
    <p:sldLayoutId id="2147484739" r:id="rId6"/>
    <p:sldLayoutId id="2147484740" r:id="rId7"/>
    <p:sldLayoutId id="2147484741" r:id="rId8"/>
    <p:sldLayoutId id="2147484742" r:id="rId9"/>
    <p:sldLayoutId id="2147484743" r:id="rId10"/>
    <p:sldLayoutId id="2147484744" r:id="rId11"/>
  </p:sldLayoutIdLst>
  <p:timing>
    <p:tnLst>
      <p:par>
        <p:cTn xmlns:p14="http://schemas.microsoft.com/office/powerpoint/2010/main" id="1" dur="indefinite" restart="never" nodeType="tmRoot"/>
      </p:par>
    </p:tnLst>
  </p:timing>
  <p:hf sldNum="0" hdr="0" ftr="0" dt="0"/>
  <p:txStyles>
    <p:titleStyle>
      <a:lvl1pPr algn="l"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 Id="rId3" Type="http://schemas.openxmlformats.org/officeDocument/2006/relationships/hyperlink" Target="http://www.mrs.org/mgi-workshop-201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emf"/><Relationship Id="rId5" Type="http://schemas.openxmlformats.org/officeDocument/2006/relationships/image" Target="../media/image39.png"/><Relationship Id="rId6" Type="http://schemas.openxmlformats.org/officeDocument/2006/relationships/image" Target="../media/image40.png"/><Relationship Id="rId1" Type="http://schemas.openxmlformats.org/officeDocument/2006/relationships/slideLayout" Target="../slideLayouts/slideLayout6.xml"/><Relationship Id="rId2"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 Id="rId3" Type="http://schemas.openxmlformats.org/officeDocument/2006/relationships/image" Target="../media/image4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2.emf"/><Relationship Id="rId3"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3.emf"/><Relationship Id="rId3"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emf"/><Relationship Id="rId3" Type="http://schemas.openxmlformats.org/officeDocument/2006/relationships/image" Target="../media/image4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tiff"/><Relationship Id="rId4" Type="http://schemas.openxmlformats.org/officeDocument/2006/relationships/image" Target="../media/image3.tiff"/><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tiff"/><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dirty="0"/>
              <a:t>Using the Materials Data Curation System via the Application Programming </a:t>
            </a:r>
            <a:r>
              <a:rPr lang="en-US" sz="3200" dirty="0" smtClean="0"/>
              <a:t>Interface</a:t>
            </a:r>
            <a:endParaRPr lang="en-US" sz="3200" dirty="0"/>
          </a:p>
        </p:txBody>
      </p:sp>
      <p:sp>
        <p:nvSpPr>
          <p:cNvPr id="3" name="Subtitle 2"/>
          <p:cNvSpPr>
            <a:spLocks noGrp="1"/>
          </p:cNvSpPr>
          <p:nvPr>
            <p:ph type="subTitle" idx="1"/>
          </p:nvPr>
        </p:nvSpPr>
        <p:spPr/>
        <p:txBody>
          <a:bodyPr/>
          <a:lstStyle/>
          <a:p>
            <a:r>
              <a:rPr lang="en-US" dirty="0" smtClean="0"/>
              <a:t>Zachary Trautt, </a:t>
            </a:r>
            <a:r>
              <a:rPr lang="en-US" smtClean="0"/>
              <a:t>Sara Barron</a:t>
            </a:r>
            <a:endParaRPr lang="en-US" dirty="0"/>
          </a:p>
        </p:txBody>
      </p:sp>
    </p:spTree>
    <p:extLst>
      <p:ext uri="{BB962C8B-B14F-4D97-AF65-F5344CB8AC3E}">
        <p14:creationId xmlns:p14="http://schemas.microsoft.com/office/powerpoint/2010/main" val="35075680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bw.PNG"/>
          <p:cNvPicPr>
            <a:picLocks noChangeAspect="1"/>
          </p:cNvPicPr>
          <p:nvPr/>
        </p:nvPicPr>
        <p:blipFill>
          <a:blip r:embed="rId2">
            <a:alphaModFix amt="44000"/>
            <a:extLst>
              <a:ext uri="{28A0092B-C50C-407E-A947-70E740481C1C}">
                <a14:useLocalDpi xmlns:a14="http://schemas.microsoft.com/office/drawing/2010/main" val="0"/>
              </a:ext>
            </a:extLst>
          </a:blip>
          <a:stretch>
            <a:fillRect/>
          </a:stretch>
        </p:blipFill>
        <p:spPr>
          <a:xfrm>
            <a:off x="0" y="2735311"/>
            <a:ext cx="9144000" cy="4122689"/>
          </a:xfrm>
          <a:prstGeom prst="rect">
            <a:avLst/>
          </a:prstGeom>
        </p:spPr>
      </p:pic>
      <p:sp>
        <p:nvSpPr>
          <p:cNvPr id="2" name="Title 1"/>
          <p:cNvSpPr>
            <a:spLocks noGrp="1"/>
          </p:cNvSpPr>
          <p:nvPr>
            <p:ph type="title"/>
          </p:nvPr>
        </p:nvSpPr>
        <p:spPr/>
        <p:txBody>
          <a:bodyPr>
            <a:normAutofit/>
          </a:bodyPr>
          <a:lstStyle/>
          <a:p>
            <a:r>
              <a:rPr lang="en-US" sz="3900" dirty="0"/>
              <a:t>Thin Film Composition Spread Library</a:t>
            </a:r>
          </a:p>
        </p:txBody>
      </p:sp>
      <p:cxnSp>
        <p:nvCxnSpPr>
          <p:cNvPr id="21" name="Straight Connector 20"/>
          <p:cNvCxnSpPr/>
          <p:nvPr/>
        </p:nvCxnSpPr>
        <p:spPr>
          <a:xfrm flipV="1">
            <a:off x="1618104" y="1454150"/>
            <a:ext cx="2204596" cy="251764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1681604" y="2505075"/>
            <a:ext cx="2950721" cy="155879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 name="Oval 7"/>
          <p:cNvSpPr>
            <a:spLocks noChangeAspect="1"/>
          </p:cNvSpPr>
          <p:nvPr/>
        </p:nvSpPr>
        <p:spPr>
          <a:xfrm>
            <a:off x="1581523" y="3951532"/>
            <a:ext cx="137160" cy="13785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457199" y="1233247"/>
            <a:ext cx="7855728" cy="2856137"/>
            <a:chOff x="457199" y="1233247"/>
            <a:chExt cx="7855728" cy="2856137"/>
          </a:xfrm>
        </p:grpSpPr>
        <p:cxnSp>
          <p:nvCxnSpPr>
            <p:cNvPr id="11" name="Straight Connector 10"/>
            <p:cNvCxnSpPr/>
            <p:nvPr/>
          </p:nvCxnSpPr>
          <p:spPr>
            <a:xfrm flipH="1" flipV="1">
              <a:off x="473621" y="1937794"/>
              <a:ext cx="152043" cy="2018119"/>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735454" y="2238464"/>
              <a:ext cx="983229" cy="1733325"/>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pic>
          <p:nvPicPr>
            <p:cNvPr id="4" name="Picture 3" descr="library-edi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1233247"/>
              <a:ext cx="1315026" cy="1409093"/>
            </a:xfrm>
            <a:prstGeom prst="rect">
              <a:avLst/>
            </a:prstGeom>
            <a:ln>
              <a:noFill/>
            </a:ln>
            <a:effectLst>
              <a:outerShdw blurRad="292100" dist="139700" dir="2700000" algn="tl" rotWithShape="0">
                <a:srgbClr val="333333">
                  <a:alpha val="65000"/>
                </a:srgbClr>
              </a:outerShdw>
            </a:effectLst>
          </p:spPr>
        </p:pic>
        <p:sp>
          <p:nvSpPr>
            <p:cNvPr id="7" name="Oval 6"/>
            <p:cNvSpPr>
              <a:spLocks noChangeAspect="1"/>
            </p:cNvSpPr>
            <p:nvPr/>
          </p:nvSpPr>
          <p:spPr>
            <a:xfrm>
              <a:off x="609242" y="3886987"/>
              <a:ext cx="137160" cy="137852"/>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H="1" flipV="1">
              <a:off x="6927850" y="2244814"/>
              <a:ext cx="565322" cy="1781994"/>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7604931" y="2244814"/>
              <a:ext cx="669119" cy="1781995"/>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pic>
          <p:nvPicPr>
            <p:cNvPr id="6" name="Picture 5" descr="library-edi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546220">
              <a:off x="6950868" y="1437598"/>
              <a:ext cx="1315026" cy="1409093"/>
            </a:xfrm>
            <a:prstGeom prst="rect">
              <a:avLst/>
            </a:prstGeom>
            <a:ln>
              <a:noFill/>
            </a:ln>
            <a:effectLst>
              <a:outerShdw blurRad="292100" dist="139700" dir="2700000" algn="tl" rotWithShape="0">
                <a:srgbClr val="333333">
                  <a:alpha val="65000"/>
                </a:srgbClr>
              </a:outerShdw>
            </a:effectLst>
          </p:spPr>
        </p:pic>
        <p:sp>
          <p:nvSpPr>
            <p:cNvPr id="9" name="Oval 8"/>
            <p:cNvSpPr>
              <a:spLocks noChangeAspect="1"/>
            </p:cNvSpPr>
            <p:nvPr/>
          </p:nvSpPr>
          <p:spPr>
            <a:xfrm>
              <a:off x="7480471" y="3951532"/>
              <a:ext cx="137160" cy="137852"/>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library-edi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V="1">
            <a:off x="3604326" y="1237945"/>
            <a:ext cx="1315026" cy="1409093"/>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3596491" y="1281769"/>
            <a:ext cx="1326906" cy="1569660"/>
          </a:xfrm>
          <a:prstGeom prst="rect">
            <a:avLst/>
          </a:prstGeom>
          <a:noFill/>
        </p:spPr>
        <p:txBody>
          <a:bodyPr wrap="none" rtlCol="0">
            <a:spAutoFit/>
          </a:bodyPr>
          <a:lstStyle/>
          <a:p>
            <a:r>
              <a:rPr lang="en-US" sz="1600" dirty="0" smtClean="0">
                <a:solidFill>
                  <a:srgbClr val="FF0000"/>
                </a:solidFill>
              </a:rPr>
              <a:t>     + + + + +</a:t>
            </a:r>
          </a:p>
          <a:p>
            <a:r>
              <a:rPr lang="en-US" sz="1600" dirty="0" smtClean="0">
                <a:solidFill>
                  <a:srgbClr val="FF0000"/>
                </a:solidFill>
              </a:rPr>
              <a:t>+ + + + + + + +</a:t>
            </a:r>
          </a:p>
          <a:p>
            <a:r>
              <a:rPr lang="en-US" sz="1600" dirty="0" smtClean="0">
                <a:solidFill>
                  <a:srgbClr val="FF0000"/>
                </a:solidFill>
              </a:rPr>
              <a:t>+ + + + + + + + </a:t>
            </a:r>
          </a:p>
          <a:p>
            <a:r>
              <a:rPr lang="en-US" sz="1600" dirty="0" smtClean="0">
                <a:solidFill>
                  <a:srgbClr val="FF0000"/>
                </a:solidFill>
              </a:rPr>
              <a:t>+ + + + + + + +</a:t>
            </a:r>
          </a:p>
          <a:p>
            <a:r>
              <a:rPr lang="en-US" sz="1600" dirty="0">
                <a:solidFill>
                  <a:srgbClr val="FF0000"/>
                </a:solidFill>
              </a:rPr>
              <a:t> </a:t>
            </a:r>
            <a:r>
              <a:rPr lang="en-US" sz="1600" dirty="0" smtClean="0">
                <a:solidFill>
                  <a:srgbClr val="FF0000"/>
                </a:solidFill>
              </a:rPr>
              <a:t>     + + + + +</a:t>
            </a:r>
          </a:p>
          <a:p>
            <a:endParaRPr lang="en-US" sz="1600" dirty="0" smtClean="0">
              <a:solidFill>
                <a:srgbClr val="FF0000"/>
              </a:solidFill>
            </a:endParaRPr>
          </a:p>
        </p:txBody>
      </p:sp>
      <p:grpSp>
        <p:nvGrpSpPr>
          <p:cNvPr id="129" name="Group 128"/>
          <p:cNvGrpSpPr/>
          <p:nvPr/>
        </p:nvGrpSpPr>
        <p:grpSpPr>
          <a:xfrm>
            <a:off x="3005354" y="2659798"/>
            <a:ext cx="3046111" cy="3879596"/>
            <a:chOff x="3005354" y="2659798"/>
            <a:chExt cx="3046111" cy="3879596"/>
          </a:xfrm>
        </p:grpSpPr>
        <p:pic>
          <p:nvPicPr>
            <p:cNvPr id="10" name="Picture 9"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0638" y="2659798"/>
              <a:ext cx="1258513" cy="1039583"/>
            </a:xfrm>
            <a:prstGeom prst="rect">
              <a:avLst/>
            </a:prstGeom>
            <a:ln w="28575" cmpd="sng">
              <a:solidFill>
                <a:srgbClr val="FF0000"/>
              </a:solidFill>
            </a:ln>
            <a:effectLst>
              <a:outerShdw blurRad="292100" dist="139700" dir="2700000" algn="tl" rotWithShape="0">
                <a:srgbClr val="333333">
                  <a:alpha val="65000"/>
                </a:srgbClr>
              </a:outerShdw>
            </a:effectLst>
          </p:spPr>
        </p:pic>
        <p:pic>
          <p:nvPicPr>
            <p:cNvPr id="74" name="Picture 73"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0529" y="2833062"/>
              <a:ext cx="1258513" cy="1039583"/>
            </a:xfrm>
            <a:prstGeom prst="rect">
              <a:avLst/>
            </a:prstGeom>
            <a:ln w="28575" cmpd="sng">
              <a:solidFill>
                <a:srgbClr val="FF0000"/>
              </a:solidFill>
            </a:ln>
            <a:effectLst>
              <a:outerShdw blurRad="292100" dist="139700" dir="2700000" algn="tl" rotWithShape="0">
                <a:srgbClr val="333333">
                  <a:alpha val="65000"/>
                </a:srgbClr>
              </a:outerShdw>
            </a:effectLst>
          </p:spPr>
        </p:pic>
        <p:pic>
          <p:nvPicPr>
            <p:cNvPr id="75" name="Picture 74"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0420" y="3006326"/>
              <a:ext cx="1258513" cy="1039583"/>
            </a:xfrm>
            <a:prstGeom prst="rect">
              <a:avLst/>
            </a:prstGeom>
            <a:ln w="28575" cmpd="sng">
              <a:solidFill>
                <a:srgbClr val="FF0000"/>
              </a:solidFill>
            </a:ln>
            <a:effectLst>
              <a:outerShdw blurRad="292100" dist="139700" dir="2700000" algn="tl" rotWithShape="0">
                <a:srgbClr val="333333">
                  <a:alpha val="65000"/>
                </a:srgbClr>
              </a:outerShdw>
            </a:effectLst>
          </p:spPr>
        </p:pic>
        <p:pic>
          <p:nvPicPr>
            <p:cNvPr id="76" name="Picture 75"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312" y="3179589"/>
              <a:ext cx="1258513" cy="1039583"/>
            </a:xfrm>
            <a:prstGeom prst="rect">
              <a:avLst/>
            </a:prstGeom>
            <a:ln w="28575" cmpd="sng">
              <a:solidFill>
                <a:srgbClr val="FF0000"/>
              </a:solidFill>
            </a:ln>
            <a:effectLst>
              <a:outerShdw blurRad="292100" dist="139700" dir="2700000" algn="tl" rotWithShape="0">
                <a:srgbClr val="333333">
                  <a:alpha val="65000"/>
                </a:srgbClr>
              </a:outerShdw>
            </a:effectLst>
          </p:spPr>
        </p:pic>
        <p:pic>
          <p:nvPicPr>
            <p:cNvPr id="79" name="Picture 78"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5354" y="3420646"/>
              <a:ext cx="1258513" cy="1039583"/>
            </a:xfrm>
            <a:prstGeom prst="rect">
              <a:avLst/>
            </a:prstGeom>
            <a:ln w="28575" cmpd="sng">
              <a:solidFill>
                <a:srgbClr val="FF0000"/>
              </a:solidFill>
            </a:ln>
            <a:effectLst>
              <a:outerShdw blurRad="292100" dist="139700" dir="2700000" algn="tl" rotWithShape="0">
                <a:srgbClr val="333333">
                  <a:alpha val="65000"/>
                </a:srgbClr>
              </a:outerShdw>
            </a:effectLst>
          </p:spPr>
        </p:pic>
        <p:pic>
          <p:nvPicPr>
            <p:cNvPr id="80" name="Picture 79"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5245" y="3593910"/>
              <a:ext cx="1258513" cy="1039583"/>
            </a:xfrm>
            <a:prstGeom prst="rect">
              <a:avLst/>
            </a:prstGeom>
            <a:ln w="28575" cmpd="sng">
              <a:solidFill>
                <a:srgbClr val="FF0000"/>
              </a:solidFill>
            </a:ln>
            <a:effectLst>
              <a:outerShdw blurRad="292100" dist="139700" dir="2700000" algn="tl" rotWithShape="0">
                <a:srgbClr val="333333">
                  <a:alpha val="65000"/>
                </a:srgbClr>
              </a:outerShdw>
            </a:effectLst>
          </p:spPr>
        </p:pic>
        <p:pic>
          <p:nvPicPr>
            <p:cNvPr id="81" name="Picture 80"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5136" y="3767174"/>
              <a:ext cx="1258513" cy="1039583"/>
            </a:xfrm>
            <a:prstGeom prst="rect">
              <a:avLst/>
            </a:prstGeom>
            <a:ln w="28575" cmpd="sng">
              <a:solidFill>
                <a:srgbClr val="FF0000"/>
              </a:solidFill>
            </a:ln>
            <a:effectLst>
              <a:outerShdw blurRad="292100" dist="139700" dir="2700000" algn="tl" rotWithShape="0">
                <a:srgbClr val="333333">
                  <a:alpha val="65000"/>
                </a:srgbClr>
              </a:outerShdw>
            </a:effectLst>
          </p:spPr>
        </p:pic>
        <p:pic>
          <p:nvPicPr>
            <p:cNvPr id="82" name="Picture 81"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5028" y="3940437"/>
              <a:ext cx="1258513" cy="1039583"/>
            </a:xfrm>
            <a:prstGeom prst="rect">
              <a:avLst/>
            </a:prstGeom>
            <a:ln w="28575" cmpd="sng">
              <a:solidFill>
                <a:srgbClr val="FF0000"/>
              </a:solidFill>
            </a:ln>
            <a:effectLst>
              <a:outerShdw blurRad="292100" dist="139700" dir="2700000" algn="tl" rotWithShape="0">
                <a:srgbClr val="333333">
                  <a:alpha val="65000"/>
                </a:srgbClr>
              </a:outerShdw>
            </a:effectLst>
          </p:spPr>
        </p:pic>
        <p:pic>
          <p:nvPicPr>
            <p:cNvPr id="84" name="Picture 83"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3278" y="4316922"/>
              <a:ext cx="1258513" cy="1039583"/>
            </a:xfrm>
            <a:prstGeom prst="rect">
              <a:avLst/>
            </a:prstGeom>
            <a:ln w="28575" cmpd="sng">
              <a:solidFill>
                <a:srgbClr val="FF0000"/>
              </a:solidFill>
            </a:ln>
            <a:effectLst>
              <a:outerShdw blurRad="292100" dist="139700" dir="2700000" algn="tl" rotWithShape="0">
                <a:srgbClr val="333333">
                  <a:alpha val="65000"/>
                </a:srgbClr>
              </a:outerShdw>
            </a:effectLst>
          </p:spPr>
        </p:pic>
        <p:pic>
          <p:nvPicPr>
            <p:cNvPr id="85" name="Picture 84"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3169" y="4490186"/>
              <a:ext cx="1258513" cy="1039583"/>
            </a:xfrm>
            <a:prstGeom prst="rect">
              <a:avLst/>
            </a:prstGeom>
            <a:ln w="28575" cmpd="sng">
              <a:solidFill>
                <a:srgbClr val="FF0000"/>
              </a:solidFill>
            </a:ln>
            <a:effectLst>
              <a:outerShdw blurRad="292100" dist="139700" dir="2700000" algn="tl" rotWithShape="0">
                <a:srgbClr val="333333">
                  <a:alpha val="65000"/>
                </a:srgbClr>
              </a:outerShdw>
            </a:effectLst>
          </p:spPr>
        </p:pic>
        <p:pic>
          <p:nvPicPr>
            <p:cNvPr id="86" name="Picture 85"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3060" y="4663450"/>
              <a:ext cx="1258513" cy="1039583"/>
            </a:xfrm>
            <a:prstGeom prst="rect">
              <a:avLst/>
            </a:prstGeom>
            <a:ln w="28575" cmpd="sng">
              <a:solidFill>
                <a:srgbClr val="FF0000"/>
              </a:solidFill>
            </a:ln>
            <a:effectLst>
              <a:outerShdw blurRad="292100" dist="139700" dir="2700000" algn="tl" rotWithShape="0">
                <a:srgbClr val="333333">
                  <a:alpha val="65000"/>
                </a:srgbClr>
              </a:outerShdw>
            </a:effectLst>
          </p:spPr>
        </p:pic>
        <p:pic>
          <p:nvPicPr>
            <p:cNvPr id="87" name="Picture 86"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2952" y="4836713"/>
              <a:ext cx="1258513" cy="1039583"/>
            </a:xfrm>
            <a:prstGeom prst="rect">
              <a:avLst/>
            </a:prstGeom>
            <a:ln w="28575" cmpd="sng">
              <a:solidFill>
                <a:srgbClr val="FF0000"/>
              </a:solidFill>
            </a:ln>
            <a:effectLst>
              <a:outerShdw blurRad="292100" dist="139700" dir="2700000" algn="tl" rotWithShape="0">
                <a:srgbClr val="333333">
                  <a:alpha val="65000"/>
                </a:srgbClr>
              </a:outerShdw>
            </a:effectLst>
          </p:spPr>
        </p:pic>
        <p:pic>
          <p:nvPicPr>
            <p:cNvPr id="89" name="Picture 88"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3278" y="4980020"/>
              <a:ext cx="1258513" cy="1039583"/>
            </a:xfrm>
            <a:prstGeom prst="rect">
              <a:avLst/>
            </a:prstGeom>
            <a:ln w="28575" cmpd="sng">
              <a:solidFill>
                <a:srgbClr val="FF0000"/>
              </a:solidFill>
            </a:ln>
            <a:effectLst>
              <a:outerShdw blurRad="292100" dist="139700" dir="2700000" algn="tl" rotWithShape="0">
                <a:srgbClr val="333333">
                  <a:alpha val="65000"/>
                </a:srgbClr>
              </a:outerShdw>
            </a:effectLst>
          </p:spPr>
        </p:pic>
        <p:pic>
          <p:nvPicPr>
            <p:cNvPr id="90" name="Picture 89"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3169" y="5153284"/>
              <a:ext cx="1258513" cy="1039583"/>
            </a:xfrm>
            <a:prstGeom prst="rect">
              <a:avLst/>
            </a:prstGeom>
            <a:ln w="28575" cmpd="sng">
              <a:solidFill>
                <a:srgbClr val="FF0000"/>
              </a:solidFill>
            </a:ln>
            <a:effectLst>
              <a:outerShdw blurRad="292100" dist="139700" dir="2700000" algn="tl" rotWithShape="0">
                <a:srgbClr val="333333">
                  <a:alpha val="65000"/>
                </a:srgbClr>
              </a:outerShdw>
            </a:effectLst>
          </p:spPr>
        </p:pic>
        <p:pic>
          <p:nvPicPr>
            <p:cNvPr id="91" name="Picture 90"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3060" y="5326548"/>
              <a:ext cx="1258513" cy="1039583"/>
            </a:xfrm>
            <a:prstGeom prst="rect">
              <a:avLst/>
            </a:prstGeom>
            <a:ln w="28575" cmpd="sng">
              <a:solidFill>
                <a:srgbClr val="FF0000"/>
              </a:solidFill>
            </a:ln>
            <a:effectLst>
              <a:outerShdw blurRad="292100" dist="139700" dir="2700000" algn="tl" rotWithShape="0">
                <a:srgbClr val="333333">
                  <a:alpha val="65000"/>
                </a:srgbClr>
              </a:outerShdw>
            </a:effectLst>
          </p:spPr>
        </p:pic>
        <p:pic>
          <p:nvPicPr>
            <p:cNvPr id="92" name="Picture 91"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2952" y="5499811"/>
              <a:ext cx="1258513" cy="1039583"/>
            </a:xfrm>
            <a:prstGeom prst="rect">
              <a:avLst/>
            </a:prstGeom>
            <a:ln w="28575" cmpd="sng">
              <a:solidFill>
                <a:srgbClr val="FF0000"/>
              </a:solidFill>
            </a:ln>
            <a:effectLst>
              <a:outerShdw blurRad="292100" dist="139700" dir="2700000" algn="tl" rotWithShape="0">
                <a:srgbClr val="333333">
                  <a:alpha val="65000"/>
                </a:srgbClr>
              </a:outerShdw>
            </a:effectLst>
          </p:spPr>
        </p:pic>
      </p:grpSp>
      <p:grpSp>
        <p:nvGrpSpPr>
          <p:cNvPr id="133" name="Group 132"/>
          <p:cNvGrpSpPr/>
          <p:nvPr/>
        </p:nvGrpSpPr>
        <p:grpSpPr>
          <a:xfrm>
            <a:off x="106002" y="1272038"/>
            <a:ext cx="8921269" cy="5399504"/>
            <a:chOff x="94958" y="1279257"/>
            <a:chExt cx="8921269" cy="5399504"/>
          </a:xfrm>
        </p:grpSpPr>
        <p:sp>
          <p:nvSpPr>
            <p:cNvPr id="71" name="TextBox 70"/>
            <p:cNvSpPr txBox="1"/>
            <p:nvPr/>
          </p:nvSpPr>
          <p:spPr>
            <a:xfrm>
              <a:off x="6939302" y="1463757"/>
              <a:ext cx="1326906" cy="1569660"/>
            </a:xfrm>
            <a:prstGeom prst="rect">
              <a:avLst/>
            </a:prstGeom>
            <a:noFill/>
          </p:spPr>
          <p:txBody>
            <a:bodyPr wrap="none" rtlCol="0">
              <a:spAutoFit/>
            </a:bodyPr>
            <a:lstStyle/>
            <a:p>
              <a:r>
                <a:rPr lang="en-US" sz="1600" dirty="0" smtClean="0">
                  <a:solidFill>
                    <a:srgbClr val="FFFFFF"/>
                  </a:solidFill>
                </a:rPr>
                <a:t>     + + + + +</a:t>
              </a:r>
            </a:p>
            <a:p>
              <a:r>
                <a:rPr lang="en-US" sz="1600" dirty="0" smtClean="0">
                  <a:solidFill>
                    <a:srgbClr val="FFFFFF"/>
                  </a:solidFill>
                </a:rPr>
                <a:t>+ + + + + + + +</a:t>
              </a:r>
            </a:p>
            <a:p>
              <a:r>
                <a:rPr lang="en-US" sz="1600" dirty="0" smtClean="0">
                  <a:solidFill>
                    <a:srgbClr val="FFFFFF"/>
                  </a:solidFill>
                </a:rPr>
                <a:t>+ + + + + + + + </a:t>
              </a:r>
            </a:p>
            <a:p>
              <a:r>
                <a:rPr lang="en-US" sz="1600" dirty="0" smtClean="0">
                  <a:solidFill>
                    <a:srgbClr val="FFFFFF"/>
                  </a:solidFill>
                </a:rPr>
                <a:t>+ + + + + + + +</a:t>
              </a:r>
            </a:p>
            <a:p>
              <a:r>
                <a:rPr lang="en-US" sz="1600" dirty="0">
                  <a:solidFill>
                    <a:srgbClr val="FFFFFF"/>
                  </a:solidFill>
                </a:rPr>
                <a:t> </a:t>
              </a:r>
              <a:r>
                <a:rPr lang="en-US" sz="1600" dirty="0" smtClean="0">
                  <a:solidFill>
                    <a:srgbClr val="FFFFFF"/>
                  </a:solidFill>
                </a:rPr>
                <a:t>     + + + + +</a:t>
              </a:r>
            </a:p>
            <a:p>
              <a:endParaRPr lang="en-US" sz="1600" dirty="0" smtClean="0">
                <a:solidFill>
                  <a:srgbClr val="FFFFFF"/>
                </a:solidFill>
              </a:endParaRPr>
            </a:p>
          </p:txBody>
        </p:sp>
        <p:sp>
          <p:nvSpPr>
            <p:cNvPr id="72" name="TextBox 71"/>
            <p:cNvSpPr txBox="1"/>
            <p:nvPr/>
          </p:nvSpPr>
          <p:spPr>
            <a:xfrm>
              <a:off x="445319" y="1279257"/>
              <a:ext cx="1326906" cy="1569660"/>
            </a:xfrm>
            <a:prstGeom prst="rect">
              <a:avLst/>
            </a:prstGeom>
            <a:noFill/>
          </p:spPr>
          <p:txBody>
            <a:bodyPr wrap="none" rtlCol="0">
              <a:spAutoFit/>
            </a:bodyPr>
            <a:lstStyle/>
            <a:p>
              <a:r>
                <a:rPr lang="en-US" sz="1600" dirty="0" smtClean="0">
                  <a:solidFill>
                    <a:schemeClr val="bg1"/>
                  </a:solidFill>
                </a:rPr>
                <a:t>     + + + + +</a:t>
              </a:r>
            </a:p>
            <a:p>
              <a:r>
                <a:rPr lang="en-US" sz="1600" dirty="0" smtClean="0">
                  <a:solidFill>
                    <a:schemeClr val="bg1"/>
                  </a:solidFill>
                </a:rPr>
                <a:t>+ + + + + + + +</a:t>
              </a:r>
            </a:p>
            <a:p>
              <a:r>
                <a:rPr lang="en-US" sz="1600" dirty="0" smtClean="0">
                  <a:solidFill>
                    <a:schemeClr val="bg1"/>
                  </a:solidFill>
                </a:rPr>
                <a:t>+ + + + + + + + </a:t>
              </a:r>
            </a:p>
            <a:p>
              <a:r>
                <a:rPr lang="en-US" sz="1600" dirty="0" smtClean="0">
                  <a:solidFill>
                    <a:schemeClr val="bg1"/>
                  </a:solidFill>
                </a:rPr>
                <a:t>+ + + + + + + +</a:t>
              </a:r>
            </a:p>
            <a:p>
              <a:r>
                <a:rPr lang="en-US" sz="1600" dirty="0">
                  <a:solidFill>
                    <a:schemeClr val="bg1"/>
                  </a:solidFill>
                </a:rPr>
                <a:t> </a:t>
              </a:r>
              <a:r>
                <a:rPr lang="en-US" sz="1600" dirty="0" smtClean="0">
                  <a:solidFill>
                    <a:schemeClr val="bg1"/>
                  </a:solidFill>
                </a:rPr>
                <a:t>     + + + + +</a:t>
              </a:r>
            </a:p>
            <a:p>
              <a:endParaRPr lang="en-US" sz="1600" dirty="0" smtClean="0">
                <a:solidFill>
                  <a:schemeClr val="bg1"/>
                </a:solidFill>
              </a:endParaRPr>
            </a:p>
          </p:txBody>
        </p:sp>
        <p:grpSp>
          <p:nvGrpSpPr>
            <p:cNvPr id="128" name="Group 127"/>
            <p:cNvGrpSpPr/>
            <p:nvPr/>
          </p:nvGrpSpPr>
          <p:grpSpPr>
            <a:xfrm>
              <a:off x="5970116" y="2735311"/>
              <a:ext cx="3046111" cy="3879596"/>
              <a:chOff x="5970116" y="2735311"/>
              <a:chExt cx="3046111" cy="3879596"/>
            </a:xfrm>
          </p:grpSpPr>
          <p:pic>
            <p:nvPicPr>
              <p:cNvPr id="95" name="Picture 94"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5400" y="2735311"/>
                <a:ext cx="1258513" cy="1039583"/>
              </a:xfrm>
              <a:prstGeom prst="rect">
                <a:avLst/>
              </a:prstGeom>
              <a:noFill/>
              <a:ln w="28575" cmpd="sng">
                <a:solidFill>
                  <a:srgbClr val="008000"/>
                </a:solidFill>
              </a:ln>
              <a:effectLst>
                <a:outerShdw blurRad="292100" dist="139700" dir="2700000" algn="tl" rotWithShape="0">
                  <a:srgbClr val="333333">
                    <a:alpha val="65000"/>
                  </a:srgbClr>
                </a:outerShdw>
              </a:effectLst>
            </p:spPr>
          </p:pic>
          <p:pic>
            <p:nvPicPr>
              <p:cNvPr id="96" name="Picture 95"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5291" y="2908575"/>
                <a:ext cx="1258513" cy="1039583"/>
              </a:xfrm>
              <a:prstGeom prst="rect">
                <a:avLst/>
              </a:prstGeom>
              <a:noFill/>
              <a:ln w="28575" cmpd="sng">
                <a:solidFill>
                  <a:srgbClr val="008000"/>
                </a:solidFill>
              </a:ln>
              <a:effectLst>
                <a:outerShdw blurRad="292100" dist="139700" dir="2700000" algn="tl" rotWithShape="0">
                  <a:srgbClr val="333333">
                    <a:alpha val="65000"/>
                  </a:srgbClr>
                </a:outerShdw>
              </a:effectLst>
            </p:spPr>
          </p:pic>
          <p:pic>
            <p:nvPicPr>
              <p:cNvPr id="97" name="Picture 96"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5182" y="3081839"/>
                <a:ext cx="1258513" cy="1039583"/>
              </a:xfrm>
              <a:prstGeom prst="rect">
                <a:avLst/>
              </a:prstGeom>
              <a:noFill/>
              <a:ln w="28575" cmpd="sng">
                <a:solidFill>
                  <a:srgbClr val="008000"/>
                </a:solidFill>
              </a:ln>
              <a:effectLst>
                <a:outerShdw blurRad="292100" dist="139700" dir="2700000" algn="tl" rotWithShape="0">
                  <a:srgbClr val="333333">
                    <a:alpha val="65000"/>
                  </a:srgbClr>
                </a:outerShdw>
              </a:effectLst>
            </p:spPr>
          </p:pic>
          <p:pic>
            <p:nvPicPr>
              <p:cNvPr id="98" name="Picture 97"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5074" y="3255102"/>
                <a:ext cx="1258513" cy="1039583"/>
              </a:xfrm>
              <a:prstGeom prst="rect">
                <a:avLst/>
              </a:prstGeom>
              <a:noFill/>
              <a:ln w="28575" cmpd="sng">
                <a:solidFill>
                  <a:srgbClr val="008000"/>
                </a:solidFill>
              </a:ln>
              <a:effectLst>
                <a:outerShdw blurRad="292100" dist="139700" dir="2700000" algn="tl" rotWithShape="0">
                  <a:srgbClr val="333333">
                    <a:alpha val="65000"/>
                  </a:srgbClr>
                </a:outerShdw>
              </a:effectLst>
            </p:spPr>
          </p:pic>
          <p:pic>
            <p:nvPicPr>
              <p:cNvPr id="99" name="Picture 98"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0116" y="3496159"/>
                <a:ext cx="1258513" cy="1039583"/>
              </a:xfrm>
              <a:prstGeom prst="rect">
                <a:avLst/>
              </a:prstGeom>
              <a:noFill/>
              <a:ln w="28575" cmpd="sng">
                <a:solidFill>
                  <a:srgbClr val="008000"/>
                </a:solidFill>
              </a:ln>
              <a:effectLst>
                <a:outerShdw blurRad="292100" dist="139700" dir="2700000" algn="tl" rotWithShape="0">
                  <a:srgbClr val="333333">
                    <a:alpha val="65000"/>
                  </a:srgbClr>
                </a:outerShdw>
              </a:effectLst>
            </p:spPr>
          </p:pic>
          <p:pic>
            <p:nvPicPr>
              <p:cNvPr id="100" name="Picture 99"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0007" y="3669423"/>
                <a:ext cx="1258513" cy="1039583"/>
              </a:xfrm>
              <a:prstGeom prst="rect">
                <a:avLst/>
              </a:prstGeom>
              <a:noFill/>
              <a:ln w="28575" cmpd="sng">
                <a:solidFill>
                  <a:srgbClr val="008000"/>
                </a:solidFill>
              </a:ln>
              <a:effectLst>
                <a:outerShdw blurRad="292100" dist="139700" dir="2700000" algn="tl" rotWithShape="0">
                  <a:srgbClr val="333333">
                    <a:alpha val="65000"/>
                  </a:srgbClr>
                </a:outerShdw>
              </a:effectLst>
            </p:spPr>
          </p:pic>
          <p:pic>
            <p:nvPicPr>
              <p:cNvPr id="101" name="Picture 100"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9898" y="3842687"/>
                <a:ext cx="1258513" cy="1039583"/>
              </a:xfrm>
              <a:prstGeom prst="rect">
                <a:avLst/>
              </a:prstGeom>
              <a:noFill/>
              <a:ln w="28575" cmpd="sng">
                <a:solidFill>
                  <a:srgbClr val="008000"/>
                </a:solidFill>
              </a:ln>
              <a:effectLst>
                <a:outerShdw blurRad="292100" dist="139700" dir="2700000" algn="tl" rotWithShape="0">
                  <a:srgbClr val="333333">
                    <a:alpha val="65000"/>
                  </a:srgbClr>
                </a:outerShdw>
              </a:effectLst>
            </p:spPr>
          </p:pic>
          <p:pic>
            <p:nvPicPr>
              <p:cNvPr id="102" name="Picture 101"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9790" y="4015950"/>
                <a:ext cx="1258513" cy="1039583"/>
              </a:xfrm>
              <a:prstGeom prst="rect">
                <a:avLst/>
              </a:prstGeom>
              <a:noFill/>
              <a:ln w="28575" cmpd="sng">
                <a:solidFill>
                  <a:srgbClr val="008000"/>
                </a:solidFill>
              </a:ln>
              <a:effectLst>
                <a:outerShdw blurRad="292100" dist="139700" dir="2700000" algn="tl" rotWithShape="0">
                  <a:srgbClr val="333333">
                    <a:alpha val="65000"/>
                  </a:srgbClr>
                </a:outerShdw>
              </a:effectLst>
            </p:spPr>
          </p:pic>
          <p:pic>
            <p:nvPicPr>
              <p:cNvPr id="103" name="Picture 102"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8040" y="4392435"/>
                <a:ext cx="1258513" cy="1039583"/>
              </a:xfrm>
              <a:prstGeom prst="rect">
                <a:avLst/>
              </a:prstGeom>
              <a:noFill/>
              <a:ln w="28575" cmpd="sng">
                <a:solidFill>
                  <a:srgbClr val="008000"/>
                </a:solidFill>
              </a:ln>
              <a:effectLst>
                <a:outerShdw blurRad="292100" dist="139700" dir="2700000" algn="tl" rotWithShape="0">
                  <a:srgbClr val="333333">
                    <a:alpha val="65000"/>
                  </a:srgbClr>
                </a:outerShdw>
              </a:effectLst>
            </p:spPr>
          </p:pic>
          <p:pic>
            <p:nvPicPr>
              <p:cNvPr id="104" name="Picture 103"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7931" y="4565699"/>
                <a:ext cx="1258513" cy="1039583"/>
              </a:xfrm>
              <a:prstGeom prst="rect">
                <a:avLst/>
              </a:prstGeom>
              <a:noFill/>
              <a:ln w="28575" cmpd="sng">
                <a:solidFill>
                  <a:srgbClr val="008000"/>
                </a:solidFill>
              </a:ln>
              <a:effectLst>
                <a:outerShdw blurRad="292100" dist="139700" dir="2700000" algn="tl" rotWithShape="0">
                  <a:srgbClr val="333333">
                    <a:alpha val="65000"/>
                  </a:srgbClr>
                </a:outerShdw>
              </a:effectLst>
            </p:spPr>
          </p:pic>
          <p:pic>
            <p:nvPicPr>
              <p:cNvPr id="105" name="Picture 104"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7822" y="4738963"/>
                <a:ext cx="1258513" cy="1039583"/>
              </a:xfrm>
              <a:prstGeom prst="rect">
                <a:avLst/>
              </a:prstGeom>
              <a:noFill/>
              <a:ln w="28575" cmpd="sng">
                <a:solidFill>
                  <a:srgbClr val="008000"/>
                </a:solidFill>
              </a:ln>
              <a:effectLst>
                <a:outerShdw blurRad="292100" dist="139700" dir="2700000" algn="tl" rotWithShape="0">
                  <a:srgbClr val="333333">
                    <a:alpha val="65000"/>
                  </a:srgbClr>
                </a:outerShdw>
              </a:effectLst>
            </p:spPr>
          </p:pic>
          <p:pic>
            <p:nvPicPr>
              <p:cNvPr id="106" name="Picture 105"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7714" y="4912226"/>
                <a:ext cx="1258513" cy="1039583"/>
              </a:xfrm>
              <a:prstGeom prst="rect">
                <a:avLst/>
              </a:prstGeom>
              <a:noFill/>
              <a:ln w="28575" cmpd="sng">
                <a:solidFill>
                  <a:srgbClr val="008000"/>
                </a:solidFill>
              </a:ln>
              <a:effectLst>
                <a:outerShdw blurRad="292100" dist="139700" dir="2700000" algn="tl" rotWithShape="0">
                  <a:srgbClr val="333333">
                    <a:alpha val="65000"/>
                  </a:srgbClr>
                </a:outerShdw>
              </a:effectLst>
            </p:spPr>
          </p:pic>
          <p:pic>
            <p:nvPicPr>
              <p:cNvPr id="107" name="Picture 106"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8040" y="5055533"/>
                <a:ext cx="1258513" cy="1039583"/>
              </a:xfrm>
              <a:prstGeom prst="rect">
                <a:avLst/>
              </a:prstGeom>
              <a:noFill/>
              <a:ln w="28575" cmpd="sng">
                <a:solidFill>
                  <a:srgbClr val="008000"/>
                </a:solidFill>
              </a:ln>
              <a:effectLst>
                <a:outerShdw blurRad="292100" dist="139700" dir="2700000" algn="tl" rotWithShape="0">
                  <a:srgbClr val="333333">
                    <a:alpha val="65000"/>
                  </a:srgbClr>
                </a:outerShdw>
              </a:effectLst>
            </p:spPr>
          </p:pic>
          <p:pic>
            <p:nvPicPr>
              <p:cNvPr id="108" name="Picture 107"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7931" y="5228797"/>
                <a:ext cx="1258513" cy="1039583"/>
              </a:xfrm>
              <a:prstGeom prst="rect">
                <a:avLst/>
              </a:prstGeom>
              <a:noFill/>
              <a:ln w="28575" cmpd="sng">
                <a:solidFill>
                  <a:srgbClr val="008000"/>
                </a:solidFill>
              </a:ln>
              <a:effectLst>
                <a:outerShdw blurRad="292100" dist="139700" dir="2700000" algn="tl" rotWithShape="0">
                  <a:srgbClr val="333333">
                    <a:alpha val="65000"/>
                  </a:srgbClr>
                </a:outerShdw>
              </a:effectLst>
            </p:spPr>
          </p:pic>
          <p:pic>
            <p:nvPicPr>
              <p:cNvPr id="109" name="Picture 108"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7822" y="5402061"/>
                <a:ext cx="1258513" cy="1039583"/>
              </a:xfrm>
              <a:prstGeom prst="rect">
                <a:avLst/>
              </a:prstGeom>
              <a:noFill/>
              <a:ln w="28575" cmpd="sng">
                <a:solidFill>
                  <a:srgbClr val="008000"/>
                </a:solidFill>
              </a:ln>
              <a:effectLst>
                <a:outerShdw blurRad="292100" dist="139700" dir="2700000" algn="tl" rotWithShape="0">
                  <a:srgbClr val="333333">
                    <a:alpha val="65000"/>
                  </a:srgbClr>
                </a:outerShdw>
              </a:effectLst>
            </p:spPr>
          </p:pic>
          <p:pic>
            <p:nvPicPr>
              <p:cNvPr id="110" name="Picture 109"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7714" y="5575324"/>
                <a:ext cx="1258513" cy="1039583"/>
              </a:xfrm>
              <a:prstGeom prst="rect">
                <a:avLst/>
              </a:prstGeom>
              <a:noFill/>
              <a:ln w="28575" cmpd="sng">
                <a:solidFill>
                  <a:srgbClr val="008000"/>
                </a:solidFill>
              </a:ln>
              <a:effectLst>
                <a:outerShdw blurRad="292100" dist="139700" dir="2700000" algn="tl" rotWithShape="0">
                  <a:srgbClr val="333333">
                    <a:alpha val="65000"/>
                  </a:srgbClr>
                </a:outerShdw>
              </a:effectLst>
            </p:spPr>
          </p:pic>
        </p:grpSp>
        <p:grpSp>
          <p:nvGrpSpPr>
            <p:cNvPr id="131" name="Group 130"/>
            <p:cNvGrpSpPr/>
            <p:nvPr/>
          </p:nvGrpSpPr>
          <p:grpSpPr>
            <a:xfrm>
              <a:off x="94958" y="2799165"/>
              <a:ext cx="3033561" cy="3879596"/>
              <a:chOff x="94958" y="2799165"/>
              <a:chExt cx="3033561" cy="3879596"/>
            </a:xfrm>
          </p:grpSpPr>
          <p:pic>
            <p:nvPicPr>
              <p:cNvPr id="112" name="Picture 111"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2799165"/>
                <a:ext cx="1258513" cy="1039583"/>
              </a:xfrm>
              <a:prstGeom prst="rect">
                <a:avLst/>
              </a:prstGeom>
              <a:ln w="28575" cmpd="sng">
                <a:solidFill>
                  <a:srgbClr val="0000FF"/>
                </a:solidFill>
              </a:ln>
              <a:effectLst>
                <a:outerShdw blurRad="292100" dist="139700" dir="2700000" algn="tl" rotWithShape="0">
                  <a:srgbClr val="333333">
                    <a:alpha val="65000"/>
                  </a:srgbClr>
                </a:outerShdw>
              </a:effectLst>
            </p:spPr>
          </p:pic>
          <p:pic>
            <p:nvPicPr>
              <p:cNvPr id="113" name="Picture 112"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223" y="2972429"/>
                <a:ext cx="1258513" cy="1039583"/>
              </a:xfrm>
              <a:prstGeom prst="rect">
                <a:avLst/>
              </a:prstGeom>
              <a:ln w="28575" cmpd="sng">
                <a:solidFill>
                  <a:srgbClr val="0000FF"/>
                </a:solidFill>
              </a:ln>
              <a:effectLst>
                <a:outerShdw blurRad="292100" dist="139700" dir="2700000" algn="tl" rotWithShape="0">
                  <a:srgbClr val="333333">
                    <a:alpha val="65000"/>
                  </a:srgbClr>
                </a:outerShdw>
              </a:effectLst>
            </p:spPr>
          </p:pic>
          <p:pic>
            <p:nvPicPr>
              <p:cNvPr id="114" name="Picture 113"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0114" y="3145693"/>
                <a:ext cx="1258513" cy="1039583"/>
              </a:xfrm>
              <a:prstGeom prst="rect">
                <a:avLst/>
              </a:prstGeom>
              <a:ln w="28575" cmpd="sng">
                <a:solidFill>
                  <a:srgbClr val="0000FF"/>
                </a:solidFill>
              </a:ln>
              <a:effectLst>
                <a:outerShdw blurRad="292100" dist="139700" dir="2700000" algn="tl" rotWithShape="0">
                  <a:srgbClr val="333333">
                    <a:alpha val="65000"/>
                  </a:srgbClr>
                </a:outerShdw>
              </a:effectLst>
            </p:spPr>
          </p:pic>
          <p:pic>
            <p:nvPicPr>
              <p:cNvPr id="115" name="Picture 114"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0006" y="3318956"/>
                <a:ext cx="1258513" cy="1039583"/>
              </a:xfrm>
              <a:prstGeom prst="rect">
                <a:avLst/>
              </a:prstGeom>
              <a:ln w="28575" cmpd="sng">
                <a:solidFill>
                  <a:srgbClr val="0000FF"/>
                </a:solidFill>
              </a:ln>
              <a:effectLst>
                <a:outerShdw blurRad="292100" dist="139700" dir="2700000" algn="tl" rotWithShape="0">
                  <a:srgbClr val="333333">
                    <a:alpha val="65000"/>
                  </a:srgbClr>
                </a:outerShdw>
              </a:effectLst>
            </p:spPr>
          </p:pic>
          <p:pic>
            <p:nvPicPr>
              <p:cNvPr id="116" name="Picture 115"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48" y="3560013"/>
                <a:ext cx="1258513" cy="1039583"/>
              </a:xfrm>
              <a:prstGeom prst="rect">
                <a:avLst/>
              </a:prstGeom>
              <a:ln w="28575" cmpd="sng">
                <a:solidFill>
                  <a:srgbClr val="0000FF"/>
                </a:solidFill>
              </a:ln>
              <a:effectLst>
                <a:outerShdw blurRad="292100" dist="139700" dir="2700000" algn="tl" rotWithShape="0">
                  <a:srgbClr val="333333">
                    <a:alpha val="65000"/>
                  </a:srgbClr>
                </a:outerShdw>
              </a:effectLst>
            </p:spPr>
          </p:pic>
          <p:pic>
            <p:nvPicPr>
              <p:cNvPr id="117" name="Picture 116"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939" y="3733277"/>
                <a:ext cx="1258513" cy="1039583"/>
              </a:xfrm>
              <a:prstGeom prst="rect">
                <a:avLst/>
              </a:prstGeom>
              <a:ln w="28575" cmpd="sng">
                <a:solidFill>
                  <a:srgbClr val="0000FF"/>
                </a:solidFill>
              </a:ln>
              <a:effectLst>
                <a:outerShdw blurRad="292100" dist="139700" dir="2700000" algn="tl" rotWithShape="0">
                  <a:srgbClr val="333333">
                    <a:alpha val="65000"/>
                  </a:srgbClr>
                </a:outerShdw>
              </a:effectLst>
            </p:spPr>
          </p:pic>
          <p:pic>
            <p:nvPicPr>
              <p:cNvPr id="118" name="Picture 117"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4830" y="3906541"/>
                <a:ext cx="1258513" cy="1039583"/>
              </a:xfrm>
              <a:prstGeom prst="rect">
                <a:avLst/>
              </a:prstGeom>
              <a:ln w="28575" cmpd="sng">
                <a:solidFill>
                  <a:srgbClr val="0000FF"/>
                </a:solidFill>
              </a:ln>
              <a:effectLst>
                <a:outerShdw blurRad="292100" dist="139700" dir="2700000" algn="tl" rotWithShape="0">
                  <a:srgbClr val="333333">
                    <a:alpha val="65000"/>
                  </a:srgbClr>
                </a:outerShdw>
              </a:effectLst>
            </p:spPr>
          </p:pic>
          <p:pic>
            <p:nvPicPr>
              <p:cNvPr id="119" name="Picture 118"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4722" y="4079804"/>
                <a:ext cx="1258513" cy="1039583"/>
              </a:xfrm>
              <a:prstGeom prst="rect">
                <a:avLst/>
              </a:prstGeom>
              <a:ln w="28575" cmpd="sng">
                <a:solidFill>
                  <a:srgbClr val="0000FF"/>
                </a:solidFill>
              </a:ln>
              <a:effectLst>
                <a:outerShdw blurRad="292100" dist="139700" dir="2700000" algn="tl" rotWithShape="0">
                  <a:srgbClr val="333333">
                    <a:alpha val="65000"/>
                  </a:srgbClr>
                </a:outerShdw>
              </a:effectLst>
            </p:spPr>
          </p:pic>
          <p:pic>
            <p:nvPicPr>
              <p:cNvPr id="120" name="Picture 119"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58" y="4456289"/>
                <a:ext cx="1258513" cy="1039583"/>
              </a:xfrm>
              <a:prstGeom prst="rect">
                <a:avLst/>
              </a:prstGeom>
              <a:ln w="28575" cmpd="sng">
                <a:solidFill>
                  <a:srgbClr val="0000FF"/>
                </a:solidFill>
              </a:ln>
              <a:effectLst>
                <a:outerShdw blurRad="292100" dist="139700" dir="2700000" algn="tl" rotWithShape="0">
                  <a:srgbClr val="333333">
                    <a:alpha val="65000"/>
                  </a:srgbClr>
                </a:outerShdw>
              </a:effectLst>
            </p:spPr>
          </p:pic>
          <p:pic>
            <p:nvPicPr>
              <p:cNvPr id="121" name="Picture 120"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849" y="4629553"/>
                <a:ext cx="1258513" cy="1039583"/>
              </a:xfrm>
              <a:prstGeom prst="rect">
                <a:avLst/>
              </a:prstGeom>
              <a:ln w="28575" cmpd="sng">
                <a:solidFill>
                  <a:srgbClr val="0000FF"/>
                </a:solidFill>
              </a:ln>
              <a:effectLst>
                <a:outerShdw blurRad="292100" dist="139700" dir="2700000" algn="tl" rotWithShape="0">
                  <a:srgbClr val="333333">
                    <a:alpha val="65000"/>
                  </a:srgbClr>
                </a:outerShdw>
              </a:effectLst>
            </p:spPr>
          </p:pic>
          <p:pic>
            <p:nvPicPr>
              <p:cNvPr id="122" name="Picture 121"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4740" y="4802817"/>
                <a:ext cx="1258513" cy="1039583"/>
              </a:xfrm>
              <a:prstGeom prst="rect">
                <a:avLst/>
              </a:prstGeom>
              <a:ln w="28575" cmpd="sng">
                <a:solidFill>
                  <a:srgbClr val="0000FF"/>
                </a:solidFill>
              </a:ln>
              <a:effectLst>
                <a:outerShdw blurRad="292100" dist="139700" dir="2700000" algn="tl" rotWithShape="0">
                  <a:srgbClr val="333333">
                    <a:alpha val="65000"/>
                  </a:srgbClr>
                </a:outerShdw>
              </a:effectLst>
            </p:spPr>
          </p:pic>
          <p:pic>
            <p:nvPicPr>
              <p:cNvPr id="123" name="Picture 122"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4632" y="4976080"/>
                <a:ext cx="1258513" cy="1039583"/>
              </a:xfrm>
              <a:prstGeom prst="rect">
                <a:avLst/>
              </a:prstGeom>
              <a:ln w="28575" cmpd="sng">
                <a:solidFill>
                  <a:srgbClr val="0000FF"/>
                </a:solidFill>
              </a:ln>
              <a:effectLst>
                <a:outerShdw blurRad="292100" dist="139700" dir="2700000" algn="tl" rotWithShape="0">
                  <a:srgbClr val="333333">
                    <a:alpha val="65000"/>
                  </a:srgbClr>
                </a:outerShdw>
              </a:effectLst>
            </p:spPr>
          </p:pic>
          <p:pic>
            <p:nvPicPr>
              <p:cNvPr id="124" name="Picture 123"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58" y="5119387"/>
                <a:ext cx="1258513" cy="1039583"/>
              </a:xfrm>
              <a:prstGeom prst="rect">
                <a:avLst/>
              </a:prstGeom>
              <a:ln w="28575" cmpd="sng">
                <a:solidFill>
                  <a:srgbClr val="0000FF"/>
                </a:solidFill>
              </a:ln>
              <a:effectLst>
                <a:outerShdw blurRad="292100" dist="139700" dir="2700000" algn="tl" rotWithShape="0">
                  <a:srgbClr val="333333">
                    <a:alpha val="65000"/>
                  </a:srgbClr>
                </a:outerShdw>
              </a:effectLst>
            </p:spPr>
          </p:pic>
          <p:pic>
            <p:nvPicPr>
              <p:cNvPr id="125" name="Picture 124"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849" y="5292651"/>
                <a:ext cx="1258513" cy="1039583"/>
              </a:xfrm>
              <a:prstGeom prst="rect">
                <a:avLst/>
              </a:prstGeom>
              <a:ln w="28575" cmpd="sng">
                <a:solidFill>
                  <a:srgbClr val="0000FF"/>
                </a:solidFill>
              </a:ln>
              <a:effectLst>
                <a:outerShdw blurRad="292100" dist="139700" dir="2700000" algn="tl" rotWithShape="0">
                  <a:srgbClr val="333333">
                    <a:alpha val="65000"/>
                  </a:srgbClr>
                </a:outerShdw>
              </a:effectLst>
            </p:spPr>
          </p:pic>
          <p:pic>
            <p:nvPicPr>
              <p:cNvPr id="126" name="Picture 125"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4740" y="5465915"/>
                <a:ext cx="1258513" cy="1039583"/>
              </a:xfrm>
              <a:prstGeom prst="rect">
                <a:avLst/>
              </a:prstGeom>
              <a:ln w="28575" cmpd="sng">
                <a:solidFill>
                  <a:srgbClr val="0000FF"/>
                </a:solidFill>
              </a:ln>
              <a:effectLst>
                <a:outerShdw blurRad="292100" dist="139700" dir="2700000" algn="tl" rotWithShape="0">
                  <a:srgbClr val="333333">
                    <a:alpha val="65000"/>
                  </a:srgbClr>
                </a:outerShdw>
              </a:effectLst>
            </p:spPr>
          </p:pic>
          <p:pic>
            <p:nvPicPr>
              <p:cNvPr id="127" name="Picture 126" descr="x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4632" y="5639178"/>
                <a:ext cx="1258513" cy="1039583"/>
              </a:xfrm>
              <a:prstGeom prst="rect">
                <a:avLst/>
              </a:prstGeom>
              <a:ln w="28575" cmpd="sng">
                <a:solidFill>
                  <a:srgbClr val="0000FF"/>
                </a:solidFill>
              </a:ln>
              <a:effectLst>
                <a:outerShdw blurRad="292100" dist="139700" dir="2700000" algn="tl" rotWithShape="0">
                  <a:srgbClr val="333333">
                    <a:alpha val="65000"/>
                  </a:srgbClr>
                </a:outerShdw>
              </a:effectLst>
            </p:spPr>
          </p:pic>
        </p:grpSp>
      </p:grpSp>
      <p:sp>
        <p:nvSpPr>
          <p:cNvPr id="73" name="Rounded Rectangle 72"/>
          <p:cNvSpPr/>
          <p:nvPr/>
        </p:nvSpPr>
        <p:spPr>
          <a:xfrm>
            <a:off x="525736" y="5112169"/>
            <a:ext cx="8213178" cy="132947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3600" dirty="0" smtClean="0"/>
              <a:t>High-Throughput Data:</a:t>
            </a:r>
            <a:br>
              <a:rPr lang="en-US" sz="3600" dirty="0" smtClean="0"/>
            </a:br>
            <a:r>
              <a:rPr lang="en-US" sz="3600" dirty="0" smtClean="0"/>
              <a:t>Many wish to Discover and Access</a:t>
            </a:r>
            <a:endParaRPr lang="en-US" sz="3600" dirty="0"/>
          </a:p>
        </p:txBody>
      </p:sp>
    </p:spTree>
    <p:extLst>
      <p:ext uri="{BB962C8B-B14F-4D97-AF65-F5344CB8AC3E}">
        <p14:creationId xmlns:p14="http://schemas.microsoft.com/office/powerpoint/2010/main" val="8262091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High-Throughput Experimentalists: Receptive to New Data Curation </a:t>
            </a:r>
            <a:endParaRPr lang="en-US" dirty="0"/>
          </a:p>
        </p:txBody>
      </p:sp>
      <p:sp>
        <p:nvSpPr>
          <p:cNvPr id="6" name="Content Placeholder 5"/>
          <p:cNvSpPr>
            <a:spLocks noGrp="1"/>
          </p:cNvSpPr>
          <p:nvPr>
            <p:ph idx="1"/>
          </p:nvPr>
        </p:nvSpPr>
        <p:spPr>
          <a:xfrm>
            <a:off x="457200" y="1481566"/>
            <a:ext cx="4590371" cy="4935721"/>
          </a:xfrm>
        </p:spPr>
        <p:txBody>
          <a:bodyPr>
            <a:normAutofit fontScale="70000" lnSpcReduction="20000"/>
          </a:bodyPr>
          <a:lstStyle/>
          <a:p>
            <a:r>
              <a:rPr lang="en-US" sz="2700" i="1" dirty="0"/>
              <a:t>“Existing HTE programs, while producing excellent core technologies, lack efficient coordination, resulting in </a:t>
            </a:r>
            <a:r>
              <a:rPr lang="en-US" sz="2700" b="1" i="1" u="sng" dirty="0"/>
              <a:t>underdeveloped opportunities and capabilities in data collection, </a:t>
            </a:r>
            <a:r>
              <a:rPr lang="en-US" sz="2700" b="1" i="1" u="sng" dirty="0" err="1"/>
              <a:t>curation</a:t>
            </a:r>
            <a:r>
              <a:rPr lang="en-US" sz="2700" i="1" dirty="0"/>
              <a:t> and analysis</a:t>
            </a:r>
            <a:r>
              <a:rPr lang="en-US" sz="2700" i="1" dirty="0" smtClean="0"/>
              <a:t>”</a:t>
            </a:r>
          </a:p>
          <a:p>
            <a:endParaRPr lang="en-US" sz="2700" i="1" dirty="0"/>
          </a:p>
          <a:p>
            <a:r>
              <a:rPr lang="en-US" sz="2700" i="1" dirty="0"/>
              <a:t>“The HTE methodology is uniquely suited to rapidly generate </a:t>
            </a:r>
            <a:r>
              <a:rPr lang="en-US" sz="2700" b="1" i="1" u="sng" dirty="0"/>
              <a:t>the large volumes of high-quality materials data required to populate materials properties databases</a:t>
            </a:r>
            <a:r>
              <a:rPr lang="en-US" sz="2700" b="1" i="1" dirty="0" smtClean="0"/>
              <a:t>“</a:t>
            </a:r>
          </a:p>
          <a:p>
            <a:endParaRPr lang="en-US" sz="2700" b="1" i="1" dirty="0"/>
          </a:p>
          <a:p>
            <a:r>
              <a:rPr lang="en-US" sz="2700" i="1" dirty="0"/>
              <a:t>“Standards for library synthesis, characterization, and </a:t>
            </a:r>
            <a:r>
              <a:rPr lang="en-US" sz="2700" b="1" i="1" u="sng" dirty="0"/>
              <a:t>data </a:t>
            </a:r>
            <a:r>
              <a:rPr lang="en-US" sz="2700" b="1" i="1" u="sng" dirty="0" err="1"/>
              <a:t>curation</a:t>
            </a:r>
            <a:r>
              <a:rPr lang="en-US" sz="2700" b="1" i="1" u="sng" dirty="0"/>
              <a:t> (e.g., library architectures, data formats, and informatics</a:t>
            </a:r>
            <a:r>
              <a:rPr lang="en-US" sz="2700" b="1" i="1" dirty="0"/>
              <a:t>)</a:t>
            </a:r>
            <a:r>
              <a:rPr lang="en-US" sz="2700" i="1" dirty="0"/>
              <a:t> are crucial for effective and widespread use of HTE investments” </a:t>
            </a:r>
          </a:p>
        </p:txBody>
      </p:sp>
      <p:pic>
        <p:nvPicPr>
          <p:cNvPr id="9" name="Picture 8"/>
          <p:cNvPicPr>
            <a:picLocks noChangeAspect="1"/>
          </p:cNvPicPr>
          <p:nvPr/>
        </p:nvPicPr>
        <p:blipFill>
          <a:blip r:embed="rId2"/>
          <a:stretch>
            <a:fillRect/>
          </a:stretch>
        </p:blipFill>
        <p:spPr>
          <a:xfrm>
            <a:off x="5125887" y="1451808"/>
            <a:ext cx="3549978" cy="4594088"/>
          </a:xfrm>
          <a:prstGeom prst="rect">
            <a:avLst/>
          </a:prstGeom>
          <a:solidFill>
            <a:schemeClr val="bg1"/>
          </a:solidFill>
          <a:ln>
            <a:solidFill>
              <a:schemeClr val="tx1"/>
            </a:solidFill>
          </a:ln>
        </p:spPr>
      </p:pic>
      <p:sp>
        <p:nvSpPr>
          <p:cNvPr id="10" name="Rectangle 9"/>
          <p:cNvSpPr/>
          <p:nvPr/>
        </p:nvSpPr>
        <p:spPr>
          <a:xfrm>
            <a:off x="5021543" y="6005117"/>
            <a:ext cx="3711272" cy="338554"/>
          </a:xfrm>
          <a:prstGeom prst="rect">
            <a:avLst/>
          </a:prstGeom>
        </p:spPr>
        <p:txBody>
          <a:bodyPr wrap="none">
            <a:spAutoFit/>
          </a:bodyPr>
          <a:lstStyle/>
          <a:p>
            <a:r>
              <a:rPr lang="en-US" sz="1600" dirty="0">
                <a:hlinkClick r:id="rId3"/>
              </a:rPr>
              <a:t>http://www.mrs.org/mgi-workshop-2014/</a:t>
            </a:r>
            <a:endParaRPr lang="en-US" sz="1600" dirty="0"/>
          </a:p>
        </p:txBody>
      </p:sp>
    </p:spTree>
    <p:extLst>
      <p:ext uri="{BB962C8B-B14F-4D97-AF65-F5344CB8AC3E}">
        <p14:creationId xmlns:p14="http://schemas.microsoft.com/office/powerpoint/2010/main" val="6179147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Modular Data Models</a:t>
            </a:r>
            <a:endParaRPr lang="en-US" dirty="0"/>
          </a:p>
        </p:txBody>
      </p:sp>
      <p:pic>
        <p:nvPicPr>
          <p:cNvPr id="3" name="Picture 2" descr="template_view_1.png"/>
          <p:cNvPicPr>
            <a:picLocks noChangeAspect="1"/>
          </p:cNvPicPr>
          <p:nvPr/>
        </p:nvPicPr>
        <p:blipFill rotWithShape="1">
          <a:blip r:embed="rId3">
            <a:extLst>
              <a:ext uri="{28A0092B-C50C-407E-A947-70E740481C1C}">
                <a14:useLocalDpi xmlns:a14="http://schemas.microsoft.com/office/drawing/2010/main" val="0"/>
              </a:ext>
            </a:extLst>
          </a:blip>
          <a:srcRect l="2086" t="15100" r="30588" b="58920"/>
          <a:stretch/>
        </p:blipFill>
        <p:spPr>
          <a:xfrm>
            <a:off x="551231" y="1044586"/>
            <a:ext cx="3962923" cy="1484078"/>
          </a:xfrm>
          <a:prstGeom prst="rect">
            <a:avLst/>
          </a:prstGeom>
        </p:spPr>
      </p:pic>
      <p:grpSp>
        <p:nvGrpSpPr>
          <p:cNvPr id="10" name="Group 9"/>
          <p:cNvGrpSpPr/>
          <p:nvPr/>
        </p:nvGrpSpPr>
        <p:grpSpPr>
          <a:xfrm>
            <a:off x="97684" y="2665584"/>
            <a:ext cx="8874701" cy="4102314"/>
            <a:chOff x="97684" y="2448186"/>
            <a:chExt cx="8874701" cy="4102314"/>
          </a:xfrm>
        </p:grpSpPr>
        <p:pic>
          <p:nvPicPr>
            <p:cNvPr id="6" name="Picture 5" descr="template_view_3.png"/>
            <p:cNvPicPr>
              <a:picLocks noChangeAspect="1"/>
            </p:cNvPicPr>
            <p:nvPr/>
          </p:nvPicPr>
          <p:blipFill rotWithShape="1">
            <a:blip r:embed="rId4">
              <a:extLst>
                <a:ext uri="{28A0092B-C50C-407E-A947-70E740481C1C}">
                  <a14:useLocalDpi xmlns:a14="http://schemas.microsoft.com/office/drawing/2010/main" val="0"/>
                </a:ext>
              </a:extLst>
            </a:blip>
            <a:srcRect l="53772" t="38076" r="1984" b="14549"/>
            <a:stretch/>
          </p:blipFill>
          <p:spPr>
            <a:xfrm>
              <a:off x="4930953" y="2580155"/>
              <a:ext cx="4041432" cy="3970345"/>
            </a:xfrm>
            <a:prstGeom prst="rect">
              <a:avLst/>
            </a:prstGeom>
          </p:spPr>
        </p:pic>
        <p:pic>
          <p:nvPicPr>
            <p:cNvPr id="4" name="Picture 3" descr="template_view_3.png"/>
            <p:cNvPicPr>
              <a:picLocks noChangeAspect="1"/>
            </p:cNvPicPr>
            <p:nvPr/>
          </p:nvPicPr>
          <p:blipFill rotWithShape="1">
            <a:blip r:embed="rId4">
              <a:extLst>
                <a:ext uri="{28A0092B-C50C-407E-A947-70E740481C1C}">
                  <a14:useLocalDpi xmlns:a14="http://schemas.microsoft.com/office/drawing/2010/main" val="0"/>
                </a:ext>
              </a:extLst>
            </a:blip>
            <a:srcRect l="1307" t="25032" r="45781" b="50252"/>
            <a:stretch/>
          </p:blipFill>
          <p:spPr>
            <a:xfrm>
              <a:off x="97684" y="2448186"/>
              <a:ext cx="4833269" cy="2071374"/>
            </a:xfrm>
            <a:prstGeom prst="rect">
              <a:avLst/>
            </a:prstGeom>
          </p:spPr>
        </p:pic>
        <p:pic>
          <p:nvPicPr>
            <p:cNvPr id="9" name="Picture 8" descr="template_view_3.png"/>
            <p:cNvPicPr>
              <a:picLocks noChangeAspect="1"/>
            </p:cNvPicPr>
            <p:nvPr/>
          </p:nvPicPr>
          <p:blipFill rotWithShape="1">
            <a:blip r:embed="rId4">
              <a:extLst>
                <a:ext uri="{28A0092B-C50C-407E-A947-70E740481C1C}">
                  <a14:useLocalDpi xmlns:a14="http://schemas.microsoft.com/office/drawing/2010/main" val="0"/>
                </a:ext>
              </a:extLst>
            </a:blip>
            <a:srcRect l="1307" t="59671" r="45781" b="32683"/>
            <a:stretch/>
          </p:blipFill>
          <p:spPr>
            <a:xfrm>
              <a:off x="97684" y="4382251"/>
              <a:ext cx="4833269" cy="640747"/>
            </a:xfrm>
            <a:prstGeom prst="rect">
              <a:avLst/>
            </a:prstGeom>
          </p:spPr>
        </p:pic>
      </p:grpSp>
      <p:sp>
        <p:nvSpPr>
          <p:cNvPr id="11" name="Rectangle 10"/>
          <p:cNvSpPr/>
          <p:nvPr/>
        </p:nvSpPr>
        <p:spPr>
          <a:xfrm>
            <a:off x="539790" y="1067470"/>
            <a:ext cx="2709376" cy="424623"/>
          </a:xfrm>
          <a:prstGeom prst="rect">
            <a:avLst/>
          </a:prstGeom>
          <a:no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344344" y="2657796"/>
            <a:ext cx="1396773" cy="521208"/>
          </a:xfrm>
          <a:prstGeom prst="rect">
            <a:avLst/>
          </a:prstGeom>
          <a:no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344344" y="3233916"/>
            <a:ext cx="2586609" cy="521208"/>
          </a:xfrm>
          <a:prstGeom prst="rect">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020104" y="5548839"/>
            <a:ext cx="2812136" cy="521208"/>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39795" y="1566782"/>
            <a:ext cx="3910346" cy="424623"/>
          </a:xfrm>
          <a:prstGeom prst="rect">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51231" y="2062917"/>
            <a:ext cx="2400476" cy="424623"/>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34358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late_view_4.png"/>
          <p:cNvPicPr>
            <a:picLocks noChangeAspect="1"/>
          </p:cNvPicPr>
          <p:nvPr/>
        </p:nvPicPr>
        <p:blipFill rotWithShape="1">
          <a:blip r:embed="rId3">
            <a:extLst>
              <a:ext uri="{28A0092B-C50C-407E-A947-70E740481C1C}">
                <a14:useLocalDpi xmlns:a14="http://schemas.microsoft.com/office/drawing/2010/main" val="0"/>
              </a:ext>
            </a:extLst>
          </a:blip>
          <a:srcRect l="1892" t="24014" r="1892" b="14322"/>
          <a:stretch/>
        </p:blipFill>
        <p:spPr>
          <a:xfrm>
            <a:off x="907074" y="19048"/>
            <a:ext cx="8214727" cy="6838953"/>
          </a:xfrm>
          <a:prstGeom prst="rect">
            <a:avLst/>
          </a:prstGeom>
        </p:spPr>
      </p:pic>
      <p:sp>
        <p:nvSpPr>
          <p:cNvPr id="2" name="Title 1"/>
          <p:cNvSpPr>
            <a:spLocks noGrp="1"/>
          </p:cNvSpPr>
          <p:nvPr>
            <p:ph type="title"/>
          </p:nvPr>
        </p:nvSpPr>
        <p:spPr/>
        <p:txBody>
          <a:bodyPr/>
          <a:lstStyle/>
          <a:p>
            <a:r>
              <a:rPr lang="en-US" dirty="0" smtClean="0"/>
              <a:t>Core Metadata</a:t>
            </a:r>
            <a:endParaRPr lang="en-US" dirty="0"/>
          </a:p>
        </p:txBody>
      </p:sp>
      <p:pic>
        <p:nvPicPr>
          <p:cNvPr id="5" name="Picture 4" descr="template_view_4.png"/>
          <p:cNvPicPr>
            <a:picLocks noChangeAspect="1"/>
          </p:cNvPicPr>
          <p:nvPr/>
        </p:nvPicPr>
        <p:blipFill rotWithShape="1">
          <a:blip r:embed="rId3">
            <a:extLst>
              <a:ext uri="{28A0092B-C50C-407E-A947-70E740481C1C}">
                <a14:useLocalDpi xmlns:a14="http://schemas.microsoft.com/office/drawing/2010/main" val="0"/>
              </a:ext>
            </a:extLst>
          </a:blip>
          <a:srcRect l="1785" t="8913" r="62733" b="86592"/>
          <a:stretch/>
        </p:blipFill>
        <p:spPr>
          <a:xfrm>
            <a:off x="907074" y="2013741"/>
            <a:ext cx="3029335" cy="498476"/>
          </a:xfrm>
          <a:prstGeom prst="rect">
            <a:avLst/>
          </a:prstGeom>
        </p:spPr>
      </p:pic>
    </p:spTree>
    <p:extLst>
      <p:ext uri="{BB962C8B-B14F-4D97-AF65-F5344CB8AC3E}">
        <p14:creationId xmlns:p14="http://schemas.microsoft.com/office/powerpoint/2010/main" val="253064446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Metadata</a:t>
            </a:r>
          </a:p>
        </p:txBody>
      </p:sp>
      <p:pic>
        <p:nvPicPr>
          <p:cNvPr id="6" name="Picture 5" descr="template_view_4.png"/>
          <p:cNvPicPr>
            <a:picLocks noChangeAspect="1"/>
          </p:cNvPicPr>
          <p:nvPr/>
        </p:nvPicPr>
        <p:blipFill rotWithShape="1">
          <a:blip r:embed="rId2">
            <a:extLst>
              <a:ext uri="{28A0092B-C50C-407E-A947-70E740481C1C}">
                <a14:useLocalDpi xmlns:a14="http://schemas.microsoft.com/office/drawing/2010/main" val="0"/>
              </a:ext>
            </a:extLst>
          </a:blip>
          <a:srcRect l="58836" t="24132" r="3389" b="27525"/>
          <a:stretch/>
        </p:blipFill>
        <p:spPr>
          <a:xfrm>
            <a:off x="299731" y="1071615"/>
            <a:ext cx="3225152" cy="5361585"/>
          </a:xfrm>
          <a:prstGeom prst="rect">
            <a:avLst/>
          </a:prstGeom>
        </p:spPr>
      </p:pic>
      <p:sp>
        <p:nvSpPr>
          <p:cNvPr id="4" name="Rectangle 3"/>
          <p:cNvSpPr/>
          <p:nvPr/>
        </p:nvSpPr>
        <p:spPr>
          <a:xfrm>
            <a:off x="3524883" y="1071615"/>
            <a:ext cx="5380081" cy="5361585"/>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US" sz="1200" dirty="0" smtClean="0">
                <a:solidFill>
                  <a:schemeClr val="bg1">
                    <a:lumMod val="50000"/>
                  </a:schemeClr>
                </a:solidFill>
                <a:latin typeface="Consolas"/>
                <a:cs typeface="Consolas"/>
              </a:rPr>
              <a:t>&lt;</a:t>
            </a:r>
            <a:r>
              <a:rPr lang="en-US" sz="1200" dirty="0" err="1">
                <a:solidFill>
                  <a:schemeClr val="bg1">
                    <a:lumMod val="50000"/>
                  </a:schemeClr>
                </a:solidFill>
                <a:latin typeface="Consolas"/>
                <a:cs typeface="Consolas"/>
              </a:rPr>
              <a:t>libraryXRD</a:t>
            </a:r>
            <a:r>
              <a:rPr lang="en-US" sz="1200" dirty="0">
                <a:solidFill>
                  <a:schemeClr val="bg1">
                    <a:lumMod val="50000"/>
                  </a:schemeClr>
                </a:solidFill>
                <a:latin typeface="Consolas"/>
                <a:cs typeface="Consolas"/>
              </a:rPr>
              <a:t>&gt;</a:t>
            </a:r>
          </a:p>
          <a:p>
            <a:pPr marL="404813" indent="-180975"/>
            <a:r>
              <a:rPr lang="en-US" sz="1200" dirty="0" smtClean="0">
                <a:solidFill>
                  <a:schemeClr val="bg1">
                    <a:lumMod val="50000"/>
                  </a:schemeClr>
                </a:solidFill>
                <a:latin typeface="Consolas"/>
                <a:cs typeface="Consolas"/>
              </a:rPr>
              <a:t>&lt;</a:t>
            </a:r>
            <a:r>
              <a:rPr lang="en-US" sz="1200" dirty="0">
                <a:solidFill>
                  <a:schemeClr val="bg1">
                    <a:lumMod val="50000"/>
                  </a:schemeClr>
                </a:solidFill>
                <a:latin typeface="Consolas"/>
                <a:cs typeface="Consolas"/>
              </a:rPr>
              <a:t>core&gt;</a:t>
            </a:r>
          </a:p>
          <a:p>
            <a:pPr marL="404813" indent="-180975"/>
            <a:r>
              <a:rPr lang="en-US" sz="1200" dirty="0" smtClean="0">
                <a:solidFill>
                  <a:schemeClr val="bg1">
                    <a:lumMod val="50000"/>
                  </a:schemeClr>
                </a:solidFill>
                <a:latin typeface="Consolas"/>
                <a:cs typeface="Consolas"/>
              </a:rPr>
              <a:t>&lt;</a:t>
            </a:r>
            <a:r>
              <a:rPr lang="en-US" sz="1200" dirty="0">
                <a:solidFill>
                  <a:schemeClr val="bg1">
                    <a:lumMod val="50000"/>
                  </a:schemeClr>
                </a:solidFill>
                <a:latin typeface="Consolas"/>
                <a:cs typeface="Consolas"/>
              </a:rPr>
              <a:t>title&gt;</a:t>
            </a:r>
            <a:r>
              <a:rPr lang="en-US" sz="1200" b="1" dirty="0">
                <a:solidFill>
                  <a:schemeClr val="tx1"/>
                </a:solidFill>
                <a:latin typeface="Consolas"/>
                <a:cs typeface="Consolas"/>
              </a:rPr>
              <a:t>High-throughput (Combinatorial) Foundry for Inorganic Materials: Data on Demand</a:t>
            </a:r>
            <a:r>
              <a:rPr lang="en-US" sz="1200" dirty="0">
                <a:solidFill>
                  <a:schemeClr val="bg1">
                    <a:lumMod val="50000"/>
                  </a:schemeClr>
                </a:solidFill>
                <a:latin typeface="Consolas"/>
                <a:cs typeface="Consolas"/>
              </a:rPr>
              <a:t>&lt;/title&gt;</a:t>
            </a:r>
          </a:p>
          <a:p>
            <a:pPr marL="404813" indent="-180975"/>
            <a:r>
              <a:rPr lang="en-US" sz="1200" dirty="0" smtClean="0">
                <a:solidFill>
                  <a:schemeClr val="bg1">
                    <a:lumMod val="50000"/>
                  </a:schemeClr>
                </a:solidFill>
                <a:latin typeface="Consolas"/>
                <a:cs typeface="Consolas"/>
              </a:rPr>
              <a:t>&lt;</a:t>
            </a:r>
            <a:r>
              <a:rPr lang="en-US" sz="1200" dirty="0">
                <a:solidFill>
                  <a:schemeClr val="bg1">
                    <a:lumMod val="50000"/>
                  </a:schemeClr>
                </a:solidFill>
                <a:latin typeface="Consolas"/>
                <a:cs typeface="Consolas"/>
              </a:rPr>
              <a:t>description&gt;</a:t>
            </a:r>
            <a:r>
              <a:rPr lang="en-US" sz="1200" b="1" dirty="0">
                <a:solidFill>
                  <a:srgbClr val="000000"/>
                </a:solidFill>
                <a:latin typeface="Consolas"/>
                <a:cs typeface="Consolas"/>
              </a:rPr>
              <a:t>We develop combinatorial measurement methods and metrologies for the rapid generation of comprehensive and consistent datasets. Manufacturers of devices based on functional inorganic materials can leverage these methodologies and/or datasets to screen and select new materials more rapidly and intelligently</a:t>
            </a:r>
            <a:r>
              <a:rPr lang="en-US" sz="1200" b="1" dirty="0" smtClean="0">
                <a:solidFill>
                  <a:srgbClr val="000000"/>
                </a:solidFill>
                <a:latin typeface="Consolas"/>
                <a:cs typeface="Consolas"/>
              </a:rPr>
              <a:t>.</a:t>
            </a:r>
            <a:r>
              <a:rPr lang="en-US" sz="1200" dirty="0" smtClean="0">
                <a:solidFill>
                  <a:schemeClr val="bg1">
                    <a:lumMod val="50000"/>
                  </a:schemeClr>
                </a:solidFill>
                <a:latin typeface="Consolas"/>
                <a:cs typeface="Consolas"/>
              </a:rPr>
              <a:t>&lt;</a:t>
            </a:r>
            <a:r>
              <a:rPr lang="en-US" sz="1200" dirty="0">
                <a:solidFill>
                  <a:schemeClr val="bg1">
                    <a:lumMod val="50000"/>
                  </a:schemeClr>
                </a:solidFill>
                <a:latin typeface="Consolas"/>
                <a:cs typeface="Consolas"/>
              </a:rPr>
              <a:t>/description&gt;</a:t>
            </a:r>
          </a:p>
          <a:p>
            <a:pPr marL="404813" indent="-180975"/>
            <a:r>
              <a:rPr lang="en-US" sz="1200" dirty="0" smtClean="0">
                <a:solidFill>
                  <a:schemeClr val="bg1">
                    <a:lumMod val="50000"/>
                  </a:schemeClr>
                </a:solidFill>
                <a:latin typeface="Consolas"/>
                <a:cs typeface="Consolas"/>
              </a:rPr>
              <a:t>&lt;</a:t>
            </a:r>
            <a:r>
              <a:rPr lang="en-US" sz="1200" dirty="0" err="1">
                <a:solidFill>
                  <a:schemeClr val="bg1">
                    <a:lumMod val="50000"/>
                  </a:schemeClr>
                </a:solidFill>
                <a:latin typeface="Consolas"/>
                <a:cs typeface="Consolas"/>
              </a:rPr>
              <a:t>contactPoint</a:t>
            </a:r>
            <a:r>
              <a:rPr lang="en-US" sz="1200" dirty="0">
                <a:solidFill>
                  <a:schemeClr val="bg1">
                    <a:lumMod val="50000"/>
                  </a:schemeClr>
                </a:solidFill>
                <a:latin typeface="Consolas"/>
                <a:cs typeface="Consolas"/>
              </a:rPr>
              <a:t>&gt;&lt;</a:t>
            </a:r>
            <a:r>
              <a:rPr lang="en-US" sz="1200" dirty="0" err="1">
                <a:solidFill>
                  <a:schemeClr val="bg1">
                    <a:lumMod val="50000"/>
                  </a:schemeClr>
                </a:solidFill>
                <a:latin typeface="Consolas"/>
                <a:cs typeface="Consolas"/>
              </a:rPr>
              <a:t>fn</a:t>
            </a:r>
            <a:r>
              <a:rPr lang="en-US" sz="1200" dirty="0">
                <a:solidFill>
                  <a:schemeClr val="bg1">
                    <a:lumMod val="50000"/>
                  </a:schemeClr>
                </a:solidFill>
                <a:latin typeface="Consolas"/>
                <a:cs typeface="Consolas"/>
              </a:rPr>
              <a:t>&gt;</a:t>
            </a:r>
            <a:r>
              <a:rPr lang="en-US" sz="1200" b="1" dirty="0">
                <a:solidFill>
                  <a:srgbClr val="000000"/>
                </a:solidFill>
                <a:latin typeface="Consolas"/>
                <a:cs typeface="Consolas"/>
              </a:rPr>
              <a:t>Sara C. Barron</a:t>
            </a:r>
            <a:r>
              <a:rPr lang="en-US" sz="1200" dirty="0">
                <a:solidFill>
                  <a:schemeClr val="bg1">
                    <a:lumMod val="50000"/>
                  </a:schemeClr>
                </a:solidFill>
                <a:latin typeface="Consolas"/>
                <a:cs typeface="Consolas"/>
              </a:rPr>
              <a:t>&lt;/</a:t>
            </a:r>
            <a:r>
              <a:rPr lang="en-US" sz="1200" dirty="0" err="1">
                <a:solidFill>
                  <a:schemeClr val="bg1">
                    <a:lumMod val="50000"/>
                  </a:schemeClr>
                </a:solidFill>
                <a:latin typeface="Consolas"/>
                <a:cs typeface="Consolas"/>
              </a:rPr>
              <a:t>fn</a:t>
            </a:r>
            <a:r>
              <a:rPr lang="en-US" sz="1200" dirty="0" smtClean="0">
                <a:solidFill>
                  <a:schemeClr val="bg1">
                    <a:lumMod val="50000"/>
                  </a:schemeClr>
                </a:solidFill>
                <a:latin typeface="Consolas"/>
                <a:cs typeface="Consolas"/>
              </a:rPr>
              <a:t>&gt; &lt;</a:t>
            </a:r>
            <a:r>
              <a:rPr lang="en-US" sz="1200" dirty="0" err="1">
                <a:solidFill>
                  <a:schemeClr val="bg1">
                    <a:lumMod val="50000"/>
                  </a:schemeClr>
                </a:solidFill>
                <a:latin typeface="Consolas"/>
                <a:cs typeface="Consolas"/>
              </a:rPr>
              <a:t>hasEmail</a:t>
            </a:r>
            <a:r>
              <a:rPr lang="en-US" sz="1200" dirty="0">
                <a:solidFill>
                  <a:schemeClr val="bg1">
                    <a:lumMod val="50000"/>
                  </a:schemeClr>
                </a:solidFill>
                <a:latin typeface="Consolas"/>
                <a:cs typeface="Consolas"/>
              </a:rPr>
              <a:t>&gt;</a:t>
            </a:r>
            <a:r>
              <a:rPr lang="en-US" sz="1200" b="1" dirty="0" err="1">
                <a:solidFill>
                  <a:srgbClr val="000000"/>
                </a:solidFill>
                <a:latin typeface="Consolas"/>
                <a:cs typeface="Consolas"/>
              </a:rPr>
              <a:t>sara.barron@nist.gov</a:t>
            </a:r>
            <a:r>
              <a:rPr lang="en-US" sz="1200" dirty="0">
                <a:solidFill>
                  <a:schemeClr val="bg1">
                    <a:lumMod val="50000"/>
                  </a:schemeClr>
                </a:solidFill>
                <a:latin typeface="Consolas"/>
                <a:cs typeface="Consolas"/>
              </a:rPr>
              <a:t>&lt;/</a:t>
            </a:r>
            <a:r>
              <a:rPr lang="en-US" sz="1200" dirty="0" err="1">
                <a:solidFill>
                  <a:schemeClr val="bg1">
                    <a:lumMod val="50000"/>
                  </a:schemeClr>
                </a:solidFill>
                <a:latin typeface="Consolas"/>
                <a:cs typeface="Consolas"/>
              </a:rPr>
              <a:t>hasEmail</a:t>
            </a:r>
            <a:r>
              <a:rPr lang="en-US" sz="1200" dirty="0" smtClean="0">
                <a:solidFill>
                  <a:schemeClr val="bg1">
                    <a:lumMod val="50000"/>
                  </a:schemeClr>
                </a:solidFill>
                <a:latin typeface="Consolas"/>
                <a:cs typeface="Consolas"/>
              </a:rPr>
              <a:t>&gt;&lt;</a:t>
            </a:r>
            <a:r>
              <a:rPr lang="en-US" sz="1200" dirty="0">
                <a:solidFill>
                  <a:schemeClr val="bg1">
                    <a:lumMod val="50000"/>
                  </a:schemeClr>
                </a:solidFill>
                <a:latin typeface="Consolas"/>
                <a:cs typeface="Consolas"/>
              </a:rPr>
              <a:t>/</a:t>
            </a:r>
            <a:r>
              <a:rPr lang="en-US" sz="1200" dirty="0" err="1">
                <a:solidFill>
                  <a:schemeClr val="bg1">
                    <a:lumMod val="50000"/>
                  </a:schemeClr>
                </a:solidFill>
                <a:latin typeface="Consolas"/>
                <a:cs typeface="Consolas"/>
              </a:rPr>
              <a:t>contactPoint</a:t>
            </a:r>
            <a:r>
              <a:rPr lang="en-US" sz="1200" dirty="0" smtClean="0">
                <a:solidFill>
                  <a:schemeClr val="bg1">
                    <a:lumMod val="50000"/>
                  </a:schemeClr>
                </a:solidFill>
                <a:latin typeface="Consolas"/>
                <a:cs typeface="Consolas"/>
              </a:rPr>
              <a:t>&gt; &lt;</a:t>
            </a:r>
            <a:r>
              <a:rPr lang="en-US" sz="1200" dirty="0">
                <a:solidFill>
                  <a:schemeClr val="bg1">
                    <a:lumMod val="50000"/>
                  </a:schemeClr>
                </a:solidFill>
                <a:latin typeface="Consolas"/>
                <a:cs typeface="Consolas"/>
              </a:rPr>
              <a:t>keyword&gt;</a:t>
            </a:r>
            <a:r>
              <a:rPr lang="en-US" sz="1200" b="1" dirty="0">
                <a:solidFill>
                  <a:srgbClr val="000000"/>
                </a:solidFill>
                <a:latin typeface="Consolas"/>
                <a:cs typeface="Consolas"/>
              </a:rPr>
              <a:t>high-throughput measurement</a:t>
            </a:r>
            <a:r>
              <a:rPr lang="en-US" sz="1200" dirty="0">
                <a:solidFill>
                  <a:schemeClr val="bg1">
                    <a:lumMod val="50000"/>
                  </a:schemeClr>
                </a:solidFill>
                <a:latin typeface="Consolas"/>
                <a:cs typeface="Consolas"/>
              </a:rPr>
              <a:t>&lt;/keyword</a:t>
            </a:r>
            <a:r>
              <a:rPr lang="en-US" sz="1200" dirty="0" smtClean="0">
                <a:solidFill>
                  <a:schemeClr val="bg1">
                    <a:lumMod val="50000"/>
                  </a:schemeClr>
                </a:solidFill>
                <a:latin typeface="Consolas"/>
                <a:cs typeface="Consolas"/>
              </a:rPr>
              <a:t>&gt; &lt;</a:t>
            </a:r>
            <a:r>
              <a:rPr lang="en-US" sz="1200" dirty="0">
                <a:solidFill>
                  <a:schemeClr val="bg1">
                    <a:lumMod val="50000"/>
                  </a:schemeClr>
                </a:solidFill>
                <a:latin typeface="Consolas"/>
                <a:cs typeface="Consolas"/>
              </a:rPr>
              <a:t>keyword&gt;</a:t>
            </a:r>
            <a:r>
              <a:rPr lang="en-US" sz="1200" b="1" dirty="0">
                <a:solidFill>
                  <a:srgbClr val="000000"/>
                </a:solidFill>
                <a:latin typeface="Consolas"/>
                <a:cs typeface="Consolas"/>
              </a:rPr>
              <a:t>combinatorial measurement</a:t>
            </a:r>
            <a:r>
              <a:rPr lang="en-US" sz="1200" dirty="0">
                <a:solidFill>
                  <a:schemeClr val="bg1">
                    <a:lumMod val="50000"/>
                  </a:schemeClr>
                </a:solidFill>
                <a:latin typeface="Consolas"/>
                <a:cs typeface="Consolas"/>
              </a:rPr>
              <a:t>&lt;/keyword</a:t>
            </a:r>
            <a:r>
              <a:rPr lang="en-US" sz="1200" dirty="0" smtClean="0">
                <a:solidFill>
                  <a:schemeClr val="bg1">
                    <a:lumMod val="50000"/>
                  </a:schemeClr>
                </a:solidFill>
                <a:latin typeface="Consolas"/>
                <a:cs typeface="Consolas"/>
              </a:rPr>
              <a:t>&gt; &lt;</a:t>
            </a:r>
            <a:r>
              <a:rPr lang="en-US" sz="1200" dirty="0">
                <a:solidFill>
                  <a:schemeClr val="bg1">
                    <a:lumMod val="50000"/>
                  </a:schemeClr>
                </a:solidFill>
                <a:latin typeface="Consolas"/>
                <a:cs typeface="Consolas"/>
              </a:rPr>
              <a:t>keyword&gt;</a:t>
            </a:r>
            <a:r>
              <a:rPr lang="en-US" sz="1200" b="1" dirty="0" err="1">
                <a:solidFill>
                  <a:srgbClr val="000000"/>
                </a:solidFill>
                <a:latin typeface="Consolas"/>
                <a:cs typeface="Consolas"/>
              </a:rPr>
              <a:t>thermochromic</a:t>
            </a:r>
            <a:r>
              <a:rPr lang="en-US" sz="1200" dirty="0">
                <a:solidFill>
                  <a:schemeClr val="bg1">
                    <a:lumMod val="50000"/>
                  </a:schemeClr>
                </a:solidFill>
                <a:latin typeface="Consolas"/>
                <a:cs typeface="Consolas"/>
              </a:rPr>
              <a:t>&lt;/keyword</a:t>
            </a:r>
            <a:r>
              <a:rPr lang="en-US" sz="1200" dirty="0" smtClean="0">
                <a:solidFill>
                  <a:schemeClr val="bg1">
                    <a:lumMod val="50000"/>
                  </a:schemeClr>
                </a:solidFill>
                <a:latin typeface="Consolas"/>
                <a:cs typeface="Consolas"/>
              </a:rPr>
              <a:t>&gt; </a:t>
            </a:r>
            <a:br>
              <a:rPr lang="en-US" sz="1200" dirty="0" smtClean="0">
                <a:solidFill>
                  <a:schemeClr val="bg1">
                    <a:lumMod val="50000"/>
                  </a:schemeClr>
                </a:solidFill>
                <a:latin typeface="Consolas"/>
                <a:cs typeface="Consolas"/>
              </a:rPr>
            </a:br>
            <a:r>
              <a:rPr lang="en-US" sz="1200" dirty="0" smtClean="0">
                <a:solidFill>
                  <a:schemeClr val="bg1">
                    <a:lumMod val="50000"/>
                  </a:schemeClr>
                </a:solidFill>
                <a:latin typeface="Consolas"/>
                <a:cs typeface="Consolas"/>
              </a:rPr>
              <a:t>&lt;</a:t>
            </a:r>
            <a:r>
              <a:rPr lang="en-US" sz="1200" dirty="0">
                <a:solidFill>
                  <a:schemeClr val="bg1">
                    <a:lumMod val="50000"/>
                  </a:schemeClr>
                </a:solidFill>
                <a:latin typeface="Consolas"/>
                <a:cs typeface="Consolas"/>
              </a:rPr>
              <a:t>keyword&gt;</a:t>
            </a:r>
            <a:r>
              <a:rPr lang="en-US" sz="1200" b="1" dirty="0">
                <a:solidFill>
                  <a:srgbClr val="000000"/>
                </a:solidFill>
                <a:latin typeface="Consolas"/>
                <a:cs typeface="Consolas"/>
              </a:rPr>
              <a:t>smart windows</a:t>
            </a:r>
            <a:r>
              <a:rPr lang="en-US" sz="1200" dirty="0">
                <a:solidFill>
                  <a:schemeClr val="bg1">
                    <a:lumMod val="50000"/>
                  </a:schemeClr>
                </a:solidFill>
                <a:latin typeface="Consolas"/>
                <a:cs typeface="Consolas"/>
              </a:rPr>
              <a:t>&lt;/keyword&gt;</a:t>
            </a:r>
          </a:p>
          <a:p>
            <a:pPr marL="404813" indent="-180975"/>
            <a:r>
              <a:rPr lang="en-US" sz="1200" dirty="0">
                <a:solidFill>
                  <a:schemeClr val="bg1">
                    <a:lumMod val="50000"/>
                  </a:schemeClr>
                </a:solidFill>
                <a:latin typeface="Consolas"/>
                <a:cs typeface="Consolas"/>
              </a:rPr>
              <a:t>&lt;modified&gt;</a:t>
            </a:r>
            <a:r>
              <a:rPr lang="en-US" sz="1200" b="1" dirty="0">
                <a:solidFill>
                  <a:srgbClr val="000000"/>
                </a:solidFill>
                <a:latin typeface="Consolas"/>
                <a:cs typeface="Consolas"/>
              </a:rPr>
              <a:t>2015-02-26</a:t>
            </a:r>
            <a:r>
              <a:rPr lang="en-US" sz="1200" dirty="0">
                <a:solidFill>
                  <a:schemeClr val="bg1">
                    <a:lumMod val="50000"/>
                  </a:schemeClr>
                </a:solidFill>
                <a:latin typeface="Consolas"/>
                <a:cs typeface="Consolas"/>
              </a:rPr>
              <a:t>&lt;/modified&gt;</a:t>
            </a:r>
          </a:p>
          <a:p>
            <a:pPr marL="404813" indent="-180975"/>
            <a:r>
              <a:rPr lang="en-US" sz="1200" dirty="0" smtClean="0">
                <a:solidFill>
                  <a:schemeClr val="bg1">
                    <a:lumMod val="50000"/>
                  </a:schemeClr>
                </a:solidFill>
                <a:latin typeface="Consolas"/>
                <a:cs typeface="Consolas"/>
              </a:rPr>
              <a:t>&lt;</a:t>
            </a:r>
            <a:r>
              <a:rPr lang="en-US" sz="1200" dirty="0">
                <a:solidFill>
                  <a:schemeClr val="bg1">
                    <a:lumMod val="50000"/>
                  </a:schemeClr>
                </a:solidFill>
                <a:latin typeface="Consolas"/>
                <a:cs typeface="Consolas"/>
              </a:rPr>
              <a:t>publisher&gt;&lt;name</a:t>
            </a:r>
            <a:r>
              <a:rPr lang="en-US" sz="1200" dirty="0" smtClean="0">
                <a:solidFill>
                  <a:schemeClr val="bg1">
                    <a:lumMod val="50000"/>
                  </a:schemeClr>
                </a:solidFill>
                <a:latin typeface="Consolas"/>
                <a:cs typeface="Consolas"/>
              </a:rPr>
              <a:t>&gt;</a:t>
            </a:r>
            <a:r>
              <a:rPr lang="en-US" sz="1200" b="1" dirty="0" smtClean="0">
                <a:solidFill>
                  <a:srgbClr val="000000"/>
                </a:solidFill>
                <a:latin typeface="Consolas"/>
                <a:cs typeface="Consolas"/>
              </a:rPr>
              <a:t>National </a:t>
            </a:r>
            <a:r>
              <a:rPr lang="en-US" sz="1200" b="1" dirty="0">
                <a:solidFill>
                  <a:srgbClr val="000000"/>
                </a:solidFill>
                <a:latin typeface="Consolas"/>
                <a:cs typeface="Consolas"/>
              </a:rPr>
              <a:t>Institute </a:t>
            </a:r>
            <a:r>
              <a:rPr lang="en-US" sz="1200" b="1" dirty="0" smtClean="0">
                <a:solidFill>
                  <a:srgbClr val="000000"/>
                </a:solidFill>
                <a:latin typeface="Consolas"/>
                <a:cs typeface="Consolas"/>
              </a:rPr>
              <a:t>of</a:t>
            </a:r>
            <a:br>
              <a:rPr lang="en-US" sz="1200" b="1" dirty="0" smtClean="0">
                <a:solidFill>
                  <a:srgbClr val="000000"/>
                </a:solidFill>
                <a:latin typeface="Consolas"/>
                <a:cs typeface="Consolas"/>
              </a:rPr>
            </a:br>
            <a:r>
              <a:rPr lang="en-US" sz="1200" b="1" dirty="0" smtClean="0">
                <a:solidFill>
                  <a:srgbClr val="000000"/>
                </a:solidFill>
                <a:latin typeface="Consolas"/>
                <a:cs typeface="Consolas"/>
              </a:rPr>
              <a:t> </a:t>
            </a:r>
            <a:r>
              <a:rPr lang="en-US" sz="1200" b="1" dirty="0">
                <a:solidFill>
                  <a:srgbClr val="000000"/>
                </a:solidFill>
                <a:latin typeface="Consolas"/>
                <a:cs typeface="Consolas"/>
              </a:rPr>
              <a:t>Standards and </a:t>
            </a:r>
            <a:r>
              <a:rPr lang="en-US" sz="1200" b="1" dirty="0" smtClean="0">
                <a:solidFill>
                  <a:srgbClr val="000000"/>
                </a:solidFill>
                <a:latin typeface="Consolas"/>
                <a:cs typeface="Consolas"/>
              </a:rPr>
              <a:t>Technology</a:t>
            </a:r>
            <a:r>
              <a:rPr lang="en-US" sz="1200" dirty="0" smtClean="0">
                <a:solidFill>
                  <a:schemeClr val="bg1">
                    <a:lumMod val="50000"/>
                  </a:schemeClr>
                </a:solidFill>
                <a:latin typeface="Consolas"/>
                <a:cs typeface="Consolas"/>
              </a:rPr>
              <a:t>&lt;</a:t>
            </a:r>
            <a:r>
              <a:rPr lang="en-US" sz="1200" dirty="0">
                <a:solidFill>
                  <a:schemeClr val="bg1">
                    <a:lumMod val="50000"/>
                  </a:schemeClr>
                </a:solidFill>
                <a:latin typeface="Consolas"/>
                <a:cs typeface="Consolas"/>
              </a:rPr>
              <a:t>/name&gt;&lt;/publisher&gt;</a:t>
            </a:r>
          </a:p>
          <a:p>
            <a:pPr marL="404813" indent="-180975"/>
            <a:r>
              <a:rPr lang="en-US" sz="1200" dirty="0">
                <a:solidFill>
                  <a:schemeClr val="bg1">
                    <a:lumMod val="50000"/>
                  </a:schemeClr>
                </a:solidFill>
                <a:latin typeface="Consolas"/>
                <a:cs typeface="Consolas"/>
              </a:rPr>
              <a:t>&lt;</a:t>
            </a:r>
            <a:r>
              <a:rPr lang="en-US" sz="1200" dirty="0" err="1">
                <a:solidFill>
                  <a:schemeClr val="bg1">
                    <a:lumMod val="50000"/>
                  </a:schemeClr>
                </a:solidFill>
                <a:latin typeface="Consolas"/>
                <a:cs typeface="Consolas"/>
              </a:rPr>
              <a:t>accessLevel</a:t>
            </a:r>
            <a:r>
              <a:rPr lang="en-US" sz="1200" dirty="0">
                <a:solidFill>
                  <a:schemeClr val="bg1">
                    <a:lumMod val="50000"/>
                  </a:schemeClr>
                </a:solidFill>
                <a:latin typeface="Consolas"/>
                <a:cs typeface="Consolas"/>
              </a:rPr>
              <a:t>&gt;</a:t>
            </a:r>
            <a:r>
              <a:rPr lang="en-US" sz="1200" b="1" dirty="0">
                <a:solidFill>
                  <a:srgbClr val="000000"/>
                </a:solidFill>
                <a:latin typeface="Consolas"/>
                <a:cs typeface="Consolas"/>
              </a:rPr>
              <a:t>public</a:t>
            </a:r>
            <a:r>
              <a:rPr lang="en-US" sz="1200" dirty="0">
                <a:solidFill>
                  <a:schemeClr val="bg1">
                    <a:lumMod val="50000"/>
                  </a:schemeClr>
                </a:solidFill>
                <a:latin typeface="Consolas"/>
                <a:cs typeface="Consolas"/>
              </a:rPr>
              <a:t>&lt;/</a:t>
            </a:r>
            <a:r>
              <a:rPr lang="en-US" sz="1200" dirty="0" err="1">
                <a:solidFill>
                  <a:schemeClr val="bg1">
                    <a:lumMod val="50000"/>
                  </a:schemeClr>
                </a:solidFill>
                <a:latin typeface="Consolas"/>
                <a:cs typeface="Consolas"/>
              </a:rPr>
              <a:t>accessLevel</a:t>
            </a:r>
            <a:r>
              <a:rPr lang="en-US" sz="1200" dirty="0">
                <a:solidFill>
                  <a:schemeClr val="bg1">
                    <a:lumMod val="50000"/>
                  </a:schemeClr>
                </a:solidFill>
                <a:latin typeface="Consolas"/>
                <a:cs typeface="Consolas"/>
              </a:rPr>
              <a:t>&gt;</a:t>
            </a:r>
          </a:p>
          <a:p>
            <a:pPr marL="404813" indent="-180975"/>
            <a:r>
              <a:rPr lang="en-US" sz="1200" dirty="0">
                <a:solidFill>
                  <a:schemeClr val="bg1">
                    <a:lumMod val="50000"/>
                  </a:schemeClr>
                </a:solidFill>
                <a:latin typeface="Consolas"/>
                <a:cs typeface="Consolas"/>
              </a:rPr>
              <a:t>&lt;identifier&gt;</a:t>
            </a:r>
            <a:r>
              <a:rPr lang="en-US" sz="1200" b="1" dirty="0" smtClean="0">
                <a:solidFill>
                  <a:srgbClr val="000000"/>
                </a:solidFill>
                <a:latin typeface="Consolas"/>
                <a:cs typeface="Consolas"/>
              </a:rPr>
              <a:t>20140310_V2O5_VMo_van20140708</a:t>
            </a:r>
            <a:br>
              <a:rPr lang="en-US" sz="1200" b="1" dirty="0" smtClean="0">
                <a:solidFill>
                  <a:srgbClr val="000000"/>
                </a:solidFill>
                <a:latin typeface="Consolas"/>
                <a:cs typeface="Consolas"/>
              </a:rPr>
            </a:br>
            <a:r>
              <a:rPr lang="en-US" sz="1200" dirty="0" smtClean="0">
                <a:solidFill>
                  <a:schemeClr val="bg1">
                    <a:lumMod val="50000"/>
                  </a:schemeClr>
                </a:solidFill>
                <a:latin typeface="Consolas"/>
                <a:cs typeface="Consolas"/>
              </a:rPr>
              <a:t>&lt;</a:t>
            </a:r>
            <a:r>
              <a:rPr lang="en-US" sz="1200" dirty="0">
                <a:solidFill>
                  <a:schemeClr val="bg1">
                    <a:lumMod val="50000"/>
                  </a:schemeClr>
                </a:solidFill>
                <a:latin typeface="Consolas"/>
                <a:cs typeface="Consolas"/>
              </a:rPr>
              <a:t>/identifier&gt;&lt;</a:t>
            </a:r>
            <a:r>
              <a:rPr lang="en-US" sz="1200" dirty="0" err="1">
                <a:solidFill>
                  <a:schemeClr val="bg1">
                    <a:lumMod val="50000"/>
                  </a:schemeClr>
                </a:solidFill>
                <a:latin typeface="Consolas"/>
                <a:cs typeface="Consolas"/>
              </a:rPr>
              <a:t>bureauCode</a:t>
            </a:r>
            <a:r>
              <a:rPr lang="en-US" sz="1200" dirty="0">
                <a:solidFill>
                  <a:schemeClr val="bg1">
                    <a:lumMod val="50000"/>
                  </a:schemeClr>
                </a:solidFill>
                <a:latin typeface="Consolas"/>
                <a:cs typeface="Consolas"/>
              </a:rPr>
              <a:t>&gt;</a:t>
            </a:r>
            <a:r>
              <a:rPr lang="en-US" sz="1200" b="1" dirty="0">
                <a:solidFill>
                  <a:srgbClr val="000000"/>
                </a:solidFill>
                <a:latin typeface="Consolas"/>
                <a:cs typeface="Consolas"/>
              </a:rPr>
              <a:t>006:55</a:t>
            </a:r>
            <a:r>
              <a:rPr lang="en-US" sz="1200" dirty="0">
                <a:solidFill>
                  <a:schemeClr val="bg1">
                    <a:lumMod val="50000"/>
                  </a:schemeClr>
                </a:solidFill>
                <a:latin typeface="Consolas"/>
                <a:cs typeface="Consolas"/>
              </a:rPr>
              <a:t>&lt;/</a:t>
            </a:r>
            <a:r>
              <a:rPr lang="en-US" sz="1200" dirty="0" err="1">
                <a:solidFill>
                  <a:schemeClr val="bg1">
                    <a:lumMod val="50000"/>
                  </a:schemeClr>
                </a:solidFill>
                <a:latin typeface="Consolas"/>
                <a:cs typeface="Consolas"/>
              </a:rPr>
              <a:t>bureauCode</a:t>
            </a:r>
            <a:r>
              <a:rPr lang="en-US" sz="1200" dirty="0" smtClean="0">
                <a:solidFill>
                  <a:schemeClr val="bg1">
                    <a:lumMod val="50000"/>
                  </a:schemeClr>
                </a:solidFill>
                <a:latin typeface="Consolas"/>
                <a:cs typeface="Consolas"/>
              </a:rPr>
              <a:t>&gt; &lt;</a:t>
            </a:r>
            <a:r>
              <a:rPr lang="en-US" sz="1200" dirty="0" err="1">
                <a:solidFill>
                  <a:schemeClr val="bg1">
                    <a:lumMod val="50000"/>
                  </a:schemeClr>
                </a:solidFill>
                <a:latin typeface="Consolas"/>
                <a:cs typeface="Consolas"/>
              </a:rPr>
              <a:t>programCode</a:t>
            </a:r>
            <a:r>
              <a:rPr lang="en-US" sz="1200" dirty="0">
                <a:solidFill>
                  <a:schemeClr val="bg1">
                    <a:lumMod val="50000"/>
                  </a:schemeClr>
                </a:solidFill>
                <a:latin typeface="Consolas"/>
                <a:cs typeface="Consolas"/>
              </a:rPr>
              <a:t>&gt;</a:t>
            </a:r>
            <a:r>
              <a:rPr lang="en-US" sz="1200" b="1" dirty="0">
                <a:solidFill>
                  <a:srgbClr val="000000"/>
                </a:solidFill>
                <a:latin typeface="Consolas"/>
                <a:cs typeface="Consolas"/>
              </a:rPr>
              <a:t>006:045</a:t>
            </a:r>
            <a:r>
              <a:rPr lang="en-US" sz="1200" dirty="0">
                <a:solidFill>
                  <a:schemeClr val="bg1">
                    <a:lumMod val="50000"/>
                  </a:schemeClr>
                </a:solidFill>
                <a:latin typeface="Consolas"/>
                <a:cs typeface="Consolas"/>
              </a:rPr>
              <a:t>&lt;/</a:t>
            </a:r>
            <a:r>
              <a:rPr lang="en-US" sz="1200" dirty="0" err="1">
                <a:solidFill>
                  <a:schemeClr val="bg1">
                    <a:lumMod val="50000"/>
                  </a:schemeClr>
                </a:solidFill>
                <a:latin typeface="Consolas"/>
                <a:cs typeface="Consolas"/>
              </a:rPr>
              <a:t>programCode</a:t>
            </a:r>
            <a:r>
              <a:rPr lang="en-US" sz="1200" dirty="0">
                <a:solidFill>
                  <a:schemeClr val="bg1">
                    <a:lumMod val="50000"/>
                  </a:schemeClr>
                </a:solidFill>
                <a:latin typeface="Consolas"/>
                <a:cs typeface="Consolas"/>
              </a:rPr>
              <a:t>&gt;</a:t>
            </a:r>
          </a:p>
          <a:p>
            <a:pPr marL="404813" indent="-180975"/>
            <a:r>
              <a:rPr lang="en-US" sz="1200" dirty="0">
                <a:solidFill>
                  <a:schemeClr val="bg1">
                    <a:lumMod val="50000"/>
                  </a:schemeClr>
                </a:solidFill>
                <a:latin typeface="Consolas"/>
                <a:cs typeface="Consolas"/>
              </a:rPr>
              <a:t>&lt;/core&gt;</a:t>
            </a:r>
          </a:p>
          <a:p>
            <a:r>
              <a:rPr lang="en-US" sz="1200" dirty="0">
                <a:solidFill>
                  <a:schemeClr val="bg1">
                    <a:lumMod val="50000"/>
                  </a:schemeClr>
                </a:solidFill>
                <a:latin typeface="Consolas"/>
                <a:cs typeface="Consolas"/>
              </a:rPr>
              <a:t> </a:t>
            </a:r>
            <a:r>
              <a:rPr lang="en-US" sz="1200" dirty="0" smtClean="0">
                <a:solidFill>
                  <a:schemeClr val="bg1">
                    <a:lumMod val="50000"/>
                  </a:schemeClr>
                </a:solidFill>
                <a:latin typeface="Consolas"/>
                <a:cs typeface="Consolas"/>
              </a:rPr>
              <a:t>&lt;</a:t>
            </a:r>
            <a:r>
              <a:rPr lang="en-US" sz="1200" dirty="0">
                <a:solidFill>
                  <a:schemeClr val="bg1">
                    <a:lumMod val="50000"/>
                  </a:schemeClr>
                </a:solidFill>
                <a:latin typeface="Consolas"/>
                <a:cs typeface="Consolas"/>
              </a:rPr>
              <a:t>sample&gt;...&lt;/sample&gt;</a:t>
            </a:r>
          </a:p>
          <a:p>
            <a:r>
              <a:rPr lang="en-US" sz="1200" dirty="0">
                <a:solidFill>
                  <a:schemeClr val="bg1">
                    <a:lumMod val="50000"/>
                  </a:schemeClr>
                </a:solidFill>
                <a:latin typeface="Consolas"/>
                <a:cs typeface="Consolas"/>
              </a:rPr>
              <a:t> </a:t>
            </a:r>
            <a:r>
              <a:rPr lang="en-US" sz="1200" dirty="0" smtClean="0">
                <a:solidFill>
                  <a:schemeClr val="bg1">
                    <a:lumMod val="50000"/>
                  </a:schemeClr>
                </a:solidFill>
                <a:latin typeface="Consolas"/>
                <a:cs typeface="Consolas"/>
              </a:rPr>
              <a:t>&lt;</a:t>
            </a:r>
            <a:r>
              <a:rPr lang="en-US" sz="1200" dirty="0">
                <a:solidFill>
                  <a:schemeClr val="bg1">
                    <a:lumMod val="50000"/>
                  </a:schemeClr>
                </a:solidFill>
                <a:latin typeface="Consolas"/>
                <a:cs typeface="Consolas"/>
              </a:rPr>
              <a:t>measurement&gt;...&lt;/measurement&gt;</a:t>
            </a:r>
          </a:p>
          <a:p>
            <a:r>
              <a:rPr lang="en-US" sz="1200" dirty="0">
                <a:solidFill>
                  <a:schemeClr val="bg1">
                    <a:lumMod val="50000"/>
                  </a:schemeClr>
                </a:solidFill>
                <a:latin typeface="Consolas"/>
                <a:cs typeface="Consolas"/>
              </a:rPr>
              <a:t> </a:t>
            </a:r>
            <a:r>
              <a:rPr lang="en-US" sz="1200" dirty="0" smtClean="0">
                <a:solidFill>
                  <a:schemeClr val="bg1">
                    <a:lumMod val="50000"/>
                  </a:schemeClr>
                </a:solidFill>
                <a:latin typeface="Consolas"/>
                <a:cs typeface="Consolas"/>
              </a:rPr>
              <a:t>&lt;</a:t>
            </a:r>
            <a:r>
              <a:rPr lang="en-US" sz="1200" dirty="0">
                <a:solidFill>
                  <a:schemeClr val="bg1">
                    <a:lumMod val="50000"/>
                  </a:schemeClr>
                </a:solidFill>
                <a:latin typeface="Consolas"/>
                <a:cs typeface="Consolas"/>
              </a:rPr>
              <a:t>measurement&gt;...&lt;/measurement&gt;</a:t>
            </a:r>
          </a:p>
          <a:p>
            <a:r>
              <a:rPr lang="en-US" sz="1200" dirty="0">
                <a:solidFill>
                  <a:schemeClr val="bg1">
                    <a:lumMod val="50000"/>
                  </a:schemeClr>
                </a:solidFill>
                <a:latin typeface="Consolas"/>
                <a:cs typeface="Consolas"/>
              </a:rPr>
              <a:t>&lt;/</a:t>
            </a:r>
            <a:r>
              <a:rPr lang="en-US" sz="1200" dirty="0" err="1">
                <a:solidFill>
                  <a:schemeClr val="bg1">
                    <a:lumMod val="50000"/>
                  </a:schemeClr>
                </a:solidFill>
                <a:latin typeface="Consolas"/>
                <a:cs typeface="Consolas"/>
              </a:rPr>
              <a:t>libraryXRD</a:t>
            </a:r>
            <a:r>
              <a:rPr lang="en-US" sz="1200" dirty="0">
                <a:solidFill>
                  <a:schemeClr val="bg1">
                    <a:lumMod val="50000"/>
                  </a:schemeClr>
                </a:solidFill>
                <a:latin typeface="Consolas"/>
                <a:cs typeface="Consolas"/>
              </a:rPr>
              <a:t>&gt;</a:t>
            </a:r>
          </a:p>
        </p:txBody>
      </p:sp>
    </p:spTree>
    <p:extLst>
      <p:ext uri="{BB962C8B-B14F-4D97-AF65-F5344CB8AC3E}">
        <p14:creationId xmlns:p14="http://schemas.microsoft.com/office/powerpoint/2010/main" val="143967464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Vapor Deposition Module</a:t>
            </a:r>
            <a:endParaRPr lang="en-US" dirty="0"/>
          </a:p>
        </p:txBody>
      </p:sp>
      <p:pic>
        <p:nvPicPr>
          <p:cNvPr id="4" name="Picture 3" descr="template_view_2.png"/>
          <p:cNvPicPr>
            <a:picLocks noChangeAspect="1"/>
          </p:cNvPicPr>
          <p:nvPr/>
        </p:nvPicPr>
        <p:blipFill rotWithShape="1">
          <a:blip r:embed="rId2">
            <a:extLst>
              <a:ext uri="{28A0092B-C50C-407E-A947-70E740481C1C}">
                <a14:useLocalDpi xmlns:a14="http://schemas.microsoft.com/office/drawing/2010/main" val="0"/>
              </a:ext>
            </a:extLst>
          </a:blip>
          <a:srcRect l="1225" t="30323" r="2206" b="18392"/>
          <a:stretch/>
        </p:blipFill>
        <p:spPr>
          <a:xfrm>
            <a:off x="111641" y="1990189"/>
            <a:ext cx="8805592" cy="3517102"/>
          </a:xfrm>
          <a:prstGeom prst="rect">
            <a:avLst/>
          </a:prstGeom>
        </p:spPr>
      </p:pic>
      <p:pic>
        <p:nvPicPr>
          <p:cNvPr id="5" name="Picture 4" descr="template_view_2.png"/>
          <p:cNvPicPr>
            <a:picLocks noChangeAspect="1"/>
          </p:cNvPicPr>
          <p:nvPr/>
        </p:nvPicPr>
        <p:blipFill rotWithShape="1">
          <a:blip r:embed="rId2">
            <a:extLst>
              <a:ext uri="{28A0092B-C50C-407E-A947-70E740481C1C}">
                <a14:useLocalDpi xmlns:a14="http://schemas.microsoft.com/office/drawing/2010/main" val="0"/>
              </a:ext>
            </a:extLst>
          </a:blip>
          <a:srcRect l="1225" t="16891" r="60197" b="76173"/>
          <a:stretch/>
        </p:blipFill>
        <p:spPr>
          <a:xfrm>
            <a:off x="111641" y="1514534"/>
            <a:ext cx="3517758" cy="475655"/>
          </a:xfrm>
          <a:prstGeom prst="rect">
            <a:avLst/>
          </a:prstGeom>
        </p:spPr>
      </p:pic>
    </p:spTree>
    <p:extLst>
      <p:ext uri="{BB962C8B-B14F-4D97-AF65-F5344CB8AC3E}">
        <p14:creationId xmlns:p14="http://schemas.microsoft.com/office/powerpoint/2010/main" val="33912132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ld_view_1.png"/>
          <p:cNvPicPr>
            <a:picLocks noChangeAspect="1"/>
          </p:cNvPicPr>
          <p:nvPr/>
        </p:nvPicPr>
        <p:blipFill rotWithShape="1">
          <a:blip r:embed="rId3" cstate="print">
            <a:extLst>
              <a:ext uri="{28A0092B-C50C-407E-A947-70E740481C1C}">
                <a14:useLocalDpi xmlns:a14="http://schemas.microsoft.com/office/drawing/2010/main" val="0"/>
              </a:ext>
            </a:extLst>
          </a:blip>
          <a:srcRect l="1776" t="68452" r="1487" b="11945"/>
          <a:stretch/>
        </p:blipFill>
        <p:spPr>
          <a:xfrm>
            <a:off x="693055" y="1227127"/>
            <a:ext cx="8384033" cy="5630873"/>
          </a:xfrm>
          <a:prstGeom prst="rect">
            <a:avLst/>
          </a:prstGeom>
        </p:spPr>
      </p:pic>
      <p:sp>
        <p:nvSpPr>
          <p:cNvPr id="2" name="Title 1"/>
          <p:cNvSpPr>
            <a:spLocks noGrp="1"/>
          </p:cNvSpPr>
          <p:nvPr>
            <p:ph type="title"/>
          </p:nvPr>
        </p:nvSpPr>
        <p:spPr/>
        <p:txBody>
          <a:bodyPr/>
          <a:lstStyle/>
          <a:p>
            <a:r>
              <a:rPr lang="en-US" dirty="0" smtClean="0"/>
              <a:t>Pulsed Laser Deposition Type</a:t>
            </a:r>
            <a:endParaRPr lang="en-US" dirty="0"/>
          </a:p>
        </p:txBody>
      </p:sp>
      <p:pic>
        <p:nvPicPr>
          <p:cNvPr id="5" name="Picture 4" descr="template_view_2.png"/>
          <p:cNvPicPr>
            <a:picLocks noChangeAspect="1"/>
          </p:cNvPicPr>
          <p:nvPr/>
        </p:nvPicPr>
        <p:blipFill rotWithShape="1">
          <a:blip r:embed="rId4">
            <a:extLst>
              <a:ext uri="{28A0092B-C50C-407E-A947-70E740481C1C}">
                <a14:useLocalDpi xmlns:a14="http://schemas.microsoft.com/office/drawing/2010/main" val="0"/>
              </a:ext>
            </a:extLst>
          </a:blip>
          <a:srcRect l="54777" t="38546" r="2206" b="26499"/>
          <a:stretch/>
        </p:blipFill>
        <p:spPr>
          <a:xfrm>
            <a:off x="299686" y="914656"/>
            <a:ext cx="4597189" cy="2809532"/>
          </a:xfrm>
          <a:prstGeom prst="rect">
            <a:avLst/>
          </a:prstGeom>
        </p:spPr>
      </p:pic>
    </p:spTree>
    <p:extLst>
      <p:ext uri="{BB962C8B-B14F-4D97-AF65-F5344CB8AC3E}">
        <p14:creationId xmlns:p14="http://schemas.microsoft.com/office/powerpoint/2010/main" val="408103187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ld_view_2.png"/>
          <p:cNvPicPr>
            <a:picLocks noChangeAspect="1"/>
          </p:cNvPicPr>
          <p:nvPr/>
        </p:nvPicPr>
        <p:blipFill rotWithShape="1">
          <a:blip r:embed="rId2" cstate="print">
            <a:extLst>
              <a:ext uri="{28A0092B-C50C-407E-A947-70E740481C1C}">
                <a14:useLocalDpi xmlns:a14="http://schemas.microsoft.com/office/drawing/2010/main" val="0"/>
              </a:ext>
            </a:extLst>
          </a:blip>
          <a:srcRect l="30922" t="63251" r="805" b="10533"/>
          <a:stretch/>
        </p:blipFill>
        <p:spPr>
          <a:xfrm>
            <a:off x="199790" y="986001"/>
            <a:ext cx="5849208" cy="5883402"/>
          </a:xfrm>
          <a:prstGeom prst="rect">
            <a:avLst/>
          </a:prstGeom>
        </p:spPr>
      </p:pic>
      <p:sp>
        <p:nvSpPr>
          <p:cNvPr id="2" name="Title 1"/>
          <p:cNvSpPr>
            <a:spLocks noGrp="1"/>
          </p:cNvSpPr>
          <p:nvPr>
            <p:ph type="title"/>
          </p:nvPr>
        </p:nvSpPr>
        <p:spPr/>
        <p:txBody>
          <a:bodyPr/>
          <a:lstStyle/>
          <a:p>
            <a:r>
              <a:rPr lang="en-US" dirty="0" smtClean="0"/>
              <a:t>Pressure Type</a:t>
            </a:r>
            <a:endParaRPr lang="en-US" dirty="0"/>
          </a:p>
        </p:txBody>
      </p:sp>
      <p:sp>
        <p:nvSpPr>
          <p:cNvPr id="8" name="Rectangle 7"/>
          <p:cNvSpPr/>
          <p:nvPr/>
        </p:nvSpPr>
        <p:spPr>
          <a:xfrm>
            <a:off x="3781799" y="3377534"/>
            <a:ext cx="5123165" cy="3279838"/>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US" sz="1300" dirty="0" smtClean="0">
                <a:solidFill>
                  <a:schemeClr val="bg1">
                    <a:lumMod val="50000"/>
                  </a:schemeClr>
                </a:solidFill>
                <a:latin typeface="Consolas"/>
                <a:cs typeface="Consolas"/>
              </a:rPr>
              <a:t>&lt;</a:t>
            </a:r>
            <a:r>
              <a:rPr lang="en-US" sz="1300" dirty="0">
                <a:solidFill>
                  <a:schemeClr val="bg1">
                    <a:lumMod val="50000"/>
                  </a:schemeClr>
                </a:solidFill>
                <a:latin typeface="Consolas"/>
                <a:cs typeface="Consolas"/>
              </a:rPr>
              <a:t>sample&gt;</a:t>
            </a:r>
          </a:p>
          <a:p>
            <a:pPr marL="111125" indent="6350"/>
            <a:r>
              <a:rPr lang="en-US" sz="1300" dirty="0" smtClean="0">
                <a:solidFill>
                  <a:schemeClr val="bg1">
                    <a:lumMod val="50000"/>
                  </a:schemeClr>
                </a:solidFill>
                <a:latin typeface="Consolas"/>
                <a:cs typeface="Consolas"/>
              </a:rPr>
              <a:t>&lt;</a:t>
            </a:r>
            <a:r>
              <a:rPr lang="en-US" sz="1300" dirty="0" err="1">
                <a:solidFill>
                  <a:schemeClr val="bg1">
                    <a:lumMod val="50000"/>
                  </a:schemeClr>
                </a:solidFill>
                <a:latin typeface="Consolas"/>
                <a:cs typeface="Consolas"/>
              </a:rPr>
              <a:t>pulsedLaserDeposition</a:t>
            </a:r>
            <a:r>
              <a:rPr lang="en-US" sz="1300" dirty="0">
                <a:solidFill>
                  <a:schemeClr val="bg1">
                    <a:lumMod val="50000"/>
                  </a:schemeClr>
                </a:solidFill>
                <a:latin typeface="Consolas"/>
                <a:cs typeface="Consolas"/>
              </a:rPr>
              <a:t>&gt;</a:t>
            </a:r>
          </a:p>
          <a:p>
            <a:pPr marL="404813" indent="6350"/>
            <a:r>
              <a:rPr lang="en-US" sz="1300" dirty="0" smtClean="0">
                <a:solidFill>
                  <a:schemeClr val="bg1">
                    <a:lumMod val="50000"/>
                  </a:schemeClr>
                </a:solidFill>
                <a:latin typeface="Consolas"/>
                <a:cs typeface="Consolas"/>
              </a:rPr>
              <a:t>&lt;</a:t>
            </a:r>
            <a:r>
              <a:rPr lang="en-US" sz="1300" dirty="0" err="1">
                <a:solidFill>
                  <a:schemeClr val="bg1">
                    <a:lumMod val="50000"/>
                  </a:schemeClr>
                </a:solidFill>
                <a:latin typeface="Consolas"/>
                <a:cs typeface="Consolas"/>
              </a:rPr>
              <a:t>vacuumPressure</a:t>
            </a:r>
            <a:r>
              <a:rPr lang="en-US" sz="1300" dirty="0" smtClean="0">
                <a:solidFill>
                  <a:schemeClr val="bg1">
                    <a:lumMod val="50000"/>
                  </a:schemeClr>
                </a:solidFill>
                <a:latin typeface="Consolas"/>
                <a:cs typeface="Consolas"/>
              </a:rPr>
              <a:t>&gt;</a:t>
            </a:r>
          </a:p>
          <a:p>
            <a:pPr marL="850900" indent="6350"/>
            <a:r>
              <a:rPr lang="en-US" sz="1300" dirty="0" smtClean="0">
                <a:solidFill>
                  <a:schemeClr val="bg1">
                    <a:lumMod val="50000"/>
                  </a:schemeClr>
                </a:solidFill>
                <a:latin typeface="Consolas"/>
                <a:cs typeface="Consolas"/>
              </a:rPr>
              <a:t>&lt;</a:t>
            </a:r>
            <a:r>
              <a:rPr lang="en-US" sz="1300" dirty="0">
                <a:solidFill>
                  <a:schemeClr val="bg1">
                    <a:lumMod val="50000"/>
                  </a:schemeClr>
                </a:solidFill>
                <a:latin typeface="Consolas"/>
                <a:cs typeface="Consolas"/>
              </a:rPr>
              <a:t>value</a:t>
            </a:r>
            <a:r>
              <a:rPr lang="en-US" sz="1300" dirty="0" smtClean="0">
                <a:solidFill>
                  <a:schemeClr val="bg1">
                    <a:lumMod val="50000"/>
                  </a:schemeClr>
                </a:solidFill>
                <a:latin typeface="Consolas"/>
                <a:cs typeface="Consolas"/>
              </a:rPr>
              <a:t>&gt;</a:t>
            </a:r>
            <a:r>
              <a:rPr lang="en-US" sz="1300" b="1" dirty="0">
                <a:solidFill>
                  <a:schemeClr val="tx1"/>
                </a:solidFill>
                <a:latin typeface="Consolas"/>
                <a:cs typeface="Consolas"/>
              </a:rPr>
              <a:t>2</a:t>
            </a:r>
            <a:r>
              <a:rPr lang="en-US" sz="1300" b="1" dirty="0" smtClean="0">
                <a:solidFill>
                  <a:schemeClr val="tx1"/>
                </a:solidFill>
                <a:latin typeface="Consolas"/>
                <a:cs typeface="Consolas"/>
              </a:rPr>
              <a:t>.0E</a:t>
            </a:r>
            <a:r>
              <a:rPr lang="en-US" sz="1300" b="1" dirty="0">
                <a:solidFill>
                  <a:schemeClr val="tx1"/>
                </a:solidFill>
                <a:latin typeface="Consolas"/>
                <a:cs typeface="Consolas"/>
              </a:rPr>
              <a:t>-</a:t>
            </a:r>
            <a:r>
              <a:rPr lang="en-US" sz="1300" b="1" dirty="0" smtClean="0">
                <a:solidFill>
                  <a:schemeClr val="tx1"/>
                </a:solidFill>
                <a:latin typeface="Consolas"/>
                <a:cs typeface="Consolas"/>
              </a:rPr>
              <a:t>05</a:t>
            </a:r>
            <a:r>
              <a:rPr lang="en-US" sz="1300" dirty="0" smtClean="0">
                <a:solidFill>
                  <a:schemeClr val="bg1">
                    <a:lumMod val="50000"/>
                  </a:schemeClr>
                </a:solidFill>
                <a:latin typeface="Consolas"/>
                <a:cs typeface="Consolas"/>
              </a:rPr>
              <a:t>&lt;</a:t>
            </a:r>
            <a:r>
              <a:rPr lang="en-US" sz="1300" dirty="0">
                <a:solidFill>
                  <a:schemeClr val="bg1">
                    <a:lumMod val="50000"/>
                  </a:schemeClr>
                </a:solidFill>
                <a:latin typeface="Consolas"/>
                <a:cs typeface="Consolas"/>
              </a:rPr>
              <a:t>/value</a:t>
            </a:r>
            <a:r>
              <a:rPr lang="en-US" sz="1300" dirty="0" smtClean="0">
                <a:solidFill>
                  <a:schemeClr val="bg1">
                    <a:lumMod val="50000"/>
                  </a:schemeClr>
                </a:solidFill>
                <a:latin typeface="Consolas"/>
                <a:cs typeface="Consolas"/>
              </a:rPr>
              <a:t>&gt;</a:t>
            </a:r>
          </a:p>
          <a:p>
            <a:pPr marL="850900" indent="6350"/>
            <a:r>
              <a:rPr lang="en-US" sz="1300" dirty="0" smtClean="0">
                <a:solidFill>
                  <a:schemeClr val="bg1">
                    <a:lumMod val="50000"/>
                  </a:schemeClr>
                </a:solidFill>
                <a:latin typeface="Consolas"/>
                <a:cs typeface="Consolas"/>
              </a:rPr>
              <a:t>&lt;</a:t>
            </a:r>
            <a:r>
              <a:rPr lang="en-US" sz="1300" dirty="0">
                <a:solidFill>
                  <a:schemeClr val="bg1">
                    <a:lumMod val="50000"/>
                  </a:schemeClr>
                </a:solidFill>
                <a:latin typeface="Consolas"/>
                <a:cs typeface="Consolas"/>
              </a:rPr>
              <a:t>unit</a:t>
            </a:r>
            <a:r>
              <a:rPr lang="en-US" sz="1300" dirty="0" smtClean="0">
                <a:solidFill>
                  <a:schemeClr val="bg1">
                    <a:lumMod val="50000"/>
                  </a:schemeClr>
                </a:solidFill>
                <a:latin typeface="Consolas"/>
                <a:cs typeface="Consolas"/>
              </a:rPr>
              <a:t>&gt;</a:t>
            </a:r>
            <a:r>
              <a:rPr lang="en-US" sz="1300" b="1" dirty="0" smtClean="0">
                <a:solidFill>
                  <a:srgbClr val="000000"/>
                </a:solidFill>
                <a:latin typeface="Consolas"/>
                <a:cs typeface="Consolas"/>
              </a:rPr>
              <a:t>Pa</a:t>
            </a:r>
            <a:r>
              <a:rPr lang="en-US" sz="1300" dirty="0" smtClean="0">
                <a:solidFill>
                  <a:schemeClr val="bg1">
                    <a:lumMod val="50000"/>
                  </a:schemeClr>
                </a:solidFill>
                <a:latin typeface="Consolas"/>
                <a:cs typeface="Consolas"/>
              </a:rPr>
              <a:t>&lt;</a:t>
            </a:r>
            <a:r>
              <a:rPr lang="en-US" sz="1300" dirty="0">
                <a:solidFill>
                  <a:schemeClr val="bg1">
                    <a:lumMod val="50000"/>
                  </a:schemeClr>
                </a:solidFill>
                <a:latin typeface="Consolas"/>
                <a:cs typeface="Consolas"/>
              </a:rPr>
              <a:t>/unit&gt;</a:t>
            </a:r>
          </a:p>
          <a:p>
            <a:pPr marL="404813" indent="6350"/>
            <a:r>
              <a:rPr lang="en-US" sz="1300" dirty="0" smtClean="0">
                <a:solidFill>
                  <a:schemeClr val="bg1">
                    <a:lumMod val="50000"/>
                  </a:schemeClr>
                </a:solidFill>
                <a:latin typeface="Consolas"/>
                <a:cs typeface="Consolas"/>
              </a:rPr>
              <a:t>&lt;</a:t>
            </a:r>
            <a:r>
              <a:rPr lang="en-US" sz="1300" dirty="0">
                <a:solidFill>
                  <a:schemeClr val="bg1">
                    <a:lumMod val="50000"/>
                  </a:schemeClr>
                </a:solidFill>
                <a:latin typeface="Consolas"/>
                <a:cs typeface="Consolas"/>
              </a:rPr>
              <a:t>/</a:t>
            </a:r>
            <a:r>
              <a:rPr lang="en-US" sz="1300" dirty="0" err="1">
                <a:solidFill>
                  <a:schemeClr val="bg1">
                    <a:lumMod val="50000"/>
                  </a:schemeClr>
                </a:solidFill>
                <a:latin typeface="Consolas"/>
                <a:cs typeface="Consolas"/>
              </a:rPr>
              <a:t>vacuumPressure</a:t>
            </a:r>
            <a:r>
              <a:rPr lang="en-US" sz="1300" dirty="0">
                <a:solidFill>
                  <a:schemeClr val="bg1">
                    <a:lumMod val="50000"/>
                  </a:schemeClr>
                </a:solidFill>
                <a:latin typeface="Consolas"/>
                <a:cs typeface="Consolas"/>
              </a:rPr>
              <a:t>&gt;</a:t>
            </a:r>
          </a:p>
          <a:p>
            <a:pPr marL="404813" indent="6350"/>
            <a:r>
              <a:rPr lang="en-US" sz="1300" dirty="0" smtClean="0">
                <a:solidFill>
                  <a:schemeClr val="bg1">
                    <a:lumMod val="50000"/>
                  </a:schemeClr>
                </a:solidFill>
                <a:latin typeface="Consolas"/>
                <a:cs typeface="Consolas"/>
              </a:rPr>
              <a:t>&lt;</a:t>
            </a:r>
            <a:r>
              <a:rPr lang="en-US" sz="1300" dirty="0">
                <a:solidFill>
                  <a:schemeClr val="bg1">
                    <a:lumMod val="50000"/>
                  </a:schemeClr>
                </a:solidFill>
                <a:latin typeface="Consolas"/>
                <a:cs typeface="Consolas"/>
              </a:rPr>
              <a:t>atmosphere&gt;...&lt;/atmosphere</a:t>
            </a:r>
            <a:r>
              <a:rPr lang="en-US" sz="1300" dirty="0" smtClean="0">
                <a:solidFill>
                  <a:schemeClr val="bg1">
                    <a:lumMod val="50000"/>
                  </a:schemeClr>
                </a:solidFill>
                <a:latin typeface="Consolas"/>
                <a:cs typeface="Consolas"/>
              </a:rPr>
              <a:t>&gt;</a:t>
            </a:r>
          </a:p>
          <a:p>
            <a:pPr marL="404813" indent="6350"/>
            <a:r>
              <a:rPr lang="en-US" sz="1300" dirty="0" smtClean="0">
                <a:solidFill>
                  <a:schemeClr val="bg1">
                    <a:lumMod val="50000"/>
                  </a:schemeClr>
                </a:solidFill>
                <a:latin typeface="Consolas"/>
                <a:cs typeface="Consolas"/>
              </a:rPr>
              <a:t>&lt;</a:t>
            </a:r>
            <a:r>
              <a:rPr lang="en-US" sz="1300" dirty="0">
                <a:solidFill>
                  <a:schemeClr val="bg1">
                    <a:lumMod val="50000"/>
                  </a:schemeClr>
                </a:solidFill>
                <a:latin typeface="Consolas"/>
                <a:cs typeface="Consolas"/>
              </a:rPr>
              <a:t>atmosphere&gt;...&lt;/atmosphere&gt;</a:t>
            </a:r>
          </a:p>
          <a:p>
            <a:pPr marL="404813" indent="6350"/>
            <a:r>
              <a:rPr lang="en-US" sz="1300" dirty="0" smtClean="0">
                <a:solidFill>
                  <a:schemeClr val="bg1">
                    <a:lumMod val="50000"/>
                  </a:schemeClr>
                </a:solidFill>
                <a:latin typeface="Consolas"/>
                <a:cs typeface="Consolas"/>
              </a:rPr>
              <a:t>&lt;</a:t>
            </a:r>
            <a:r>
              <a:rPr lang="en-US" sz="1300" dirty="0" err="1">
                <a:solidFill>
                  <a:schemeClr val="bg1">
                    <a:lumMod val="50000"/>
                  </a:schemeClr>
                </a:solidFill>
                <a:latin typeface="Consolas"/>
                <a:cs typeface="Consolas"/>
              </a:rPr>
              <a:t>apparatusTemperature</a:t>
            </a:r>
            <a:r>
              <a:rPr lang="en-US" sz="1300" dirty="0">
                <a:solidFill>
                  <a:schemeClr val="bg1">
                    <a:lumMod val="50000"/>
                  </a:schemeClr>
                </a:solidFill>
                <a:latin typeface="Consolas"/>
                <a:cs typeface="Consolas"/>
              </a:rPr>
              <a:t>&gt;...&lt;/</a:t>
            </a:r>
            <a:r>
              <a:rPr lang="en-US" sz="1300" dirty="0" err="1">
                <a:solidFill>
                  <a:schemeClr val="bg1">
                    <a:lumMod val="50000"/>
                  </a:schemeClr>
                </a:solidFill>
                <a:latin typeface="Consolas"/>
                <a:cs typeface="Consolas"/>
              </a:rPr>
              <a:t>apparatusTemperature</a:t>
            </a:r>
            <a:r>
              <a:rPr lang="en-US" sz="1300" dirty="0">
                <a:solidFill>
                  <a:schemeClr val="bg1">
                    <a:lumMod val="50000"/>
                  </a:schemeClr>
                </a:solidFill>
                <a:latin typeface="Consolas"/>
                <a:cs typeface="Consolas"/>
              </a:rPr>
              <a:t>&gt;</a:t>
            </a:r>
          </a:p>
          <a:p>
            <a:pPr marL="404813" indent="6350"/>
            <a:r>
              <a:rPr lang="en-US" sz="1300" dirty="0" smtClean="0">
                <a:solidFill>
                  <a:schemeClr val="bg1">
                    <a:lumMod val="50000"/>
                  </a:schemeClr>
                </a:solidFill>
                <a:latin typeface="Consolas"/>
                <a:cs typeface="Consolas"/>
              </a:rPr>
              <a:t>&lt;</a:t>
            </a:r>
            <a:r>
              <a:rPr lang="en-US" sz="1300" dirty="0">
                <a:solidFill>
                  <a:schemeClr val="bg1">
                    <a:lumMod val="50000"/>
                  </a:schemeClr>
                </a:solidFill>
                <a:latin typeface="Consolas"/>
                <a:cs typeface="Consolas"/>
              </a:rPr>
              <a:t>target&gt;...&lt;/target&gt;</a:t>
            </a:r>
          </a:p>
          <a:p>
            <a:pPr marL="404813" indent="6350"/>
            <a:r>
              <a:rPr lang="en-US" sz="1300" dirty="0" smtClean="0">
                <a:solidFill>
                  <a:schemeClr val="bg1">
                    <a:lumMod val="50000"/>
                  </a:schemeClr>
                </a:solidFill>
                <a:latin typeface="Consolas"/>
                <a:cs typeface="Consolas"/>
              </a:rPr>
              <a:t>&lt;</a:t>
            </a:r>
            <a:r>
              <a:rPr lang="en-US" sz="1300" dirty="0">
                <a:solidFill>
                  <a:schemeClr val="bg1">
                    <a:lumMod val="50000"/>
                  </a:schemeClr>
                </a:solidFill>
                <a:latin typeface="Consolas"/>
                <a:cs typeface="Consolas"/>
              </a:rPr>
              <a:t>target&gt;...&lt;/target&gt;</a:t>
            </a:r>
          </a:p>
          <a:p>
            <a:pPr marL="404813" indent="6350"/>
            <a:r>
              <a:rPr lang="en-US" sz="1300" dirty="0" smtClean="0">
                <a:solidFill>
                  <a:schemeClr val="bg1">
                    <a:lumMod val="50000"/>
                  </a:schemeClr>
                </a:solidFill>
                <a:latin typeface="Consolas"/>
                <a:cs typeface="Consolas"/>
              </a:rPr>
              <a:t>&lt;</a:t>
            </a:r>
            <a:r>
              <a:rPr lang="en-US" sz="1300" dirty="0" err="1">
                <a:solidFill>
                  <a:schemeClr val="bg1">
                    <a:lumMod val="50000"/>
                  </a:schemeClr>
                </a:solidFill>
                <a:latin typeface="Consolas"/>
                <a:cs typeface="Consolas"/>
              </a:rPr>
              <a:t>laserEnergy</a:t>
            </a:r>
            <a:r>
              <a:rPr lang="en-US" sz="1300" dirty="0">
                <a:solidFill>
                  <a:schemeClr val="bg1">
                    <a:lumMod val="50000"/>
                  </a:schemeClr>
                </a:solidFill>
                <a:latin typeface="Consolas"/>
                <a:cs typeface="Consolas"/>
              </a:rPr>
              <a:t>&gt;...&lt;/</a:t>
            </a:r>
            <a:r>
              <a:rPr lang="en-US" sz="1300" dirty="0" err="1">
                <a:solidFill>
                  <a:schemeClr val="bg1">
                    <a:lumMod val="50000"/>
                  </a:schemeClr>
                </a:solidFill>
                <a:latin typeface="Consolas"/>
                <a:cs typeface="Consolas"/>
              </a:rPr>
              <a:t>laserEnergy</a:t>
            </a:r>
            <a:r>
              <a:rPr lang="en-US" sz="1300" dirty="0">
                <a:solidFill>
                  <a:schemeClr val="bg1">
                    <a:lumMod val="50000"/>
                  </a:schemeClr>
                </a:solidFill>
                <a:latin typeface="Consolas"/>
                <a:cs typeface="Consolas"/>
              </a:rPr>
              <a:t>&gt;</a:t>
            </a:r>
          </a:p>
          <a:p>
            <a:pPr marL="404813" indent="6350"/>
            <a:r>
              <a:rPr lang="en-US" sz="1300" dirty="0" smtClean="0">
                <a:solidFill>
                  <a:schemeClr val="bg1">
                    <a:lumMod val="50000"/>
                  </a:schemeClr>
                </a:solidFill>
                <a:latin typeface="Consolas"/>
                <a:cs typeface="Consolas"/>
              </a:rPr>
              <a:t>&lt;</a:t>
            </a:r>
            <a:r>
              <a:rPr lang="en-US" sz="1300" dirty="0" err="1">
                <a:solidFill>
                  <a:schemeClr val="bg1">
                    <a:lumMod val="50000"/>
                  </a:schemeClr>
                </a:solidFill>
                <a:latin typeface="Consolas"/>
                <a:cs typeface="Consolas"/>
              </a:rPr>
              <a:t>laserSpotArea</a:t>
            </a:r>
            <a:r>
              <a:rPr lang="en-US" sz="1300" dirty="0">
                <a:solidFill>
                  <a:schemeClr val="bg1">
                    <a:lumMod val="50000"/>
                  </a:schemeClr>
                </a:solidFill>
                <a:latin typeface="Consolas"/>
                <a:cs typeface="Consolas"/>
              </a:rPr>
              <a:t>&gt;...&lt;/</a:t>
            </a:r>
            <a:r>
              <a:rPr lang="en-US" sz="1300" dirty="0" err="1">
                <a:solidFill>
                  <a:schemeClr val="bg1">
                    <a:lumMod val="50000"/>
                  </a:schemeClr>
                </a:solidFill>
                <a:latin typeface="Consolas"/>
                <a:cs typeface="Consolas"/>
              </a:rPr>
              <a:t>laserSpotArea</a:t>
            </a:r>
            <a:r>
              <a:rPr lang="en-US" sz="1300" dirty="0">
                <a:solidFill>
                  <a:schemeClr val="bg1">
                    <a:lumMod val="50000"/>
                  </a:schemeClr>
                </a:solidFill>
                <a:latin typeface="Consolas"/>
                <a:cs typeface="Consolas"/>
              </a:rPr>
              <a:t>&gt;</a:t>
            </a:r>
          </a:p>
          <a:p>
            <a:pPr marL="404813" indent="6350"/>
            <a:r>
              <a:rPr lang="en-US" sz="1300" dirty="0" smtClean="0">
                <a:solidFill>
                  <a:schemeClr val="bg1">
                    <a:lumMod val="50000"/>
                  </a:schemeClr>
                </a:solidFill>
                <a:latin typeface="Consolas"/>
                <a:cs typeface="Consolas"/>
              </a:rPr>
              <a:t>&lt;</a:t>
            </a:r>
            <a:r>
              <a:rPr lang="en-US" sz="1300" dirty="0" err="1">
                <a:solidFill>
                  <a:schemeClr val="bg1">
                    <a:lumMod val="50000"/>
                  </a:schemeClr>
                </a:solidFill>
                <a:latin typeface="Consolas"/>
                <a:cs typeface="Consolas"/>
              </a:rPr>
              <a:t>filmThickness</a:t>
            </a:r>
            <a:r>
              <a:rPr lang="en-US" sz="1300" dirty="0">
                <a:solidFill>
                  <a:schemeClr val="bg1">
                    <a:lumMod val="50000"/>
                  </a:schemeClr>
                </a:solidFill>
                <a:latin typeface="Consolas"/>
                <a:cs typeface="Consolas"/>
              </a:rPr>
              <a:t>&gt;...&lt;/</a:t>
            </a:r>
            <a:r>
              <a:rPr lang="en-US" sz="1300" dirty="0" err="1">
                <a:solidFill>
                  <a:schemeClr val="bg1">
                    <a:lumMod val="50000"/>
                  </a:schemeClr>
                </a:solidFill>
                <a:latin typeface="Consolas"/>
                <a:cs typeface="Consolas"/>
              </a:rPr>
              <a:t>filmThickness</a:t>
            </a:r>
            <a:r>
              <a:rPr lang="en-US" sz="1300" dirty="0">
                <a:solidFill>
                  <a:schemeClr val="bg1">
                    <a:lumMod val="50000"/>
                  </a:schemeClr>
                </a:solidFill>
                <a:latin typeface="Consolas"/>
                <a:cs typeface="Consolas"/>
              </a:rPr>
              <a:t>&gt;</a:t>
            </a:r>
          </a:p>
          <a:p>
            <a:pPr marL="111125" indent="6350"/>
            <a:r>
              <a:rPr lang="en-US" sz="1300" dirty="0" smtClean="0">
                <a:solidFill>
                  <a:schemeClr val="bg1">
                    <a:lumMod val="50000"/>
                  </a:schemeClr>
                </a:solidFill>
                <a:latin typeface="Consolas"/>
                <a:cs typeface="Consolas"/>
              </a:rPr>
              <a:t> &lt;</a:t>
            </a:r>
            <a:r>
              <a:rPr lang="en-US" sz="1300" dirty="0">
                <a:solidFill>
                  <a:schemeClr val="bg1">
                    <a:lumMod val="50000"/>
                  </a:schemeClr>
                </a:solidFill>
                <a:latin typeface="Consolas"/>
                <a:cs typeface="Consolas"/>
              </a:rPr>
              <a:t>/</a:t>
            </a:r>
            <a:r>
              <a:rPr lang="en-US" sz="1300" dirty="0" err="1">
                <a:solidFill>
                  <a:schemeClr val="bg1">
                    <a:lumMod val="50000"/>
                  </a:schemeClr>
                </a:solidFill>
                <a:latin typeface="Consolas"/>
                <a:cs typeface="Consolas"/>
              </a:rPr>
              <a:t>pulsedLaserDeposition</a:t>
            </a:r>
            <a:r>
              <a:rPr lang="en-US" sz="1300" dirty="0">
                <a:solidFill>
                  <a:schemeClr val="bg1">
                    <a:lumMod val="50000"/>
                  </a:schemeClr>
                </a:solidFill>
                <a:latin typeface="Consolas"/>
                <a:cs typeface="Consolas"/>
              </a:rPr>
              <a:t>&gt;</a:t>
            </a:r>
          </a:p>
          <a:p>
            <a:r>
              <a:rPr lang="en-US" sz="1300" dirty="0">
                <a:solidFill>
                  <a:schemeClr val="bg1">
                    <a:lumMod val="50000"/>
                  </a:schemeClr>
                </a:solidFill>
                <a:latin typeface="Consolas"/>
                <a:cs typeface="Consolas"/>
              </a:rPr>
              <a:t>&lt;/sample</a:t>
            </a:r>
            <a:r>
              <a:rPr lang="en-US" sz="1300" dirty="0" smtClean="0">
                <a:solidFill>
                  <a:schemeClr val="bg1">
                    <a:lumMod val="50000"/>
                  </a:schemeClr>
                </a:solidFill>
                <a:latin typeface="Consolas"/>
                <a:cs typeface="Consolas"/>
              </a:rPr>
              <a:t>&gt;</a:t>
            </a:r>
            <a:endParaRPr lang="en-US" sz="1300" dirty="0">
              <a:solidFill>
                <a:schemeClr val="bg1">
                  <a:lumMod val="50000"/>
                </a:schemeClr>
              </a:solidFill>
              <a:latin typeface="Consolas"/>
              <a:cs typeface="Consolas"/>
            </a:endParaRPr>
          </a:p>
        </p:txBody>
      </p:sp>
    </p:spTree>
    <p:extLst>
      <p:ext uri="{BB962C8B-B14F-4D97-AF65-F5344CB8AC3E}">
        <p14:creationId xmlns:p14="http://schemas.microsoft.com/office/powerpoint/2010/main" val="36379679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Combinatorial Measurement Type</a:t>
            </a:r>
            <a:endParaRPr lang="en-US" dirty="0"/>
          </a:p>
        </p:txBody>
      </p:sp>
      <p:pic>
        <p:nvPicPr>
          <p:cNvPr id="3" name="Picture 2" descr="template_view_3.png"/>
          <p:cNvPicPr>
            <a:picLocks noChangeAspect="1"/>
          </p:cNvPicPr>
          <p:nvPr/>
        </p:nvPicPr>
        <p:blipFill rotWithShape="1">
          <a:blip r:embed="rId2">
            <a:extLst>
              <a:ext uri="{28A0092B-C50C-407E-A947-70E740481C1C}">
                <a14:useLocalDpi xmlns:a14="http://schemas.microsoft.com/office/drawing/2010/main" val="0"/>
              </a:ext>
            </a:extLst>
          </a:blip>
          <a:srcRect l="1307" t="25032" r="1988" b="14729"/>
          <a:stretch/>
        </p:blipFill>
        <p:spPr>
          <a:xfrm>
            <a:off x="97684" y="1716680"/>
            <a:ext cx="8833503" cy="5048359"/>
          </a:xfrm>
          <a:prstGeom prst="rect">
            <a:avLst/>
          </a:prstGeom>
        </p:spPr>
      </p:pic>
      <p:pic>
        <p:nvPicPr>
          <p:cNvPr id="5" name="Picture 4" descr="template_view_3.png"/>
          <p:cNvPicPr>
            <a:picLocks noChangeAspect="1"/>
          </p:cNvPicPr>
          <p:nvPr/>
        </p:nvPicPr>
        <p:blipFill rotWithShape="1">
          <a:blip r:embed="rId2">
            <a:extLst>
              <a:ext uri="{28A0092B-C50C-407E-A947-70E740481C1C}">
                <a14:useLocalDpi xmlns:a14="http://schemas.microsoft.com/office/drawing/2010/main" val="0"/>
              </a:ext>
            </a:extLst>
          </a:blip>
          <a:srcRect l="1307" t="19383" r="75612" b="75454"/>
          <a:stretch/>
        </p:blipFill>
        <p:spPr>
          <a:xfrm>
            <a:off x="97684" y="1169312"/>
            <a:ext cx="2108307" cy="432659"/>
          </a:xfrm>
          <a:prstGeom prst="rect">
            <a:avLst/>
          </a:prstGeom>
        </p:spPr>
      </p:pic>
      <p:cxnSp>
        <p:nvCxnSpPr>
          <p:cNvPr id="6" name="Straight Arrow Connector 5"/>
          <p:cNvCxnSpPr/>
          <p:nvPr/>
        </p:nvCxnSpPr>
        <p:spPr>
          <a:xfrm flipH="1">
            <a:off x="7709626" y="4096465"/>
            <a:ext cx="75128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H="1">
            <a:off x="7987240" y="5107164"/>
            <a:ext cx="598886" cy="47439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173980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X-Ray Diffraction Module</a:t>
            </a:r>
            <a:endParaRPr lang="en-US" dirty="0"/>
          </a:p>
        </p:txBody>
      </p:sp>
      <p:pic>
        <p:nvPicPr>
          <p:cNvPr id="3" name="Picture 2" descr="template_view_5.png"/>
          <p:cNvPicPr>
            <a:picLocks noChangeAspect="1"/>
          </p:cNvPicPr>
          <p:nvPr/>
        </p:nvPicPr>
        <p:blipFill rotWithShape="1">
          <a:blip r:embed="rId3">
            <a:extLst>
              <a:ext uri="{28A0092B-C50C-407E-A947-70E740481C1C}">
                <a14:useLocalDpi xmlns:a14="http://schemas.microsoft.com/office/drawing/2010/main" val="0"/>
              </a:ext>
            </a:extLst>
          </a:blip>
          <a:srcRect l="24034" t="30483" b="11555"/>
          <a:stretch/>
        </p:blipFill>
        <p:spPr>
          <a:xfrm>
            <a:off x="0" y="1327007"/>
            <a:ext cx="9157366" cy="5060116"/>
          </a:xfrm>
          <a:prstGeom prst="rect">
            <a:avLst/>
          </a:prstGeom>
        </p:spPr>
      </p:pic>
    </p:spTree>
    <p:extLst>
      <p:ext uri="{BB962C8B-B14F-4D97-AF65-F5344CB8AC3E}">
        <p14:creationId xmlns:p14="http://schemas.microsoft.com/office/powerpoint/2010/main" val="18682771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Application Programming </a:t>
            </a:r>
            <a:r>
              <a:rPr lang="en-US" sz="3600" dirty="0" smtClean="0"/>
              <a:t>Interface </a:t>
            </a:r>
            <a:r>
              <a:rPr lang="en-US" sz="2000" i="1" dirty="0" smtClean="0"/>
              <a:t>in a nutshell</a:t>
            </a:r>
            <a:endParaRPr lang="en-US" sz="3600" i="1" dirty="0"/>
          </a:p>
        </p:txBody>
      </p:sp>
      <p:cxnSp>
        <p:nvCxnSpPr>
          <p:cNvPr id="5" name="Straight Connector 4"/>
          <p:cNvCxnSpPr/>
          <p:nvPr/>
        </p:nvCxnSpPr>
        <p:spPr>
          <a:xfrm>
            <a:off x="4624714" y="1159490"/>
            <a:ext cx="0" cy="542014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45578" y="1326911"/>
            <a:ext cx="3150547" cy="369332"/>
          </a:xfrm>
          <a:prstGeom prst="rect">
            <a:avLst/>
          </a:prstGeom>
          <a:noFill/>
        </p:spPr>
        <p:txBody>
          <a:bodyPr wrap="none" rtlCol="0">
            <a:spAutoFit/>
          </a:bodyPr>
          <a:lstStyle/>
          <a:p>
            <a:r>
              <a:rPr lang="en-US" b="1" dirty="0" smtClean="0"/>
              <a:t>WWW</a:t>
            </a:r>
            <a:r>
              <a:rPr lang="en-US" dirty="0" smtClean="0"/>
              <a:t> interface to the Curator:</a:t>
            </a:r>
            <a:endParaRPr lang="en-US" dirty="0"/>
          </a:p>
        </p:txBody>
      </p:sp>
      <p:sp>
        <p:nvSpPr>
          <p:cNvPr id="8" name="TextBox 7"/>
          <p:cNvSpPr txBox="1"/>
          <p:nvPr/>
        </p:nvSpPr>
        <p:spPr>
          <a:xfrm>
            <a:off x="4999984" y="1326911"/>
            <a:ext cx="2833941" cy="369332"/>
          </a:xfrm>
          <a:prstGeom prst="rect">
            <a:avLst/>
          </a:prstGeom>
          <a:noFill/>
        </p:spPr>
        <p:txBody>
          <a:bodyPr wrap="none" rtlCol="0">
            <a:spAutoFit/>
          </a:bodyPr>
          <a:lstStyle/>
          <a:p>
            <a:r>
              <a:rPr lang="en-US" b="1" dirty="0" smtClean="0"/>
              <a:t>API</a:t>
            </a:r>
            <a:r>
              <a:rPr lang="en-US" dirty="0" smtClean="0"/>
              <a:t> interface to the Curator:</a:t>
            </a:r>
            <a:endParaRPr lang="en-US" dirty="0"/>
          </a:p>
        </p:txBody>
      </p:sp>
      <p:pic>
        <p:nvPicPr>
          <p:cNvPr id="9" name="Picture 8"/>
          <p:cNvPicPr>
            <a:picLocks noChangeAspect="1"/>
          </p:cNvPicPr>
          <p:nvPr/>
        </p:nvPicPr>
        <p:blipFill>
          <a:blip r:embed="rId2"/>
          <a:stretch>
            <a:fillRect/>
          </a:stretch>
        </p:blipFill>
        <p:spPr>
          <a:xfrm>
            <a:off x="-997405" y="1897235"/>
            <a:ext cx="6658628" cy="4077953"/>
          </a:xfrm>
          <a:prstGeom prst="rect">
            <a:avLst/>
          </a:prstGeom>
        </p:spPr>
      </p:pic>
      <p:pic>
        <p:nvPicPr>
          <p:cNvPr id="10" name="Picture 9" descr="mdc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038" y="2207873"/>
            <a:ext cx="4110046" cy="2551509"/>
          </a:xfrm>
          <a:prstGeom prst="rect">
            <a:avLst/>
          </a:prstGeom>
        </p:spPr>
      </p:pic>
      <p:pic>
        <p:nvPicPr>
          <p:cNvPr id="12" name="Picture 11"/>
          <p:cNvPicPr>
            <a:picLocks noChangeAspect="1"/>
          </p:cNvPicPr>
          <p:nvPr/>
        </p:nvPicPr>
        <p:blipFill>
          <a:blip r:embed="rId2"/>
          <a:stretch>
            <a:fillRect/>
          </a:stretch>
        </p:blipFill>
        <p:spPr>
          <a:xfrm>
            <a:off x="3583134" y="1527903"/>
            <a:ext cx="6658628" cy="4077953"/>
          </a:xfrm>
          <a:prstGeom prst="rect">
            <a:avLst/>
          </a:prstGeom>
        </p:spPr>
      </p:pic>
      <p:pic>
        <p:nvPicPr>
          <p:cNvPr id="13" name="Picture 12" descr="Untitled.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4655" y="1842395"/>
            <a:ext cx="4045789" cy="2471779"/>
          </a:xfrm>
          <a:prstGeom prst="rect">
            <a:avLst/>
          </a:prstGeom>
          <a:ln>
            <a:noFill/>
          </a:ln>
          <a:effectLst/>
        </p:spPr>
      </p:pic>
      <p:sp>
        <p:nvSpPr>
          <p:cNvPr id="14" name="TextBox 13"/>
          <p:cNvSpPr txBox="1"/>
          <p:nvPr/>
        </p:nvSpPr>
        <p:spPr>
          <a:xfrm>
            <a:off x="1242652" y="6130515"/>
            <a:ext cx="1749197" cy="369332"/>
          </a:xfrm>
          <a:prstGeom prst="rect">
            <a:avLst/>
          </a:prstGeom>
          <a:noFill/>
        </p:spPr>
        <p:txBody>
          <a:bodyPr wrap="none" rtlCol="0">
            <a:spAutoFit/>
          </a:bodyPr>
          <a:lstStyle/>
          <a:p>
            <a:r>
              <a:rPr lang="en-US" b="1" dirty="0" smtClean="0"/>
              <a:t>Hand data entry</a:t>
            </a:r>
            <a:endParaRPr lang="en-US" b="1" dirty="0"/>
          </a:p>
        </p:txBody>
      </p:sp>
      <p:sp>
        <p:nvSpPr>
          <p:cNvPr id="15" name="TextBox 14"/>
          <p:cNvSpPr txBox="1"/>
          <p:nvPr/>
        </p:nvSpPr>
        <p:spPr>
          <a:xfrm>
            <a:off x="5661223" y="6130515"/>
            <a:ext cx="2326278" cy="369332"/>
          </a:xfrm>
          <a:prstGeom prst="rect">
            <a:avLst/>
          </a:prstGeom>
          <a:noFill/>
        </p:spPr>
        <p:txBody>
          <a:bodyPr wrap="none" rtlCol="0">
            <a:spAutoFit/>
          </a:bodyPr>
          <a:lstStyle/>
          <a:p>
            <a:r>
              <a:rPr lang="en-US" b="1" dirty="0" smtClean="0"/>
              <a:t>Automated data entry</a:t>
            </a:r>
            <a:endParaRPr lang="en-US" b="1" dirty="0"/>
          </a:p>
        </p:txBody>
      </p:sp>
    </p:spTree>
    <p:extLst>
      <p:ext uri="{BB962C8B-B14F-4D97-AF65-F5344CB8AC3E}">
        <p14:creationId xmlns:p14="http://schemas.microsoft.com/office/powerpoint/2010/main" val="284580780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mplate_view_5.png"/>
          <p:cNvPicPr>
            <a:picLocks noChangeAspect="1"/>
          </p:cNvPicPr>
          <p:nvPr/>
        </p:nvPicPr>
        <p:blipFill rotWithShape="1">
          <a:blip r:embed="rId3">
            <a:extLst>
              <a:ext uri="{28A0092B-C50C-407E-A947-70E740481C1C}">
                <a14:useLocalDpi xmlns:a14="http://schemas.microsoft.com/office/drawing/2010/main" val="0"/>
              </a:ext>
            </a:extLst>
          </a:blip>
          <a:srcRect l="31255" t="68402" r="42463" b="23916"/>
          <a:stretch/>
        </p:blipFill>
        <p:spPr>
          <a:xfrm>
            <a:off x="457200" y="981144"/>
            <a:ext cx="3168114" cy="670639"/>
          </a:xfrm>
          <a:prstGeom prst="rect">
            <a:avLst/>
          </a:prstGeom>
        </p:spPr>
      </p:pic>
      <p:sp>
        <p:nvSpPr>
          <p:cNvPr id="2" name="Title 1"/>
          <p:cNvSpPr>
            <a:spLocks noGrp="1"/>
          </p:cNvSpPr>
          <p:nvPr>
            <p:ph type="title"/>
          </p:nvPr>
        </p:nvSpPr>
        <p:spPr/>
        <p:txBody>
          <a:bodyPr/>
          <a:lstStyle/>
          <a:p>
            <a:r>
              <a:rPr lang="en-US" dirty="0"/>
              <a:t>X-Ray Diffraction </a:t>
            </a:r>
            <a:r>
              <a:rPr lang="en-US" dirty="0" smtClean="0"/>
              <a:t>Module</a:t>
            </a:r>
            <a:endParaRPr lang="en-US" dirty="0"/>
          </a:p>
        </p:txBody>
      </p:sp>
      <p:pic>
        <p:nvPicPr>
          <p:cNvPr id="4" name="Picture 3" descr="XRD_view_1.png"/>
          <p:cNvPicPr>
            <a:picLocks noChangeAspect="1"/>
          </p:cNvPicPr>
          <p:nvPr/>
        </p:nvPicPr>
        <p:blipFill rotWithShape="1">
          <a:blip r:embed="rId4">
            <a:extLst>
              <a:ext uri="{28A0092B-C50C-407E-A947-70E740481C1C}">
                <a14:useLocalDpi xmlns:a14="http://schemas.microsoft.com/office/drawing/2010/main" val="0"/>
              </a:ext>
            </a:extLst>
          </a:blip>
          <a:srcRect l="22786" t="17590" r="899" b="36330"/>
          <a:stretch/>
        </p:blipFill>
        <p:spPr>
          <a:xfrm>
            <a:off x="457201" y="1598119"/>
            <a:ext cx="8476306" cy="2651820"/>
          </a:xfrm>
          <a:prstGeom prst="rect">
            <a:avLst/>
          </a:prstGeom>
        </p:spPr>
      </p:pic>
      <p:pic>
        <p:nvPicPr>
          <p:cNvPr id="6" name="Picture 5" descr="20140310_V2O5_VMo_point97_mergeframes_trans.png"/>
          <p:cNvPicPr>
            <a:picLocks noChangeAspect="1"/>
          </p:cNvPicPr>
          <p:nvPr/>
        </p:nvPicPr>
        <p:blipFill rotWithShape="1">
          <a:blip r:embed="rId5">
            <a:extLst>
              <a:ext uri="{28A0092B-C50C-407E-A947-70E740481C1C}">
                <a14:useLocalDpi xmlns:a14="http://schemas.microsoft.com/office/drawing/2010/main" val="0"/>
              </a:ext>
            </a:extLst>
          </a:blip>
          <a:srcRect l="1594" t="2325" r="-1"/>
          <a:stretch/>
        </p:blipFill>
        <p:spPr>
          <a:xfrm>
            <a:off x="6207053" y="300618"/>
            <a:ext cx="2936946" cy="1968139"/>
          </a:xfrm>
          <a:prstGeom prst="rect">
            <a:avLst/>
          </a:prstGeom>
        </p:spPr>
      </p:pic>
      <p:cxnSp>
        <p:nvCxnSpPr>
          <p:cNvPr id="8" name="Straight Arrow Connector 7"/>
          <p:cNvCxnSpPr>
            <a:stCxn id="6" idx="1"/>
          </p:cNvCxnSpPr>
          <p:nvPr/>
        </p:nvCxnSpPr>
        <p:spPr>
          <a:xfrm flipH="1">
            <a:off x="3881653" y="1284688"/>
            <a:ext cx="2325400" cy="55600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Rectangle 9"/>
          <p:cNvSpPr/>
          <p:nvPr/>
        </p:nvSpPr>
        <p:spPr>
          <a:xfrm>
            <a:off x="528553" y="4537516"/>
            <a:ext cx="8404953" cy="2126069"/>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US" sz="1600" dirty="0">
                <a:solidFill>
                  <a:schemeClr val="bg1">
                    <a:lumMod val="50000"/>
                  </a:schemeClr>
                </a:solidFill>
                <a:latin typeface="Consolas"/>
                <a:cs typeface="Consolas"/>
              </a:rPr>
              <a:t>&lt;point&gt;</a:t>
            </a:r>
          </a:p>
          <a:p>
            <a:pPr marL="228600"/>
            <a:r>
              <a:rPr lang="en-US" sz="1600" dirty="0">
                <a:solidFill>
                  <a:schemeClr val="bg1">
                    <a:lumMod val="50000"/>
                  </a:schemeClr>
                </a:solidFill>
                <a:latin typeface="Consolas"/>
                <a:cs typeface="Consolas"/>
              </a:rPr>
              <a:t>&lt;angle2Theta</a:t>
            </a:r>
            <a:r>
              <a:rPr lang="en-US" sz="1600" dirty="0" smtClean="0">
                <a:solidFill>
                  <a:schemeClr val="bg1">
                    <a:lumMod val="50000"/>
                  </a:schemeClr>
                </a:solidFill>
                <a:latin typeface="Consolas"/>
                <a:cs typeface="Consolas"/>
              </a:rPr>
              <a:t>&gt;&lt;</a:t>
            </a:r>
            <a:r>
              <a:rPr lang="en-US" sz="1600" dirty="0">
                <a:solidFill>
                  <a:schemeClr val="bg1">
                    <a:lumMod val="50000"/>
                  </a:schemeClr>
                </a:solidFill>
                <a:latin typeface="Consolas"/>
                <a:cs typeface="Consolas"/>
              </a:rPr>
              <a:t>value&gt;</a:t>
            </a:r>
            <a:r>
              <a:rPr lang="en-US" sz="1600" b="1" dirty="0">
                <a:solidFill>
                  <a:schemeClr val="tx1"/>
                </a:solidFill>
                <a:latin typeface="Consolas"/>
                <a:cs typeface="Consolas"/>
              </a:rPr>
              <a:t>20.2</a:t>
            </a:r>
            <a:r>
              <a:rPr lang="en-US" sz="1600" dirty="0">
                <a:solidFill>
                  <a:schemeClr val="bg1">
                    <a:lumMod val="50000"/>
                  </a:schemeClr>
                </a:solidFill>
                <a:latin typeface="Consolas"/>
                <a:cs typeface="Consolas"/>
              </a:rPr>
              <a:t>&lt;/value</a:t>
            </a:r>
            <a:r>
              <a:rPr lang="en-US" sz="1600" dirty="0" smtClean="0">
                <a:solidFill>
                  <a:schemeClr val="bg1">
                    <a:lumMod val="50000"/>
                  </a:schemeClr>
                </a:solidFill>
                <a:latin typeface="Consolas"/>
                <a:cs typeface="Consolas"/>
              </a:rPr>
              <a:t>&gt;&lt;</a:t>
            </a:r>
            <a:r>
              <a:rPr lang="en-US" sz="1600" dirty="0">
                <a:solidFill>
                  <a:schemeClr val="bg1">
                    <a:lumMod val="50000"/>
                  </a:schemeClr>
                </a:solidFill>
                <a:latin typeface="Consolas"/>
                <a:cs typeface="Consolas"/>
              </a:rPr>
              <a:t>unit&gt;</a:t>
            </a:r>
            <a:r>
              <a:rPr lang="en-US" sz="1600" b="1" dirty="0">
                <a:solidFill>
                  <a:srgbClr val="000000"/>
                </a:solidFill>
                <a:latin typeface="Consolas"/>
                <a:cs typeface="Consolas"/>
              </a:rPr>
              <a:t>degree</a:t>
            </a:r>
            <a:r>
              <a:rPr lang="en-US" sz="1600" dirty="0">
                <a:solidFill>
                  <a:schemeClr val="bg1">
                    <a:lumMod val="50000"/>
                  </a:schemeClr>
                </a:solidFill>
                <a:latin typeface="Consolas"/>
                <a:cs typeface="Consolas"/>
              </a:rPr>
              <a:t>&lt;/unit</a:t>
            </a:r>
            <a:r>
              <a:rPr lang="en-US" sz="1600" dirty="0" smtClean="0">
                <a:solidFill>
                  <a:schemeClr val="bg1">
                    <a:lumMod val="50000"/>
                  </a:schemeClr>
                </a:solidFill>
                <a:latin typeface="Consolas"/>
                <a:cs typeface="Consolas"/>
              </a:rPr>
              <a:t>&gt;&lt;</a:t>
            </a:r>
            <a:r>
              <a:rPr lang="en-US" sz="1600" dirty="0">
                <a:solidFill>
                  <a:schemeClr val="bg1">
                    <a:lumMod val="50000"/>
                  </a:schemeClr>
                </a:solidFill>
                <a:latin typeface="Consolas"/>
                <a:cs typeface="Consolas"/>
              </a:rPr>
              <a:t>/angle2Theta&gt;</a:t>
            </a:r>
          </a:p>
          <a:p>
            <a:pPr marL="228600"/>
            <a:r>
              <a:rPr lang="en-US" sz="1600" dirty="0">
                <a:solidFill>
                  <a:schemeClr val="bg1">
                    <a:lumMod val="50000"/>
                  </a:schemeClr>
                </a:solidFill>
                <a:latin typeface="Consolas"/>
                <a:cs typeface="Consolas"/>
              </a:rPr>
              <a:t>&lt;intensity</a:t>
            </a:r>
            <a:r>
              <a:rPr lang="en-US" sz="1600" dirty="0" smtClean="0">
                <a:solidFill>
                  <a:schemeClr val="bg1">
                    <a:lumMod val="50000"/>
                  </a:schemeClr>
                </a:solidFill>
                <a:latin typeface="Consolas"/>
                <a:cs typeface="Consolas"/>
              </a:rPr>
              <a:t>&gt;&lt;</a:t>
            </a:r>
            <a:r>
              <a:rPr lang="en-US" sz="1600" dirty="0">
                <a:solidFill>
                  <a:schemeClr val="bg1">
                    <a:lumMod val="50000"/>
                  </a:schemeClr>
                </a:solidFill>
                <a:latin typeface="Consolas"/>
                <a:cs typeface="Consolas"/>
              </a:rPr>
              <a:t>value&gt;</a:t>
            </a:r>
            <a:r>
              <a:rPr lang="en-US" sz="1600" b="1" dirty="0">
                <a:solidFill>
                  <a:srgbClr val="000000"/>
                </a:solidFill>
                <a:latin typeface="Consolas"/>
                <a:cs typeface="Consolas"/>
              </a:rPr>
              <a:t>705.770325</a:t>
            </a:r>
            <a:r>
              <a:rPr lang="en-US" sz="1600" dirty="0">
                <a:solidFill>
                  <a:schemeClr val="bg1">
                    <a:lumMod val="50000"/>
                  </a:schemeClr>
                </a:solidFill>
                <a:latin typeface="Consolas"/>
                <a:cs typeface="Consolas"/>
              </a:rPr>
              <a:t>&lt;/value</a:t>
            </a:r>
            <a:r>
              <a:rPr lang="en-US" sz="1600" dirty="0" smtClean="0">
                <a:solidFill>
                  <a:schemeClr val="bg1">
                    <a:lumMod val="50000"/>
                  </a:schemeClr>
                </a:solidFill>
                <a:latin typeface="Consolas"/>
                <a:cs typeface="Consolas"/>
              </a:rPr>
              <a:t>&gt;&lt;</a:t>
            </a:r>
            <a:r>
              <a:rPr lang="en-US" sz="1600" dirty="0">
                <a:solidFill>
                  <a:schemeClr val="bg1">
                    <a:lumMod val="50000"/>
                  </a:schemeClr>
                </a:solidFill>
                <a:latin typeface="Consolas"/>
                <a:cs typeface="Consolas"/>
              </a:rPr>
              <a:t>unit&gt;</a:t>
            </a:r>
            <a:r>
              <a:rPr lang="en-US" sz="1600" b="1" dirty="0">
                <a:solidFill>
                  <a:srgbClr val="000000"/>
                </a:solidFill>
                <a:latin typeface="Consolas"/>
                <a:cs typeface="Consolas"/>
              </a:rPr>
              <a:t>arbitrary</a:t>
            </a:r>
            <a:r>
              <a:rPr lang="en-US" sz="1600" dirty="0">
                <a:solidFill>
                  <a:schemeClr val="bg1">
                    <a:lumMod val="50000"/>
                  </a:schemeClr>
                </a:solidFill>
                <a:latin typeface="Consolas"/>
                <a:cs typeface="Consolas"/>
              </a:rPr>
              <a:t>&lt;/unit</a:t>
            </a:r>
            <a:r>
              <a:rPr lang="en-US" sz="1600" dirty="0" smtClean="0">
                <a:solidFill>
                  <a:schemeClr val="bg1">
                    <a:lumMod val="50000"/>
                  </a:schemeClr>
                </a:solidFill>
                <a:latin typeface="Consolas"/>
                <a:cs typeface="Consolas"/>
              </a:rPr>
              <a:t>&gt;&lt;</a:t>
            </a:r>
            <a:r>
              <a:rPr lang="en-US" sz="1600" dirty="0">
                <a:solidFill>
                  <a:schemeClr val="bg1">
                    <a:lumMod val="50000"/>
                  </a:schemeClr>
                </a:solidFill>
                <a:latin typeface="Consolas"/>
                <a:cs typeface="Consolas"/>
              </a:rPr>
              <a:t>/intensity&gt;</a:t>
            </a:r>
          </a:p>
          <a:p>
            <a:r>
              <a:rPr lang="en-US" sz="1600" dirty="0">
                <a:solidFill>
                  <a:schemeClr val="bg1">
                    <a:lumMod val="50000"/>
                  </a:schemeClr>
                </a:solidFill>
                <a:latin typeface="Consolas"/>
                <a:cs typeface="Consolas"/>
              </a:rPr>
              <a:t>&lt;/point&gt;</a:t>
            </a:r>
          </a:p>
          <a:p>
            <a:r>
              <a:rPr lang="en-US" sz="1600" dirty="0">
                <a:solidFill>
                  <a:schemeClr val="bg1">
                    <a:lumMod val="50000"/>
                  </a:schemeClr>
                </a:solidFill>
                <a:latin typeface="Consolas"/>
                <a:cs typeface="Consolas"/>
              </a:rPr>
              <a:t>&lt;point&gt;</a:t>
            </a:r>
          </a:p>
          <a:p>
            <a:pPr marL="228600"/>
            <a:r>
              <a:rPr lang="en-US" sz="1600" dirty="0">
                <a:solidFill>
                  <a:schemeClr val="bg1">
                    <a:lumMod val="50000"/>
                  </a:schemeClr>
                </a:solidFill>
                <a:latin typeface="Consolas"/>
                <a:cs typeface="Consolas"/>
              </a:rPr>
              <a:t>&lt;angle2Theta</a:t>
            </a:r>
            <a:r>
              <a:rPr lang="en-US" sz="1600" dirty="0" smtClean="0">
                <a:solidFill>
                  <a:schemeClr val="bg1">
                    <a:lumMod val="50000"/>
                  </a:schemeClr>
                </a:solidFill>
                <a:latin typeface="Consolas"/>
                <a:cs typeface="Consolas"/>
              </a:rPr>
              <a:t>&gt;&lt;</a:t>
            </a:r>
            <a:r>
              <a:rPr lang="en-US" sz="1600" dirty="0">
                <a:solidFill>
                  <a:schemeClr val="bg1">
                    <a:lumMod val="50000"/>
                  </a:schemeClr>
                </a:solidFill>
                <a:latin typeface="Consolas"/>
                <a:cs typeface="Consolas"/>
              </a:rPr>
              <a:t>value&gt;</a:t>
            </a:r>
            <a:r>
              <a:rPr lang="en-US" sz="1600" b="1" dirty="0">
                <a:solidFill>
                  <a:srgbClr val="000000"/>
                </a:solidFill>
                <a:latin typeface="Consolas"/>
                <a:cs typeface="Consolas"/>
              </a:rPr>
              <a:t>20.22</a:t>
            </a:r>
            <a:r>
              <a:rPr lang="en-US" sz="1600" dirty="0">
                <a:solidFill>
                  <a:schemeClr val="bg1">
                    <a:lumMod val="50000"/>
                  </a:schemeClr>
                </a:solidFill>
                <a:latin typeface="Consolas"/>
                <a:cs typeface="Consolas"/>
              </a:rPr>
              <a:t>&lt;/value</a:t>
            </a:r>
            <a:r>
              <a:rPr lang="en-US" sz="1600" dirty="0" smtClean="0">
                <a:solidFill>
                  <a:schemeClr val="bg1">
                    <a:lumMod val="50000"/>
                  </a:schemeClr>
                </a:solidFill>
                <a:latin typeface="Consolas"/>
                <a:cs typeface="Consolas"/>
              </a:rPr>
              <a:t>&gt;&lt;</a:t>
            </a:r>
            <a:r>
              <a:rPr lang="en-US" sz="1600" dirty="0">
                <a:solidFill>
                  <a:schemeClr val="bg1">
                    <a:lumMod val="50000"/>
                  </a:schemeClr>
                </a:solidFill>
                <a:latin typeface="Consolas"/>
                <a:cs typeface="Consolas"/>
              </a:rPr>
              <a:t>unit&gt;</a:t>
            </a:r>
            <a:r>
              <a:rPr lang="en-US" sz="1600" b="1" dirty="0">
                <a:solidFill>
                  <a:srgbClr val="000000"/>
                </a:solidFill>
                <a:latin typeface="Consolas"/>
                <a:cs typeface="Consolas"/>
              </a:rPr>
              <a:t>degree</a:t>
            </a:r>
            <a:r>
              <a:rPr lang="en-US" sz="1600" dirty="0">
                <a:solidFill>
                  <a:schemeClr val="bg1">
                    <a:lumMod val="50000"/>
                  </a:schemeClr>
                </a:solidFill>
                <a:latin typeface="Consolas"/>
                <a:cs typeface="Consolas"/>
              </a:rPr>
              <a:t>&lt;/unit</a:t>
            </a:r>
            <a:r>
              <a:rPr lang="en-US" sz="1600" dirty="0" smtClean="0">
                <a:solidFill>
                  <a:schemeClr val="bg1">
                    <a:lumMod val="50000"/>
                  </a:schemeClr>
                </a:solidFill>
                <a:latin typeface="Consolas"/>
                <a:cs typeface="Consolas"/>
              </a:rPr>
              <a:t>&gt;&lt;</a:t>
            </a:r>
            <a:r>
              <a:rPr lang="en-US" sz="1600" dirty="0">
                <a:solidFill>
                  <a:schemeClr val="bg1">
                    <a:lumMod val="50000"/>
                  </a:schemeClr>
                </a:solidFill>
                <a:latin typeface="Consolas"/>
                <a:cs typeface="Consolas"/>
              </a:rPr>
              <a:t>/angle2Theta&gt;</a:t>
            </a:r>
          </a:p>
          <a:p>
            <a:pPr marL="228600"/>
            <a:r>
              <a:rPr lang="en-US" sz="1600" dirty="0">
                <a:solidFill>
                  <a:schemeClr val="bg1">
                    <a:lumMod val="50000"/>
                  </a:schemeClr>
                </a:solidFill>
                <a:latin typeface="Consolas"/>
                <a:cs typeface="Consolas"/>
              </a:rPr>
              <a:t>&lt;intensity</a:t>
            </a:r>
            <a:r>
              <a:rPr lang="en-US" sz="1600" dirty="0" smtClean="0">
                <a:solidFill>
                  <a:schemeClr val="bg1">
                    <a:lumMod val="50000"/>
                  </a:schemeClr>
                </a:solidFill>
                <a:latin typeface="Consolas"/>
                <a:cs typeface="Consolas"/>
              </a:rPr>
              <a:t>&gt;&lt;</a:t>
            </a:r>
            <a:r>
              <a:rPr lang="en-US" sz="1600" dirty="0">
                <a:solidFill>
                  <a:schemeClr val="bg1">
                    <a:lumMod val="50000"/>
                  </a:schemeClr>
                </a:solidFill>
                <a:latin typeface="Consolas"/>
                <a:cs typeface="Consolas"/>
              </a:rPr>
              <a:t>value&gt;</a:t>
            </a:r>
            <a:r>
              <a:rPr lang="en-US" sz="1600" b="1" dirty="0">
                <a:solidFill>
                  <a:srgbClr val="000000"/>
                </a:solidFill>
                <a:latin typeface="Consolas"/>
                <a:cs typeface="Consolas"/>
              </a:rPr>
              <a:t>695.688904</a:t>
            </a:r>
            <a:r>
              <a:rPr lang="en-US" sz="1600" dirty="0">
                <a:solidFill>
                  <a:schemeClr val="bg1">
                    <a:lumMod val="50000"/>
                  </a:schemeClr>
                </a:solidFill>
                <a:latin typeface="Consolas"/>
                <a:cs typeface="Consolas"/>
              </a:rPr>
              <a:t>&lt;/value</a:t>
            </a:r>
            <a:r>
              <a:rPr lang="en-US" sz="1600" dirty="0" smtClean="0">
                <a:solidFill>
                  <a:schemeClr val="bg1">
                    <a:lumMod val="50000"/>
                  </a:schemeClr>
                </a:solidFill>
                <a:latin typeface="Consolas"/>
                <a:cs typeface="Consolas"/>
              </a:rPr>
              <a:t>&gt;&lt;</a:t>
            </a:r>
            <a:r>
              <a:rPr lang="en-US" sz="1600" dirty="0">
                <a:solidFill>
                  <a:schemeClr val="bg1">
                    <a:lumMod val="50000"/>
                  </a:schemeClr>
                </a:solidFill>
                <a:latin typeface="Consolas"/>
                <a:cs typeface="Consolas"/>
              </a:rPr>
              <a:t>unit&gt;</a:t>
            </a:r>
            <a:r>
              <a:rPr lang="en-US" sz="1600" b="1" dirty="0">
                <a:solidFill>
                  <a:srgbClr val="000000"/>
                </a:solidFill>
                <a:latin typeface="Consolas"/>
                <a:cs typeface="Consolas"/>
              </a:rPr>
              <a:t>arbitrary</a:t>
            </a:r>
            <a:r>
              <a:rPr lang="en-US" sz="1600" dirty="0">
                <a:solidFill>
                  <a:schemeClr val="bg1">
                    <a:lumMod val="50000"/>
                  </a:schemeClr>
                </a:solidFill>
                <a:latin typeface="Consolas"/>
                <a:cs typeface="Consolas"/>
              </a:rPr>
              <a:t>&lt;/unit</a:t>
            </a:r>
            <a:r>
              <a:rPr lang="en-US" sz="1600" dirty="0" smtClean="0">
                <a:solidFill>
                  <a:schemeClr val="bg1">
                    <a:lumMod val="50000"/>
                  </a:schemeClr>
                </a:solidFill>
                <a:latin typeface="Consolas"/>
                <a:cs typeface="Consolas"/>
              </a:rPr>
              <a:t>&gt;&lt;</a:t>
            </a:r>
            <a:r>
              <a:rPr lang="en-US" sz="1600" dirty="0">
                <a:solidFill>
                  <a:schemeClr val="bg1">
                    <a:lumMod val="50000"/>
                  </a:schemeClr>
                </a:solidFill>
                <a:latin typeface="Consolas"/>
                <a:cs typeface="Consolas"/>
              </a:rPr>
              <a:t>/intensity&gt;</a:t>
            </a:r>
          </a:p>
          <a:p>
            <a:r>
              <a:rPr lang="en-US" sz="1600" dirty="0">
                <a:solidFill>
                  <a:schemeClr val="bg1">
                    <a:lumMod val="50000"/>
                  </a:schemeClr>
                </a:solidFill>
                <a:latin typeface="Consolas"/>
                <a:cs typeface="Consolas"/>
              </a:rPr>
              <a:t>&lt;/point</a:t>
            </a:r>
            <a:r>
              <a:rPr lang="en-US" sz="1600" dirty="0" smtClean="0">
                <a:solidFill>
                  <a:schemeClr val="bg1">
                    <a:lumMod val="50000"/>
                  </a:schemeClr>
                </a:solidFill>
                <a:latin typeface="Consolas"/>
                <a:cs typeface="Consolas"/>
              </a:rPr>
              <a:t>&gt; ...</a:t>
            </a:r>
            <a:endParaRPr lang="en-US" sz="1600" dirty="0">
              <a:solidFill>
                <a:schemeClr val="bg1">
                  <a:lumMod val="50000"/>
                </a:schemeClr>
              </a:solidFill>
              <a:latin typeface="Consolas"/>
              <a:cs typeface="Consolas"/>
            </a:endParaRPr>
          </a:p>
        </p:txBody>
      </p:sp>
      <p:sp>
        <p:nvSpPr>
          <p:cNvPr id="5" name="TextBox 4"/>
          <p:cNvSpPr txBox="1"/>
          <p:nvPr/>
        </p:nvSpPr>
        <p:spPr>
          <a:xfrm rot="20817055">
            <a:off x="3948602" y="1260608"/>
            <a:ext cx="2319265" cy="276999"/>
          </a:xfrm>
          <a:prstGeom prst="rect">
            <a:avLst/>
          </a:prstGeom>
          <a:noFill/>
        </p:spPr>
        <p:txBody>
          <a:bodyPr wrap="none" rtlCol="0">
            <a:spAutoFit/>
          </a:bodyPr>
          <a:lstStyle/>
          <a:p>
            <a:r>
              <a:rPr lang="en-US" sz="1200" b="1" dirty="0">
                <a:solidFill>
                  <a:srgbClr val="0000FF"/>
                </a:solidFill>
              </a:rPr>
              <a:t>http://</a:t>
            </a:r>
            <a:r>
              <a:rPr lang="en-US" sz="1200" b="1" dirty="0" err="1">
                <a:solidFill>
                  <a:srgbClr val="0000FF"/>
                </a:solidFill>
              </a:rPr>
              <a:t>hdl.handle.net</a:t>
            </a:r>
            <a:r>
              <a:rPr lang="en-US" sz="1200" b="1" dirty="0">
                <a:solidFill>
                  <a:srgbClr val="0000FF"/>
                </a:solidFill>
              </a:rPr>
              <a:t>/11256/121</a:t>
            </a:r>
          </a:p>
        </p:txBody>
      </p:sp>
    </p:spTree>
    <p:extLst>
      <p:ext uri="{BB962C8B-B14F-4D97-AF65-F5344CB8AC3E}">
        <p14:creationId xmlns:p14="http://schemas.microsoft.com/office/powerpoint/2010/main" val="27347471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mplate_view_6.png"/>
          <p:cNvPicPr>
            <a:picLocks noChangeAspect="1"/>
          </p:cNvPicPr>
          <p:nvPr/>
        </p:nvPicPr>
        <p:blipFill rotWithShape="1">
          <a:blip r:embed="rId2">
            <a:extLst>
              <a:ext uri="{28A0092B-C50C-407E-A947-70E740481C1C}">
                <a14:useLocalDpi xmlns:a14="http://schemas.microsoft.com/office/drawing/2010/main" val="0"/>
              </a:ext>
            </a:extLst>
          </a:blip>
          <a:srcRect l="40767" t="36429" r="1704" b="12490"/>
          <a:stretch/>
        </p:blipFill>
        <p:spPr>
          <a:xfrm>
            <a:off x="100431" y="1761048"/>
            <a:ext cx="3881116" cy="3636265"/>
          </a:xfrm>
          <a:prstGeom prst="rect">
            <a:avLst/>
          </a:prstGeom>
        </p:spPr>
      </p:pic>
      <p:sp>
        <p:nvSpPr>
          <p:cNvPr id="2" name="Title 1"/>
          <p:cNvSpPr>
            <a:spLocks noGrp="1"/>
          </p:cNvSpPr>
          <p:nvPr>
            <p:ph type="title"/>
          </p:nvPr>
        </p:nvSpPr>
        <p:spPr/>
        <p:txBody>
          <a:bodyPr/>
          <a:lstStyle/>
          <a:p>
            <a:r>
              <a:rPr lang="en-US" dirty="0"/>
              <a:t>X-Ray Diffraction Module</a:t>
            </a:r>
          </a:p>
        </p:txBody>
      </p:sp>
      <p:pic>
        <p:nvPicPr>
          <p:cNvPr id="5" name="Picture 4" descr="d8_70_145_MRS2014_Nb20120703_zt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1547" y="1761048"/>
            <a:ext cx="4866335" cy="4019790"/>
          </a:xfrm>
          <a:prstGeom prst="rect">
            <a:avLst/>
          </a:prstGeom>
        </p:spPr>
      </p:pic>
      <p:pic>
        <p:nvPicPr>
          <p:cNvPr id="11" name="Picture 10" descr="template_view_3.png"/>
          <p:cNvPicPr>
            <a:picLocks noChangeAspect="1"/>
          </p:cNvPicPr>
          <p:nvPr/>
        </p:nvPicPr>
        <p:blipFill rotWithShape="1">
          <a:blip r:embed="rId4">
            <a:extLst>
              <a:ext uri="{28A0092B-C50C-407E-A947-70E740481C1C}">
                <a14:useLocalDpi xmlns:a14="http://schemas.microsoft.com/office/drawing/2010/main" val="0"/>
              </a:ext>
            </a:extLst>
          </a:blip>
          <a:srcRect l="22390" t="59838" r="45681" b="32501"/>
          <a:stretch/>
        </p:blipFill>
        <p:spPr>
          <a:xfrm>
            <a:off x="223280" y="1119037"/>
            <a:ext cx="2916591" cy="642011"/>
          </a:xfrm>
          <a:prstGeom prst="rect">
            <a:avLst/>
          </a:prstGeom>
        </p:spPr>
      </p:pic>
    </p:spTree>
    <p:extLst>
      <p:ext uri="{BB962C8B-B14F-4D97-AF65-F5344CB8AC3E}">
        <p14:creationId xmlns:p14="http://schemas.microsoft.com/office/powerpoint/2010/main" val="15408024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Quantities</a:t>
            </a:r>
            <a:endParaRPr lang="en-US" dirty="0"/>
          </a:p>
        </p:txBody>
      </p:sp>
      <p:sp>
        <p:nvSpPr>
          <p:cNvPr id="3" name="Content Placeholder 2"/>
          <p:cNvSpPr>
            <a:spLocks noGrp="1"/>
          </p:cNvSpPr>
          <p:nvPr>
            <p:ph idx="1"/>
          </p:nvPr>
        </p:nvSpPr>
        <p:spPr/>
        <p:txBody>
          <a:bodyPr/>
          <a:lstStyle/>
          <a:p>
            <a:r>
              <a:rPr lang="en-US" dirty="0" err="1" smtClean="0"/>
              <a:t>vacuumPressure</a:t>
            </a:r>
            <a:r>
              <a:rPr lang="en-US" dirty="0" smtClean="0"/>
              <a:t>: </a:t>
            </a:r>
            <a:r>
              <a:rPr lang="en-US" dirty="0" err="1" smtClean="0"/>
              <a:t>pressureType</a:t>
            </a:r>
            <a:endParaRPr lang="en-US" dirty="0" smtClean="0"/>
          </a:p>
          <a:p>
            <a:r>
              <a:rPr lang="en-US" dirty="0" err="1" smtClean="0"/>
              <a:t>partialPressure</a:t>
            </a:r>
            <a:r>
              <a:rPr lang="en-US" dirty="0" smtClean="0"/>
              <a:t>: </a:t>
            </a:r>
            <a:r>
              <a:rPr lang="en-US" dirty="0" err="1" smtClean="0"/>
              <a:t>pressureType</a:t>
            </a:r>
            <a:endParaRPr lang="en-US" dirty="0" smtClean="0"/>
          </a:p>
          <a:p>
            <a:r>
              <a:rPr lang="en-US" dirty="0" smtClean="0"/>
              <a:t>temperature: </a:t>
            </a:r>
            <a:r>
              <a:rPr lang="en-US" dirty="0" err="1" smtClean="0"/>
              <a:t>thermodynamicTemperatureType</a:t>
            </a:r>
            <a:endParaRPr lang="en-US" dirty="0" smtClean="0"/>
          </a:p>
          <a:p>
            <a:r>
              <a:rPr lang="en-US" dirty="0" err="1" smtClean="0"/>
              <a:t>targetSubstrateDistance</a:t>
            </a:r>
            <a:r>
              <a:rPr lang="en-US" dirty="0" smtClean="0"/>
              <a:t>: </a:t>
            </a:r>
            <a:r>
              <a:rPr lang="en-US" dirty="0" err="1" smtClean="0"/>
              <a:t>lengthType</a:t>
            </a:r>
            <a:endParaRPr lang="en-US" dirty="0" smtClean="0"/>
          </a:p>
          <a:p>
            <a:r>
              <a:rPr lang="en-US" dirty="0" err="1" smtClean="0"/>
              <a:t>laserEnergy</a:t>
            </a:r>
            <a:r>
              <a:rPr lang="en-US" dirty="0" smtClean="0"/>
              <a:t>: </a:t>
            </a:r>
            <a:r>
              <a:rPr lang="en-US" dirty="0" err="1" smtClean="0"/>
              <a:t>energyType</a:t>
            </a:r>
            <a:endParaRPr lang="en-US" dirty="0" smtClean="0"/>
          </a:p>
          <a:p>
            <a:r>
              <a:rPr lang="en-US" dirty="0" err="1" smtClean="0"/>
              <a:t>laserSpotArea</a:t>
            </a:r>
            <a:r>
              <a:rPr lang="en-US" dirty="0" smtClean="0"/>
              <a:t>: </a:t>
            </a:r>
            <a:r>
              <a:rPr lang="en-US" dirty="0" err="1" smtClean="0"/>
              <a:t>areaType</a:t>
            </a:r>
            <a:endParaRPr lang="en-US" dirty="0" smtClean="0"/>
          </a:p>
          <a:p>
            <a:r>
              <a:rPr lang="en-US" dirty="0" err="1" smtClean="0"/>
              <a:t>filmThickness</a:t>
            </a:r>
            <a:r>
              <a:rPr lang="en-US" dirty="0" smtClean="0"/>
              <a:t>: </a:t>
            </a:r>
            <a:r>
              <a:rPr lang="en-US" dirty="0" err="1" smtClean="0"/>
              <a:t>lengthType</a:t>
            </a:r>
            <a:endParaRPr lang="en-US" dirty="0" smtClean="0"/>
          </a:p>
          <a:p>
            <a:r>
              <a:rPr lang="en-US" dirty="0" smtClean="0"/>
              <a:t>angle2Theta: </a:t>
            </a:r>
            <a:r>
              <a:rPr lang="en-US" dirty="0" err="1" smtClean="0"/>
              <a:t>planeAngleType</a:t>
            </a:r>
            <a:endParaRPr lang="en-US" dirty="0"/>
          </a:p>
        </p:txBody>
      </p:sp>
    </p:spTree>
    <p:extLst>
      <p:ext uri="{BB962C8B-B14F-4D97-AF65-F5344CB8AC3E}">
        <p14:creationId xmlns:p14="http://schemas.microsoft.com/office/powerpoint/2010/main" val="92938369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ss.png"/>
          <p:cNvPicPr>
            <a:picLocks noChangeAspect="1"/>
          </p:cNvPicPr>
          <p:nvPr/>
        </p:nvPicPr>
        <p:blipFill rotWithShape="1">
          <a:blip r:embed="rId2">
            <a:extLst>
              <a:ext uri="{28A0092B-C50C-407E-A947-70E740481C1C}">
                <a14:useLocalDpi xmlns:a14="http://schemas.microsoft.com/office/drawing/2010/main" val="0"/>
              </a:ext>
            </a:extLst>
          </a:blip>
          <a:srcRect l="1880" t="36713" r="2338" b="12649"/>
          <a:stretch/>
        </p:blipFill>
        <p:spPr>
          <a:xfrm>
            <a:off x="4384618" y="2583679"/>
            <a:ext cx="4686120" cy="1969067"/>
          </a:xfrm>
          <a:prstGeom prst="rect">
            <a:avLst/>
          </a:prstGeom>
        </p:spPr>
      </p:pic>
      <p:pic>
        <p:nvPicPr>
          <p:cNvPr id="5" name="Picture 4" descr="length.png"/>
          <p:cNvPicPr>
            <a:picLocks noChangeAspect="1"/>
          </p:cNvPicPr>
          <p:nvPr/>
        </p:nvPicPr>
        <p:blipFill rotWithShape="1">
          <a:blip r:embed="rId3">
            <a:extLst>
              <a:ext uri="{28A0092B-C50C-407E-A947-70E740481C1C}">
                <a14:useLocalDpi xmlns:a14="http://schemas.microsoft.com/office/drawing/2010/main" val="0"/>
              </a:ext>
            </a:extLst>
          </a:blip>
          <a:srcRect l="2627" t="36288" r="2386" b="14151"/>
          <a:stretch/>
        </p:blipFill>
        <p:spPr>
          <a:xfrm>
            <a:off x="4409773" y="687323"/>
            <a:ext cx="4577234" cy="1869049"/>
          </a:xfrm>
          <a:prstGeom prst="rect">
            <a:avLst/>
          </a:prstGeom>
        </p:spPr>
      </p:pic>
      <p:sp>
        <p:nvSpPr>
          <p:cNvPr id="2" name="Title 1"/>
          <p:cNvSpPr>
            <a:spLocks noGrp="1"/>
          </p:cNvSpPr>
          <p:nvPr>
            <p:ph type="title"/>
          </p:nvPr>
        </p:nvSpPr>
        <p:spPr/>
        <p:txBody>
          <a:bodyPr/>
          <a:lstStyle/>
          <a:p>
            <a:r>
              <a:rPr lang="en-US" dirty="0" smtClean="0"/>
              <a:t>Physical Quantities: SP811</a:t>
            </a:r>
            <a:endParaRPr lang="en-US" dirty="0"/>
          </a:p>
        </p:txBody>
      </p:sp>
      <p:pic>
        <p:nvPicPr>
          <p:cNvPr id="4" name="Picture 3"/>
          <p:cNvPicPr>
            <a:picLocks noChangeAspect="1"/>
          </p:cNvPicPr>
          <p:nvPr/>
        </p:nvPicPr>
        <p:blipFill rotWithShape="1">
          <a:blip r:embed="rId4"/>
          <a:srcRect l="13319" t="18926" r="64561" b="64590"/>
          <a:stretch/>
        </p:blipFill>
        <p:spPr>
          <a:xfrm>
            <a:off x="558198" y="3417660"/>
            <a:ext cx="3567309" cy="3440340"/>
          </a:xfrm>
          <a:prstGeom prst="rect">
            <a:avLst/>
          </a:prstGeom>
        </p:spPr>
      </p:pic>
      <p:pic>
        <p:nvPicPr>
          <p:cNvPr id="7" name="Picture 6" descr="time.png"/>
          <p:cNvPicPr>
            <a:picLocks noChangeAspect="1"/>
          </p:cNvPicPr>
          <p:nvPr/>
        </p:nvPicPr>
        <p:blipFill rotWithShape="1">
          <a:blip r:embed="rId5">
            <a:extLst>
              <a:ext uri="{28A0092B-C50C-407E-A947-70E740481C1C}">
                <a14:useLocalDpi xmlns:a14="http://schemas.microsoft.com/office/drawing/2010/main" val="0"/>
              </a:ext>
            </a:extLst>
          </a:blip>
          <a:srcRect l="3349" t="35939" r="2137" b="14500"/>
          <a:stretch/>
        </p:blipFill>
        <p:spPr>
          <a:xfrm>
            <a:off x="4468348" y="4523399"/>
            <a:ext cx="4686120" cy="1978741"/>
          </a:xfrm>
          <a:prstGeom prst="rect">
            <a:avLst/>
          </a:prstGeom>
        </p:spPr>
      </p:pic>
      <p:pic>
        <p:nvPicPr>
          <p:cNvPr id="8" name="Picture 7" descr="sp81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655" y="1071615"/>
            <a:ext cx="1858509" cy="2405129"/>
          </a:xfrm>
          <a:prstGeom prst="rect">
            <a:avLst/>
          </a:prstGeom>
        </p:spPr>
      </p:pic>
    </p:spTree>
    <p:extLst>
      <p:ext uri="{BB962C8B-B14F-4D97-AF65-F5344CB8AC3E}">
        <p14:creationId xmlns:p14="http://schemas.microsoft.com/office/powerpoint/2010/main" val="406974512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ngth.png"/>
          <p:cNvPicPr>
            <a:picLocks noChangeAspect="1"/>
          </p:cNvPicPr>
          <p:nvPr/>
        </p:nvPicPr>
        <p:blipFill rotWithShape="1">
          <a:blip r:embed="rId2">
            <a:extLst>
              <a:ext uri="{28A0092B-C50C-407E-A947-70E740481C1C}">
                <a14:useLocalDpi xmlns:a14="http://schemas.microsoft.com/office/drawing/2010/main" val="0"/>
              </a:ext>
            </a:extLst>
          </a:blip>
          <a:srcRect l="2627" t="36288" r="2386" b="14151"/>
          <a:stretch/>
        </p:blipFill>
        <p:spPr>
          <a:xfrm>
            <a:off x="4616631" y="864779"/>
            <a:ext cx="4411046" cy="1801188"/>
          </a:xfrm>
          <a:prstGeom prst="rect">
            <a:avLst/>
          </a:prstGeom>
        </p:spPr>
      </p:pic>
      <p:sp>
        <p:nvSpPr>
          <p:cNvPr id="2" name="Title 1"/>
          <p:cNvSpPr>
            <a:spLocks noGrp="1"/>
          </p:cNvSpPr>
          <p:nvPr>
            <p:ph type="title"/>
          </p:nvPr>
        </p:nvSpPr>
        <p:spPr/>
        <p:txBody>
          <a:bodyPr/>
          <a:lstStyle/>
          <a:p>
            <a:r>
              <a:rPr lang="en-US" dirty="0"/>
              <a:t>Physical Quantities: SP811</a:t>
            </a:r>
          </a:p>
        </p:txBody>
      </p:sp>
      <p:sp>
        <p:nvSpPr>
          <p:cNvPr id="8" name="Rectangle 7"/>
          <p:cNvSpPr/>
          <p:nvPr/>
        </p:nvSpPr>
        <p:spPr>
          <a:xfrm>
            <a:off x="5079100" y="2760043"/>
            <a:ext cx="3566160" cy="1228194"/>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US" dirty="0" smtClean="0">
                <a:solidFill>
                  <a:schemeClr val="bg1">
                    <a:lumMod val="50000"/>
                  </a:schemeClr>
                </a:solidFill>
                <a:latin typeface="Consolas"/>
                <a:cs typeface="Consolas"/>
              </a:rPr>
              <a:t>&lt;</a:t>
            </a:r>
            <a:r>
              <a:rPr lang="en-US" dirty="0" err="1" smtClean="0">
                <a:solidFill>
                  <a:schemeClr val="bg1">
                    <a:lumMod val="50000"/>
                  </a:schemeClr>
                </a:solidFill>
                <a:latin typeface="Consolas"/>
                <a:cs typeface="Consolas"/>
              </a:rPr>
              <a:t>waferDiameter</a:t>
            </a:r>
            <a:r>
              <a:rPr lang="en-US" dirty="0" smtClean="0">
                <a:solidFill>
                  <a:schemeClr val="bg1">
                    <a:lumMod val="50000"/>
                  </a:schemeClr>
                </a:solidFill>
                <a:latin typeface="Consolas"/>
                <a:cs typeface="Consolas"/>
              </a:rPr>
              <a:t>&gt;</a:t>
            </a:r>
          </a:p>
          <a:p>
            <a:pPr marL="460375" indent="6350" defTabSz="515938"/>
            <a:r>
              <a:rPr lang="en-US" dirty="0">
                <a:solidFill>
                  <a:schemeClr val="bg1">
                    <a:lumMod val="50000"/>
                  </a:schemeClr>
                </a:solidFill>
                <a:latin typeface="Consolas"/>
                <a:cs typeface="Consolas"/>
              </a:rPr>
              <a:t>&lt;value</a:t>
            </a:r>
            <a:r>
              <a:rPr lang="en-US" dirty="0" smtClean="0">
                <a:solidFill>
                  <a:schemeClr val="bg1">
                    <a:lumMod val="50000"/>
                  </a:schemeClr>
                </a:solidFill>
                <a:latin typeface="Consolas"/>
                <a:cs typeface="Consolas"/>
              </a:rPr>
              <a:t>&gt;</a:t>
            </a:r>
            <a:r>
              <a:rPr lang="en-US" b="1" dirty="0" smtClean="0">
                <a:solidFill>
                  <a:schemeClr val="tx1"/>
                </a:solidFill>
                <a:latin typeface="Consolas"/>
                <a:cs typeface="Consolas"/>
              </a:rPr>
              <a:t>40.</a:t>
            </a:r>
            <a:r>
              <a:rPr lang="en-US" dirty="0" smtClean="0">
                <a:solidFill>
                  <a:schemeClr val="bg1">
                    <a:lumMod val="50000"/>
                  </a:schemeClr>
                </a:solidFill>
                <a:latin typeface="Consolas"/>
                <a:cs typeface="Consolas"/>
              </a:rPr>
              <a:t>&lt;</a:t>
            </a:r>
            <a:r>
              <a:rPr lang="en-US" dirty="0">
                <a:solidFill>
                  <a:schemeClr val="bg1">
                    <a:lumMod val="50000"/>
                  </a:schemeClr>
                </a:solidFill>
                <a:latin typeface="Consolas"/>
                <a:cs typeface="Consolas"/>
              </a:rPr>
              <a:t>/value&gt;</a:t>
            </a:r>
          </a:p>
          <a:p>
            <a:pPr marL="460375" indent="6350" defTabSz="515938"/>
            <a:r>
              <a:rPr lang="en-US" dirty="0">
                <a:solidFill>
                  <a:schemeClr val="bg1">
                    <a:lumMod val="50000"/>
                  </a:schemeClr>
                </a:solidFill>
                <a:latin typeface="Consolas"/>
                <a:cs typeface="Consolas"/>
              </a:rPr>
              <a:t>&lt;unit</a:t>
            </a:r>
            <a:r>
              <a:rPr lang="en-US" dirty="0" smtClean="0">
                <a:solidFill>
                  <a:schemeClr val="bg1">
                    <a:lumMod val="50000"/>
                  </a:schemeClr>
                </a:solidFill>
                <a:latin typeface="Consolas"/>
                <a:cs typeface="Consolas"/>
              </a:rPr>
              <a:t>&gt;</a:t>
            </a:r>
            <a:r>
              <a:rPr lang="en-US" b="1" dirty="0" smtClean="0">
                <a:solidFill>
                  <a:srgbClr val="000000"/>
                </a:solidFill>
                <a:latin typeface="Consolas"/>
                <a:cs typeface="Consolas"/>
              </a:rPr>
              <a:t>mm</a:t>
            </a:r>
            <a:r>
              <a:rPr lang="en-US" dirty="0" smtClean="0">
                <a:solidFill>
                  <a:schemeClr val="bg1">
                    <a:lumMod val="50000"/>
                  </a:schemeClr>
                </a:solidFill>
                <a:latin typeface="Consolas"/>
                <a:cs typeface="Consolas"/>
              </a:rPr>
              <a:t>&lt;</a:t>
            </a:r>
            <a:r>
              <a:rPr lang="en-US" dirty="0">
                <a:solidFill>
                  <a:schemeClr val="bg1">
                    <a:lumMod val="50000"/>
                  </a:schemeClr>
                </a:solidFill>
                <a:latin typeface="Consolas"/>
                <a:cs typeface="Consolas"/>
              </a:rPr>
              <a:t>/unit</a:t>
            </a:r>
            <a:r>
              <a:rPr lang="en-US" dirty="0" smtClean="0">
                <a:solidFill>
                  <a:schemeClr val="bg1">
                    <a:lumMod val="50000"/>
                  </a:schemeClr>
                </a:solidFill>
                <a:latin typeface="Consolas"/>
                <a:cs typeface="Consolas"/>
              </a:rPr>
              <a:t>&gt;</a:t>
            </a:r>
          </a:p>
          <a:p>
            <a:r>
              <a:rPr lang="en-US" dirty="0" smtClean="0">
                <a:solidFill>
                  <a:schemeClr val="bg1">
                    <a:lumMod val="50000"/>
                  </a:schemeClr>
                </a:solidFill>
                <a:latin typeface="Consolas"/>
                <a:cs typeface="Consolas"/>
              </a:rPr>
              <a:t>&lt;/</a:t>
            </a:r>
            <a:r>
              <a:rPr lang="en-US" dirty="0" err="1">
                <a:solidFill>
                  <a:schemeClr val="bg1">
                    <a:lumMod val="50000"/>
                  </a:schemeClr>
                </a:solidFill>
                <a:latin typeface="Consolas"/>
                <a:cs typeface="Consolas"/>
              </a:rPr>
              <a:t>waferDiameter</a:t>
            </a:r>
            <a:r>
              <a:rPr lang="en-US" dirty="0" smtClean="0">
                <a:solidFill>
                  <a:schemeClr val="bg1">
                    <a:lumMod val="50000"/>
                  </a:schemeClr>
                </a:solidFill>
                <a:latin typeface="Consolas"/>
                <a:cs typeface="Consolas"/>
              </a:rPr>
              <a:t>&gt;</a:t>
            </a:r>
            <a:endParaRPr lang="en-US" dirty="0">
              <a:solidFill>
                <a:schemeClr val="bg1">
                  <a:lumMod val="50000"/>
                </a:schemeClr>
              </a:solidFill>
              <a:latin typeface="Consolas"/>
              <a:cs typeface="Consolas"/>
            </a:endParaRPr>
          </a:p>
        </p:txBody>
      </p:sp>
      <p:sp>
        <p:nvSpPr>
          <p:cNvPr id="9" name="Rectangle 8"/>
          <p:cNvSpPr/>
          <p:nvPr/>
        </p:nvSpPr>
        <p:spPr>
          <a:xfrm>
            <a:off x="5079100" y="4097637"/>
            <a:ext cx="3566160" cy="1228194"/>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US" dirty="0" smtClean="0">
                <a:solidFill>
                  <a:schemeClr val="bg1">
                    <a:lumMod val="50000"/>
                  </a:schemeClr>
                </a:solidFill>
                <a:latin typeface="Consolas"/>
                <a:cs typeface="Consolas"/>
              </a:rPr>
              <a:t>&lt;</a:t>
            </a:r>
            <a:r>
              <a:rPr lang="en-US" dirty="0" err="1" smtClean="0">
                <a:solidFill>
                  <a:schemeClr val="bg1">
                    <a:lumMod val="50000"/>
                  </a:schemeClr>
                </a:solidFill>
                <a:latin typeface="Consolas"/>
                <a:cs typeface="Consolas"/>
              </a:rPr>
              <a:t>grainSize</a:t>
            </a:r>
            <a:r>
              <a:rPr lang="en-US" dirty="0" smtClean="0">
                <a:solidFill>
                  <a:schemeClr val="bg1">
                    <a:lumMod val="50000"/>
                  </a:schemeClr>
                </a:solidFill>
                <a:latin typeface="Consolas"/>
                <a:cs typeface="Consolas"/>
              </a:rPr>
              <a:t>&gt;</a:t>
            </a:r>
          </a:p>
          <a:p>
            <a:pPr marL="460375" indent="6350" defTabSz="515938"/>
            <a:r>
              <a:rPr lang="en-US" dirty="0">
                <a:solidFill>
                  <a:schemeClr val="bg1">
                    <a:lumMod val="50000"/>
                  </a:schemeClr>
                </a:solidFill>
                <a:latin typeface="Consolas"/>
                <a:cs typeface="Consolas"/>
              </a:rPr>
              <a:t>&lt;value</a:t>
            </a:r>
            <a:r>
              <a:rPr lang="en-US" dirty="0" smtClean="0">
                <a:solidFill>
                  <a:schemeClr val="bg1">
                    <a:lumMod val="50000"/>
                  </a:schemeClr>
                </a:solidFill>
                <a:latin typeface="Consolas"/>
                <a:cs typeface="Consolas"/>
              </a:rPr>
              <a:t>&gt;</a:t>
            </a:r>
            <a:r>
              <a:rPr lang="en-US" b="1" dirty="0" smtClean="0">
                <a:solidFill>
                  <a:schemeClr val="tx1"/>
                </a:solidFill>
                <a:latin typeface="Consolas"/>
                <a:cs typeface="Consolas"/>
              </a:rPr>
              <a:t>150</a:t>
            </a:r>
            <a:r>
              <a:rPr lang="en-US" dirty="0" smtClean="0">
                <a:solidFill>
                  <a:schemeClr val="bg1">
                    <a:lumMod val="50000"/>
                  </a:schemeClr>
                </a:solidFill>
                <a:latin typeface="Consolas"/>
                <a:cs typeface="Consolas"/>
              </a:rPr>
              <a:t>&lt;</a:t>
            </a:r>
            <a:r>
              <a:rPr lang="en-US" dirty="0">
                <a:solidFill>
                  <a:schemeClr val="bg1">
                    <a:lumMod val="50000"/>
                  </a:schemeClr>
                </a:solidFill>
                <a:latin typeface="Consolas"/>
                <a:cs typeface="Consolas"/>
              </a:rPr>
              <a:t>/value&gt;</a:t>
            </a:r>
          </a:p>
          <a:p>
            <a:pPr marL="460375" indent="6350" defTabSz="515938"/>
            <a:r>
              <a:rPr lang="en-US" dirty="0">
                <a:solidFill>
                  <a:schemeClr val="bg1">
                    <a:lumMod val="50000"/>
                  </a:schemeClr>
                </a:solidFill>
                <a:latin typeface="Consolas"/>
                <a:cs typeface="Consolas"/>
              </a:rPr>
              <a:t>&lt;unit</a:t>
            </a:r>
            <a:r>
              <a:rPr lang="en-US" dirty="0" smtClean="0">
                <a:solidFill>
                  <a:schemeClr val="bg1">
                    <a:lumMod val="50000"/>
                  </a:schemeClr>
                </a:solidFill>
                <a:latin typeface="Consolas"/>
                <a:cs typeface="Consolas"/>
              </a:rPr>
              <a:t>&gt;</a:t>
            </a:r>
            <a:r>
              <a:rPr lang="en-US" b="1" dirty="0" smtClean="0">
                <a:solidFill>
                  <a:srgbClr val="000000"/>
                </a:solidFill>
                <a:latin typeface="Consolas"/>
                <a:cs typeface="Consolas"/>
              </a:rPr>
              <a:t>nm</a:t>
            </a:r>
            <a:r>
              <a:rPr lang="en-US" dirty="0" smtClean="0">
                <a:solidFill>
                  <a:schemeClr val="bg1">
                    <a:lumMod val="50000"/>
                  </a:schemeClr>
                </a:solidFill>
                <a:latin typeface="Consolas"/>
                <a:cs typeface="Consolas"/>
              </a:rPr>
              <a:t>&lt;</a:t>
            </a:r>
            <a:r>
              <a:rPr lang="en-US" dirty="0">
                <a:solidFill>
                  <a:schemeClr val="bg1">
                    <a:lumMod val="50000"/>
                  </a:schemeClr>
                </a:solidFill>
                <a:latin typeface="Consolas"/>
                <a:cs typeface="Consolas"/>
              </a:rPr>
              <a:t>/unit</a:t>
            </a:r>
            <a:r>
              <a:rPr lang="en-US" dirty="0" smtClean="0">
                <a:solidFill>
                  <a:schemeClr val="bg1">
                    <a:lumMod val="50000"/>
                  </a:schemeClr>
                </a:solidFill>
                <a:latin typeface="Consolas"/>
                <a:cs typeface="Consolas"/>
              </a:rPr>
              <a:t>&gt;</a:t>
            </a:r>
          </a:p>
          <a:p>
            <a:r>
              <a:rPr lang="en-US" dirty="0" smtClean="0">
                <a:solidFill>
                  <a:schemeClr val="bg1">
                    <a:lumMod val="50000"/>
                  </a:schemeClr>
                </a:solidFill>
                <a:latin typeface="Consolas"/>
                <a:cs typeface="Consolas"/>
              </a:rPr>
              <a:t>&lt;/</a:t>
            </a:r>
            <a:r>
              <a:rPr lang="en-US" dirty="0" err="1">
                <a:solidFill>
                  <a:schemeClr val="bg1">
                    <a:lumMod val="50000"/>
                  </a:schemeClr>
                </a:solidFill>
                <a:latin typeface="Consolas"/>
                <a:cs typeface="Consolas"/>
              </a:rPr>
              <a:t>grainSize</a:t>
            </a:r>
            <a:r>
              <a:rPr lang="en-US" dirty="0" smtClean="0">
                <a:solidFill>
                  <a:schemeClr val="bg1">
                    <a:lumMod val="50000"/>
                  </a:schemeClr>
                </a:solidFill>
                <a:latin typeface="Consolas"/>
                <a:cs typeface="Consolas"/>
              </a:rPr>
              <a:t>&gt;</a:t>
            </a:r>
            <a:endParaRPr lang="en-US" dirty="0">
              <a:solidFill>
                <a:schemeClr val="bg1">
                  <a:lumMod val="50000"/>
                </a:schemeClr>
              </a:solidFill>
              <a:latin typeface="Consolas"/>
              <a:cs typeface="Consolas"/>
            </a:endParaRPr>
          </a:p>
          <a:p>
            <a:endParaRPr lang="en-US" dirty="0">
              <a:solidFill>
                <a:schemeClr val="bg1">
                  <a:lumMod val="50000"/>
                </a:schemeClr>
              </a:solidFill>
              <a:latin typeface="Consolas"/>
              <a:cs typeface="Consolas"/>
            </a:endParaRPr>
          </a:p>
        </p:txBody>
      </p:sp>
      <p:sp>
        <p:nvSpPr>
          <p:cNvPr id="10" name="Rectangle 9"/>
          <p:cNvSpPr/>
          <p:nvPr/>
        </p:nvSpPr>
        <p:spPr>
          <a:xfrm>
            <a:off x="5079100" y="5435231"/>
            <a:ext cx="3566160" cy="1228194"/>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US" dirty="0" smtClean="0">
                <a:solidFill>
                  <a:schemeClr val="bg1">
                    <a:lumMod val="50000"/>
                  </a:schemeClr>
                </a:solidFill>
                <a:latin typeface="Consolas"/>
                <a:cs typeface="Consolas"/>
              </a:rPr>
              <a:t>&lt;</a:t>
            </a:r>
            <a:r>
              <a:rPr lang="en-US" dirty="0" err="1" smtClean="0">
                <a:solidFill>
                  <a:schemeClr val="bg1">
                    <a:lumMod val="50000"/>
                  </a:schemeClr>
                </a:solidFill>
                <a:latin typeface="Consolas"/>
                <a:cs typeface="Consolas"/>
              </a:rPr>
              <a:t>diffusionLength</a:t>
            </a:r>
            <a:r>
              <a:rPr lang="en-US" dirty="0" smtClean="0">
                <a:solidFill>
                  <a:schemeClr val="bg1">
                    <a:lumMod val="50000"/>
                  </a:schemeClr>
                </a:solidFill>
                <a:latin typeface="Consolas"/>
                <a:cs typeface="Consolas"/>
              </a:rPr>
              <a:t>&gt;</a:t>
            </a:r>
          </a:p>
          <a:p>
            <a:pPr marL="460375" indent="6350" defTabSz="515938"/>
            <a:r>
              <a:rPr lang="en-US" dirty="0">
                <a:solidFill>
                  <a:schemeClr val="bg1">
                    <a:lumMod val="50000"/>
                  </a:schemeClr>
                </a:solidFill>
                <a:latin typeface="Consolas"/>
                <a:cs typeface="Consolas"/>
              </a:rPr>
              <a:t>&lt;value</a:t>
            </a:r>
            <a:r>
              <a:rPr lang="en-US" dirty="0" smtClean="0">
                <a:solidFill>
                  <a:schemeClr val="bg1">
                    <a:lumMod val="50000"/>
                  </a:schemeClr>
                </a:solidFill>
                <a:latin typeface="Consolas"/>
                <a:cs typeface="Consolas"/>
              </a:rPr>
              <a:t>&gt;</a:t>
            </a:r>
            <a:r>
              <a:rPr lang="en-US" b="1" dirty="0" smtClean="0">
                <a:solidFill>
                  <a:schemeClr val="tx1"/>
                </a:solidFill>
                <a:latin typeface="Consolas"/>
                <a:cs typeface="Consolas"/>
              </a:rPr>
              <a:t>2.8E-05</a:t>
            </a:r>
            <a:r>
              <a:rPr lang="en-US" dirty="0" smtClean="0">
                <a:solidFill>
                  <a:schemeClr val="bg1">
                    <a:lumMod val="50000"/>
                  </a:schemeClr>
                </a:solidFill>
                <a:latin typeface="Consolas"/>
                <a:cs typeface="Consolas"/>
              </a:rPr>
              <a:t>&lt;</a:t>
            </a:r>
            <a:r>
              <a:rPr lang="en-US" dirty="0">
                <a:solidFill>
                  <a:schemeClr val="bg1">
                    <a:lumMod val="50000"/>
                  </a:schemeClr>
                </a:solidFill>
                <a:latin typeface="Consolas"/>
                <a:cs typeface="Consolas"/>
              </a:rPr>
              <a:t>/value&gt;</a:t>
            </a:r>
          </a:p>
          <a:p>
            <a:pPr marL="460375" indent="6350" defTabSz="515938"/>
            <a:r>
              <a:rPr lang="en-US" dirty="0">
                <a:solidFill>
                  <a:schemeClr val="bg1">
                    <a:lumMod val="50000"/>
                  </a:schemeClr>
                </a:solidFill>
                <a:latin typeface="Consolas"/>
                <a:cs typeface="Consolas"/>
              </a:rPr>
              <a:t>&lt;unit</a:t>
            </a:r>
            <a:r>
              <a:rPr lang="en-US" dirty="0" smtClean="0">
                <a:solidFill>
                  <a:schemeClr val="bg1">
                    <a:lumMod val="50000"/>
                  </a:schemeClr>
                </a:solidFill>
                <a:latin typeface="Consolas"/>
                <a:cs typeface="Consolas"/>
              </a:rPr>
              <a:t>&gt;</a:t>
            </a:r>
            <a:r>
              <a:rPr lang="en-US" b="1" dirty="0" smtClean="0">
                <a:solidFill>
                  <a:srgbClr val="000000"/>
                </a:solidFill>
                <a:latin typeface="Consolas"/>
                <a:cs typeface="Consolas"/>
              </a:rPr>
              <a:t>m</a:t>
            </a:r>
            <a:r>
              <a:rPr lang="en-US" dirty="0" smtClean="0">
                <a:solidFill>
                  <a:schemeClr val="bg1">
                    <a:lumMod val="50000"/>
                  </a:schemeClr>
                </a:solidFill>
                <a:latin typeface="Consolas"/>
                <a:cs typeface="Consolas"/>
              </a:rPr>
              <a:t>&lt;</a:t>
            </a:r>
            <a:r>
              <a:rPr lang="en-US" dirty="0">
                <a:solidFill>
                  <a:schemeClr val="bg1">
                    <a:lumMod val="50000"/>
                  </a:schemeClr>
                </a:solidFill>
                <a:latin typeface="Consolas"/>
                <a:cs typeface="Consolas"/>
              </a:rPr>
              <a:t>/unit</a:t>
            </a:r>
            <a:r>
              <a:rPr lang="en-US" dirty="0" smtClean="0">
                <a:solidFill>
                  <a:schemeClr val="bg1">
                    <a:lumMod val="50000"/>
                  </a:schemeClr>
                </a:solidFill>
                <a:latin typeface="Consolas"/>
                <a:cs typeface="Consolas"/>
              </a:rPr>
              <a:t>&gt;</a:t>
            </a:r>
          </a:p>
          <a:p>
            <a:r>
              <a:rPr lang="en-US" dirty="0" smtClean="0">
                <a:solidFill>
                  <a:schemeClr val="bg1">
                    <a:lumMod val="50000"/>
                  </a:schemeClr>
                </a:solidFill>
                <a:latin typeface="Consolas"/>
                <a:cs typeface="Consolas"/>
              </a:rPr>
              <a:t>&lt;/</a:t>
            </a:r>
            <a:r>
              <a:rPr lang="en-US" dirty="0" err="1">
                <a:solidFill>
                  <a:schemeClr val="bg1">
                    <a:lumMod val="50000"/>
                  </a:schemeClr>
                </a:solidFill>
                <a:latin typeface="Consolas"/>
                <a:cs typeface="Consolas"/>
              </a:rPr>
              <a:t>diffusionLength</a:t>
            </a:r>
            <a:r>
              <a:rPr lang="en-US" dirty="0" smtClean="0">
                <a:solidFill>
                  <a:schemeClr val="bg1">
                    <a:lumMod val="50000"/>
                  </a:schemeClr>
                </a:solidFill>
                <a:latin typeface="Consolas"/>
                <a:cs typeface="Consolas"/>
              </a:rPr>
              <a:t>&gt;</a:t>
            </a:r>
            <a:endParaRPr lang="en-US" dirty="0">
              <a:solidFill>
                <a:schemeClr val="bg1">
                  <a:lumMod val="50000"/>
                </a:schemeClr>
              </a:solidFill>
              <a:latin typeface="Consolas"/>
              <a:cs typeface="Consolas"/>
            </a:endParaRPr>
          </a:p>
          <a:p>
            <a:endParaRPr lang="en-US" dirty="0">
              <a:solidFill>
                <a:schemeClr val="bg1">
                  <a:lumMod val="50000"/>
                </a:schemeClr>
              </a:solidFill>
              <a:latin typeface="Consolas"/>
              <a:cs typeface="Consolas"/>
            </a:endParaRPr>
          </a:p>
        </p:txBody>
      </p:sp>
      <p:pic>
        <p:nvPicPr>
          <p:cNvPr id="3" name="Picture 2" descr="junk_schema.png"/>
          <p:cNvPicPr>
            <a:picLocks noChangeAspect="1"/>
          </p:cNvPicPr>
          <p:nvPr/>
        </p:nvPicPr>
        <p:blipFill rotWithShape="1">
          <a:blip r:embed="rId3">
            <a:extLst>
              <a:ext uri="{28A0092B-C50C-407E-A947-70E740481C1C}">
                <a14:useLocalDpi xmlns:a14="http://schemas.microsoft.com/office/drawing/2010/main" val="0"/>
              </a:ext>
            </a:extLst>
          </a:blip>
          <a:srcRect l="2800" t="33702" r="763" b="481"/>
          <a:stretch/>
        </p:blipFill>
        <p:spPr>
          <a:xfrm>
            <a:off x="216938" y="1071614"/>
            <a:ext cx="4450871" cy="5690559"/>
          </a:xfrm>
          <a:prstGeom prst="rect">
            <a:avLst/>
          </a:prstGeom>
        </p:spPr>
      </p:pic>
    </p:spTree>
    <p:extLst>
      <p:ext uri="{BB962C8B-B14F-4D97-AF65-F5344CB8AC3E}">
        <p14:creationId xmlns:p14="http://schemas.microsoft.com/office/powerpoint/2010/main" val="17509460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Quantities: SP811</a:t>
            </a:r>
          </a:p>
        </p:txBody>
      </p:sp>
      <p:pic>
        <p:nvPicPr>
          <p:cNvPr id="8" name="Picture 7"/>
          <p:cNvPicPr>
            <a:picLocks noChangeAspect="1"/>
          </p:cNvPicPr>
          <p:nvPr/>
        </p:nvPicPr>
        <p:blipFill rotWithShape="1">
          <a:blip r:embed="rId2"/>
          <a:srcRect l="13229" t="48232" r="13827" b="27957"/>
          <a:stretch/>
        </p:blipFill>
        <p:spPr>
          <a:xfrm>
            <a:off x="754770" y="2872995"/>
            <a:ext cx="7086600" cy="2993641"/>
          </a:xfrm>
          <a:prstGeom prst="rect">
            <a:avLst/>
          </a:prstGeom>
        </p:spPr>
      </p:pic>
      <p:pic>
        <p:nvPicPr>
          <p:cNvPr id="6" name="Picture 5" descr="sp8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6922" y="67500"/>
            <a:ext cx="1858509" cy="2405129"/>
          </a:xfrm>
          <a:prstGeom prst="rect">
            <a:avLst/>
          </a:prstGeom>
        </p:spPr>
      </p:pic>
    </p:spTree>
    <p:extLst>
      <p:ext uri="{BB962C8B-B14F-4D97-AF65-F5344CB8AC3E}">
        <p14:creationId xmlns:p14="http://schemas.microsoft.com/office/powerpoint/2010/main" val="230063059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Quantities: SP811</a:t>
            </a:r>
          </a:p>
        </p:txBody>
      </p:sp>
      <p:pic>
        <p:nvPicPr>
          <p:cNvPr id="3" name="Picture 2"/>
          <p:cNvPicPr>
            <a:picLocks noChangeAspect="1"/>
          </p:cNvPicPr>
          <p:nvPr/>
        </p:nvPicPr>
        <p:blipFill rotWithShape="1">
          <a:blip r:embed="rId2"/>
          <a:srcRect l="13582" t="8752" r="13210" b="38030"/>
          <a:stretch/>
        </p:blipFill>
        <p:spPr>
          <a:xfrm>
            <a:off x="457200" y="1071615"/>
            <a:ext cx="6098600" cy="5737460"/>
          </a:xfrm>
          <a:prstGeom prst="rect">
            <a:avLst/>
          </a:prstGeom>
        </p:spPr>
      </p:pic>
      <p:pic>
        <p:nvPicPr>
          <p:cNvPr id="5" name="Picture 4" descr="sp8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8291" y="1411497"/>
            <a:ext cx="1858509" cy="2405129"/>
          </a:xfrm>
          <a:prstGeom prst="rect">
            <a:avLst/>
          </a:prstGeom>
        </p:spPr>
      </p:pic>
    </p:spTree>
    <p:extLst>
      <p:ext uri="{BB962C8B-B14F-4D97-AF65-F5344CB8AC3E}">
        <p14:creationId xmlns:p14="http://schemas.microsoft.com/office/powerpoint/2010/main" val="300631571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Quantities: SP811</a:t>
            </a:r>
          </a:p>
        </p:txBody>
      </p:sp>
      <p:pic>
        <p:nvPicPr>
          <p:cNvPr id="4" name="Picture 3"/>
          <p:cNvPicPr>
            <a:picLocks noChangeAspect="1"/>
          </p:cNvPicPr>
          <p:nvPr/>
        </p:nvPicPr>
        <p:blipFill rotWithShape="1">
          <a:blip r:embed="rId2"/>
          <a:srcRect l="12793" t="24624" r="13211" b="23073"/>
          <a:stretch/>
        </p:blipFill>
        <p:spPr>
          <a:xfrm>
            <a:off x="298897" y="1071614"/>
            <a:ext cx="6325943" cy="5786385"/>
          </a:xfrm>
          <a:prstGeom prst="rect">
            <a:avLst/>
          </a:prstGeom>
        </p:spPr>
      </p:pic>
      <p:pic>
        <p:nvPicPr>
          <p:cNvPr id="6" name="Picture 5" descr="sp8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8291" y="1411497"/>
            <a:ext cx="1858509" cy="2405129"/>
          </a:xfrm>
          <a:prstGeom prst="rect">
            <a:avLst/>
          </a:prstGeom>
        </p:spPr>
      </p:pic>
    </p:spTree>
    <p:extLst>
      <p:ext uri="{BB962C8B-B14F-4D97-AF65-F5344CB8AC3E}">
        <p14:creationId xmlns:p14="http://schemas.microsoft.com/office/powerpoint/2010/main" val="80448573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a:t>
            </a:r>
            <a:endParaRPr lang="en-US" dirty="0"/>
          </a:p>
        </p:txBody>
      </p:sp>
      <p:sp>
        <p:nvSpPr>
          <p:cNvPr id="4" name="Content Placeholder 3"/>
          <p:cNvSpPr>
            <a:spLocks noGrp="1"/>
          </p:cNvSpPr>
          <p:nvPr>
            <p:ph idx="1"/>
          </p:nvPr>
        </p:nvSpPr>
        <p:spPr>
          <a:xfrm>
            <a:off x="457200" y="1322980"/>
            <a:ext cx="4340688" cy="5226590"/>
          </a:xfrm>
        </p:spPr>
        <p:txBody>
          <a:bodyPr>
            <a:normAutofit fontScale="70000" lnSpcReduction="20000"/>
          </a:bodyPr>
          <a:lstStyle/>
          <a:p>
            <a:r>
              <a:rPr lang="en-US" dirty="0" smtClean="0"/>
              <a:t>Developed an example of Modular </a:t>
            </a:r>
            <a:r>
              <a:rPr lang="en-US" dirty="0"/>
              <a:t>Data </a:t>
            </a:r>
            <a:r>
              <a:rPr lang="en-US" dirty="0" smtClean="0"/>
              <a:t>Models</a:t>
            </a:r>
          </a:p>
          <a:p>
            <a:pPr lvl="1"/>
            <a:r>
              <a:rPr lang="en-US" dirty="0" smtClean="0"/>
              <a:t>Physical Quantities</a:t>
            </a:r>
          </a:p>
          <a:p>
            <a:pPr lvl="1"/>
            <a:r>
              <a:rPr lang="en-US" dirty="0" smtClean="0"/>
              <a:t>Physical </a:t>
            </a:r>
            <a:r>
              <a:rPr lang="en-US" dirty="0"/>
              <a:t>Vapor Deposition</a:t>
            </a:r>
          </a:p>
          <a:p>
            <a:pPr lvl="1"/>
            <a:r>
              <a:rPr lang="en-US" dirty="0"/>
              <a:t>X-Ray Diffraction</a:t>
            </a:r>
          </a:p>
          <a:p>
            <a:endParaRPr lang="en-US" dirty="0"/>
          </a:p>
          <a:p>
            <a:r>
              <a:rPr lang="en-US" dirty="0"/>
              <a:t>Demonstrated Automated Capture and Upload</a:t>
            </a:r>
          </a:p>
          <a:p>
            <a:pPr lvl="1"/>
            <a:r>
              <a:rPr lang="en-US" dirty="0"/>
              <a:t>Python Script</a:t>
            </a:r>
          </a:p>
          <a:p>
            <a:pPr lvl="1"/>
            <a:r>
              <a:rPr lang="en-US" dirty="0"/>
              <a:t>Future: demo MATLAB, </a:t>
            </a:r>
            <a:r>
              <a:rPr lang="en-US" dirty="0" err="1" smtClean="0"/>
              <a:t>LabView</a:t>
            </a:r>
            <a:endParaRPr lang="en-US" dirty="0" smtClean="0"/>
          </a:p>
          <a:p>
            <a:endParaRPr lang="en-US" dirty="0"/>
          </a:p>
          <a:p>
            <a:r>
              <a:rPr lang="en-US" dirty="0" smtClean="0"/>
              <a:t>Path to success</a:t>
            </a:r>
          </a:p>
          <a:p>
            <a:pPr lvl="1"/>
            <a:r>
              <a:rPr lang="en-US" dirty="0" smtClean="0"/>
              <a:t>Community “ownership” of modules and tools</a:t>
            </a:r>
          </a:p>
          <a:p>
            <a:pPr lvl="1"/>
            <a:r>
              <a:rPr lang="en-US" dirty="0" smtClean="0"/>
              <a:t>Community coordination of foundational types</a:t>
            </a:r>
          </a:p>
          <a:p>
            <a:pPr lvl="1"/>
            <a:r>
              <a:rPr lang="en-US" dirty="0" smtClean="0"/>
              <a:t>Learn from successful efforts</a:t>
            </a:r>
          </a:p>
          <a:p>
            <a:pPr lvl="2"/>
            <a:r>
              <a:rPr lang="en-US" dirty="0" smtClean="0"/>
              <a:t>Open Microscopy Environment</a:t>
            </a:r>
          </a:p>
          <a:p>
            <a:pPr lvl="2"/>
            <a:r>
              <a:rPr lang="en-US" dirty="0" smtClean="0"/>
              <a:t>IVOA Spectral Data Model and Simple Access Protocol</a:t>
            </a:r>
            <a:endParaRPr lang="en-US" dirty="0"/>
          </a:p>
        </p:txBody>
      </p:sp>
      <p:sp>
        <p:nvSpPr>
          <p:cNvPr id="5" name="Rectangle 4"/>
          <p:cNvSpPr/>
          <p:nvPr/>
        </p:nvSpPr>
        <p:spPr>
          <a:xfrm>
            <a:off x="5527327" y="426595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a:off x="5866410" y="426595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a:off x="6544576" y="426595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6205493" y="4265950"/>
            <a:ext cx="228600" cy="2286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p>
        </p:txBody>
      </p:sp>
      <p:sp>
        <p:nvSpPr>
          <p:cNvPr id="9" name="Rectangle 8"/>
          <p:cNvSpPr/>
          <p:nvPr/>
        </p:nvSpPr>
        <p:spPr>
          <a:xfrm>
            <a:off x="6883659" y="426595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7222742" y="426595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7900905" y="426595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p:cNvSpPr/>
          <p:nvPr/>
        </p:nvSpPr>
        <p:spPr>
          <a:xfrm>
            <a:off x="7561825" y="426595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p:cNvSpPr/>
          <p:nvPr/>
        </p:nvSpPr>
        <p:spPr>
          <a:xfrm>
            <a:off x="5527327" y="3926017"/>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p:cNvSpPr/>
          <p:nvPr/>
        </p:nvSpPr>
        <p:spPr>
          <a:xfrm>
            <a:off x="5866410" y="3926017"/>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p:cNvSpPr/>
          <p:nvPr/>
        </p:nvSpPr>
        <p:spPr>
          <a:xfrm>
            <a:off x="6544576" y="3926017"/>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angle 15"/>
          <p:cNvSpPr/>
          <p:nvPr/>
        </p:nvSpPr>
        <p:spPr>
          <a:xfrm>
            <a:off x="6205493" y="3926017"/>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ectangle 16"/>
          <p:cNvSpPr/>
          <p:nvPr/>
        </p:nvSpPr>
        <p:spPr>
          <a:xfrm>
            <a:off x="6883659" y="3926017"/>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p:cNvSpPr/>
          <p:nvPr/>
        </p:nvSpPr>
        <p:spPr>
          <a:xfrm>
            <a:off x="7222742" y="3926017"/>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ectangle 18"/>
          <p:cNvSpPr/>
          <p:nvPr/>
        </p:nvSpPr>
        <p:spPr>
          <a:xfrm>
            <a:off x="7900905" y="3926017"/>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Rectangle 19"/>
          <p:cNvSpPr/>
          <p:nvPr/>
        </p:nvSpPr>
        <p:spPr>
          <a:xfrm>
            <a:off x="7561825" y="3926017"/>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Rectangle 20"/>
          <p:cNvSpPr/>
          <p:nvPr/>
        </p:nvSpPr>
        <p:spPr>
          <a:xfrm>
            <a:off x="5527327" y="3586086"/>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Rectangle 21"/>
          <p:cNvSpPr/>
          <p:nvPr/>
        </p:nvSpPr>
        <p:spPr>
          <a:xfrm>
            <a:off x="5866410" y="3586086"/>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ectangle 22"/>
          <p:cNvSpPr/>
          <p:nvPr/>
        </p:nvSpPr>
        <p:spPr>
          <a:xfrm>
            <a:off x="6544576" y="3586086"/>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Rectangle 23"/>
          <p:cNvSpPr/>
          <p:nvPr/>
        </p:nvSpPr>
        <p:spPr>
          <a:xfrm>
            <a:off x="6205493" y="3586086"/>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5" name="Rectangle 24"/>
          <p:cNvSpPr/>
          <p:nvPr/>
        </p:nvSpPr>
        <p:spPr>
          <a:xfrm>
            <a:off x="6883659" y="3586086"/>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Rectangle 25"/>
          <p:cNvSpPr/>
          <p:nvPr/>
        </p:nvSpPr>
        <p:spPr>
          <a:xfrm>
            <a:off x="7222742" y="3586086"/>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p:nvSpPr>
        <p:spPr>
          <a:xfrm>
            <a:off x="7900905" y="3586086"/>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Rectangle 27"/>
          <p:cNvSpPr/>
          <p:nvPr/>
        </p:nvSpPr>
        <p:spPr>
          <a:xfrm>
            <a:off x="7561825" y="3586086"/>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Rectangle 28"/>
          <p:cNvSpPr/>
          <p:nvPr/>
        </p:nvSpPr>
        <p:spPr>
          <a:xfrm>
            <a:off x="5527327" y="3246155"/>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Rectangle 29"/>
          <p:cNvSpPr/>
          <p:nvPr/>
        </p:nvSpPr>
        <p:spPr>
          <a:xfrm>
            <a:off x="5866410" y="3246155"/>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Rectangle 30"/>
          <p:cNvSpPr/>
          <p:nvPr/>
        </p:nvSpPr>
        <p:spPr>
          <a:xfrm>
            <a:off x="6544576" y="3246155"/>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Rectangle 31"/>
          <p:cNvSpPr/>
          <p:nvPr/>
        </p:nvSpPr>
        <p:spPr>
          <a:xfrm>
            <a:off x="6205493" y="3246155"/>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Rectangle 32"/>
          <p:cNvSpPr/>
          <p:nvPr/>
        </p:nvSpPr>
        <p:spPr>
          <a:xfrm>
            <a:off x="6883659" y="3246155"/>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 name="Rectangle 33"/>
          <p:cNvSpPr/>
          <p:nvPr/>
        </p:nvSpPr>
        <p:spPr>
          <a:xfrm>
            <a:off x="7222742" y="3246155"/>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 name="Rectangle 34"/>
          <p:cNvSpPr/>
          <p:nvPr/>
        </p:nvSpPr>
        <p:spPr>
          <a:xfrm>
            <a:off x="7900905" y="3246155"/>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Rectangle 35"/>
          <p:cNvSpPr/>
          <p:nvPr/>
        </p:nvSpPr>
        <p:spPr>
          <a:xfrm>
            <a:off x="7561825" y="3246155"/>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 name="Rectangle 36"/>
          <p:cNvSpPr/>
          <p:nvPr/>
        </p:nvSpPr>
        <p:spPr>
          <a:xfrm>
            <a:off x="5527327" y="2906224"/>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Rectangle 37"/>
          <p:cNvSpPr/>
          <p:nvPr/>
        </p:nvSpPr>
        <p:spPr>
          <a:xfrm>
            <a:off x="5866410" y="2906224"/>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Rectangle 38"/>
          <p:cNvSpPr/>
          <p:nvPr/>
        </p:nvSpPr>
        <p:spPr>
          <a:xfrm>
            <a:off x="6544576" y="2906224"/>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Rectangle 39"/>
          <p:cNvSpPr/>
          <p:nvPr/>
        </p:nvSpPr>
        <p:spPr>
          <a:xfrm>
            <a:off x="6205493" y="2906224"/>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 name="Rectangle 40"/>
          <p:cNvSpPr/>
          <p:nvPr/>
        </p:nvSpPr>
        <p:spPr>
          <a:xfrm>
            <a:off x="6883659" y="2906224"/>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2" name="Rectangle 41"/>
          <p:cNvSpPr/>
          <p:nvPr/>
        </p:nvSpPr>
        <p:spPr>
          <a:xfrm>
            <a:off x="7222742" y="2906224"/>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3" name="Rectangle 42"/>
          <p:cNvSpPr/>
          <p:nvPr/>
        </p:nvSpPr>
        <p:spPr>
          <a:xfrm>
            <a:off x="7900905" y="2906224"/>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Rectangle 43"/>
          <p:cNvSpPr/>
          <p:nvPr/>
        </p:nvSpPr>
        <p:spPr>
          <a:xfrm>
            <a:off x="7561825" y="2906224"/>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5" name="Rectangle 44"/>
          <p:cNvSpPr/>
          <p:nvPr/>
        </p:nvSpPr>
        <p:spPr>
          <a:xfrm>
            <a:off x="5527327" y="2566293"/>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 name="Rectangle 45"/>
          <p:cNvSpPr/>
          <p:nvPr/>
        </p:nvSpPr>
        <p:spPr>
          <a:xfrm>
            <a:off x="5866410" y="2566293"/>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 name="Rectangle 46"/>
          <p:cNvSpPr/>
          <p:nvPr/>
        </p:nvSpPr>
        <p:spPr>
          <a:xfrm>
            <a:off x="6544576" y="2566293"/>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 name="Rectangle 47"/>
          <p:cNvSpPr/>
          <p:nvPr/>
        </p:nvSpPr>
        <p:spPr>
          <a:xfrm>
            <a:off x="6205493" y="2566293"/>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 name="Rectangle 48"/>
          <p:cNvSpPr/>
          <p:nvPr/>
        </p:nvSpPr>
        <p:spPr>
          <a:xfrm>
            <a:off x="6883659" y="2566293"/>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0" name="Rectangle 49"/>
          <p:cNvSpPr/>
          <p:nvPr/>
        </p:nvSpPr>
        <p:spPr>
          <a:xfrm>
            <a:off x="7222742" y="2566293"/>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1" name="Rectangle 50"/>
          <p:cNvSpPr/>
          <p:nvPr/>
        </p:nvSpPr>
        <p:spPr>
          <a:xfrm>
            <a:off x="7900905" y="2566293"/>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Rectangle 51"/>
          <p:cNvSpPr/>
          <p:nvPr/>
        </p:nvSpPr>
        <p:spPr>
          <a:xfrm>
            <a:off x="7561825" y="2566293"/>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 name="Rectangle 52"/>
          <p:cNvSpPr/>
          <p:nvPr/>
        </p:nvSpPr>
        <p:spPr>
          <a:xfrm>
            <a:off x="5527327" y="2226362"/>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 name="Rectangle 53"/>
          <p:cNvSpPr/>
          <p:nvPr/>
        </p:nvSpPr>
        <p:spPr>
          <a:xfrm>
            <a:off x="5866410" y="2226362"/>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5" name="Rectangle 54"/>
          <p:cNvSpPr/>
          <p:nvPr/>
        </p:nvSpPr>
        <p:spPr>
          <a:xfrm>
            <a:off x="6544576" y="2226362"/>
            <a:ext cx="228600" cy="2286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6" name="Rectangle 55"/>
          <p:cNvSpPr/>
          <p:nvPr/>
        </p:nvSpPr>
        <p:spPr>
          <a:xfrm>
            <a:off x="6205493" y="2226362"/>
            <a:ext cx="228600" cy="2286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solidFill>
                <a:schemeClr val="bg1"/>
              </a:solidFill>
            </a:endParaRPr>
          </a:p>
        </p:txBody>
      </p:sp>
      <p:sp>
        <p:nvSpPr>
          <p:cNvPr id="57" name="Rectangle 56"/>
          <p:cNvSpPr/>
          <p:nvPr/>
        </p:nvSpPr>
        <p:spPr>
          <a:xfrm>
            <a:off x="6883659" y="2226362"/>
            <a:ext cx="228600" cy="2286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8" name="Rectangle 57"/>
          <p:cNvSpPr/>
          <p:nvPr/>
        </p:nvSpPr>
        <p:spPr>
          <a:xfrm>
            <a:off x="7222742" y="2226362"/>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9" name="Rectangle 58"/>
          <p:cNvSpPr/>
          <p:nvPr/>
        </p:nvSpPr>
        <p:spPr>
          <a:xfrm>
            <a:off x="7900905" y="2226362"/>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0" name="Rectangle 59"/>
          <p:cNvSpPr/>
          <p:nvPr/>
        </p:nvSpPr>
        <p:spPr>
          <a:xfrm>
            <a:off x="7561825" y="2226362"/>
            <a:ext cx="228600" cy="2286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p>
        </p:txBody>
      </p:sp>
      <p:sp>
        <p:nvSpPr>
          <p:cNvPr id="61" name="Rectangle 60"/>
          <p:cNvSpPr/>
          <p:nvPr/>
        </p:nvSpPr>
        <p:spPr>
          <a:xfrm>
            <a:off x="5527327" y="1886431"/>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2" name="Rectangle 61"/>
          <p:cNvSpPr/>
          <p:nvPr/>
        </p:nvSpPr>
        <p:spPr>
          <a:xfrm>
            <a:off x="5866410" y="1886431"/>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3" name="Rectangle 62"/>
          <p:cNvSpPr/>
          <p:nvPr/>
        </p:nvSpPr>
        <p:spPr>
          <a:xfrm>
            <a:off x="6544576" y="1886431"/>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Rectangle 63"/>
          <p:cNvSpPr/>
          <p:nvPr/>
        </p:nvSpPr>
        <p:spPr>
          <a:xfrm>
            <a:off x="6205493" y="1886431"/>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5" name="Rectangle 64"/>
          <p:cNvSpPr/>
          <p:nvPr/>
        </p:nvSpPr>
        <p:spPr>
          <a:xfrm>
            <a:off x="6883659" y="1886431"/>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6" name="Rectangle 65"/>
          <p:cNvSpPr/>
          <p:nvPr/>
        </p:nvSpPr>
        <p:spPr>
          <a:xfrm>
            <a:off x="7222742" y="1886431"/>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7" name="Rectangle 66"/>
          <p:cNvSpPr/>
          <p:nvPr/>
        </p:nvSpPr>
        <p:spPr>
          <a:xfrm>
            <a:off x="7900905" y="1886431"/>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8" name="Rectangle 67"/>
          <p:cNvSpPr/>
          <p:nvPr/>
        </p:nvSpPr>
        <p:spPr>
          <a:xfrm>
            <a:off x="7561825" y="1886431"/>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9" name="TextBox 68"/>
          <p:cNvSpPr txBox="1"/>
          <p:nvPr/>
        </p:nvSpPr>
        <p:spPr>
          <a:xfrm rot="18668718">
            <a:off x="7954528" y="3748889"/>
            <a:ext cx="1544894" cy="461665"/>
          </a:xfrm>
          <a:prstGeom prst="rect">
            <a:avLst/>
          </a:prstGeom>
          <a:noFill/>
        </p:spPr>
        <p:txBody>
          <a:bodyPr wrap="square" rtlCol="0">
            <a:spAutoFit/>
          </a:bodyPr>
          <a:lstStyle/>
          <a:p>
            <a:r>
              <a:rPr lang="en-US" sz="1200" dirty="0" err="1" smtClean="0"/>
              <a:t>Thermomechanical</a:t>
            </a:r>
            <a:r>
              <a:rPr lang="en-US" sz="1200" dirty="0" smtClean="0"/>
              <a:t> Processing</a:t>
            </a:r>
          </a:p>
        </p:txBody>
      </p:sp>
      <p:sp>
        <p:nvSpPr>
          <p:cNvPr id="70" name="TextBox 69"/>
          <p:cNvSpPr txBox="1"/>
          <p:nvPr/>
        </p:nvSpPr>
        <p:spPr>
          <a:xfrm rot="18668718">
            <a:off x="7935976" y="1622510"/>
            <a:ext cx="1544894" cy="461665"/>
          </a:xfrm>
          <a:prstGeom prst="rect">
            <a:avLst/>
          </a:prstGeom>
          <a:noFill/>
        </p:spPr>
        <p:txBody>
          <a:bodyPr wrap="square" rtlCol="0">
            <a:spAutoFit/>
          </a:bodyPr>
          <a:lstStyle/>
          <a:p>
            <a:r>
              <a:rPr lang="en-US" sz="1200" dirty="0" smtClean="0"/>
              <a:t>Physical Vapor Deposition</a:t>
            </a:r>
          </a:p>
        </p:txBody>
      </p:sp>
      <p:sp>
        <p:nvSpPr>
          <p:cNvPr id="71" name="TextBox 70"/>
          <p:cNvSpPr txBox="1"/>
          <p:nvPr/>
        </p:nvSpPr>
        <p:spPr>
          <a:xfrm rot="2512812">
            <a:off x="6034164" y="1578384"/>
            <a:ext cx="447450" cy="276999"/>
          </a:xfrm>
          <a:prstGeom prst="rect">
            <a:avLst/>
          </a:prstGeom>
          <a:noFill/>
        </p:spPr>
        <p:txBody>
          <a:bodyPr wrap="square" rtlCol="0">
            <a:spAutoFit/>
          </a:bodyPr>
          <a:lstStyle/>
          <a:p>
            <a:r>
              <a:rPr lang="en-US" sz="1200" dirty="0" smtClean="0">
                <a:solidFill>
                  <a:srgbClr val="000000"/>
                </a:solidFill>
              </a:rPr>
              <a:t>XRD</a:t>
            </a:r>
          </a:p>
        </p:txBody>
      </p:sp>
      <p:sp>
        <p:nvSpPr>
          <p:cNvPr id="72" name="TextBox 71"/>
          <p:cNvSpPr txBox="1"/>
          <p:nvPr/>
        </p:nvSpPr>
        <p:spPr>
          <a:xfrm rot="18668718">
            <a:off x="7931795" y="2677879"/>
            <a:ext cx="1544894" cy="461665"/>
          </a:xfrm>
          <a:prstGeom prst="rect">
            <a:avLst/>
          </a:prstGeom>
          <a:noFill/>
        </p:spPr>
        <p:txBody>
          <a:bodyPr wrap="square" rtlCol="0">
            <a:spAutoFit/>
          </a:bodyPr>
          <a:lstStyle/>
          <a:p>
            <a:r>
              <a:rPr lang="en-US" sz="1200" dirty="0" smtClean="0"/>
              <a:t>Chemical Vapor Deposition</a:t>
            </a:r>
          </a:p>
        </p:txBody>
      </p:sp>
      <p:sp>
        <p:nvSpPr>
          <p:cNvPr id="73" name="TextBox 72"/>
          <p:cNvSpPr txBox="1"/>
          <p:nvPr/>
        </p:nvSpPr>
        <p:spPr>
          <a:xfrm>
            <a:off x="5426332" y="4548214"/>
            <a:ext cx="2793497" cy="369332"/>
          </a:xfrm>
          <a:prstGeom prst="rect">
            <a:avLst/>
          </a:prstGeom>
          <a:noFill/>
        </p:spPr>
        <p:txBody>
          <a:bodyPr wrap="square" rtlCol="0">
            <a:spAutoFit/>
          </a:bodyPr>
          <a:lstStyle/>
          <a:p>
            <a:pPr algn="ctr"/>
            <a:r>
              <a:rPr lang="en-US" dirty="0" smtClean="0"/>
              <a:t>Measurement Type</a:t>
            </a:r>
            <a:endParaRPr lang="en-US" dirty="0"/>
          </a:p>
        </p:txBody>
      </p:sp>
      <p:cxnSp>
        <p:nvCxnSpPr>
          <p:cNvPr id="74" name="Straight Arrow Connector 73"/>
          <p:cNvCxnSpPr/>
          <p:nvPr/>
        </p:nvCxnSpPr>
        <p:spPr>
          <a:xfrm>
            <a:off x="5444220" y="4588292"/>
            <a:ext cx="268528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rot="16200000">
            <a:off x="3805523" y="2855853"/>
            <a:ext cx="2631062" cy="646331"/>
          </a:xfrm>
          <a:prstGeom prst="rect">
            <a:avLst/>
          </a:prstGeom>
          <a:noFill/>
        </p:spPr>
        <p:txBody>
          <a:bodyPr wrap="square" rtlCol="0">
            <a:spAutoFit/>
          </a:bodyPr>
          <a:lstStyle/>
          <a:p>
            <a:r>
              <a:rPr lang="en-US" dirty="0" smtClean="0"/>
              <a:t>Material synthesis and processing history</a:t>
            </a:r>
            <a:endParaRPr lang="en-US" dirty="0"/>
          </a:p>
        </p:txBody>
      </p:sp>
      <p:cxnSp>
        <p:nvCxnSpPr>
          <p:cNvPr id="76" name="Straight Arrow Connector 75"/>
          <p:cNvCxnSpPr/>
          <p:nvPr/>
        </p:nvCxnSpPr>
        <p:spPr>
          <a:xfrm flipV="1">
            <a:off x="5444220" y="1886432"/>
            <a:ext cx="0" cy="270186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rot="2512812">
            <a:off x="6743608" y="1174630"/>
            <a:ext cx="1210597" cy="461665"/>
          </a:xfrm>
          <a:prstGeom prst="rect">
            <a:avLst/>
          </a:prstGeom>
          <a:noFill/>
        </p:spPr>
        <p:txBody>
          <a:bodyPr wrap="square" rtlCol="0">
            <a:spAutoFit/>
          </a:bodyPr>
          <a:lstStyle/>
          <a:p>
            <a:r>
              <a:rPr lang="en-US" sz="1200" dirty="0" smtClean="0"/>
              <a:t>Sorption Characterization</a:t>
            </a:r>
          </a:p>
        </p:txBody>
      </p:sp>
      <p:sp>
        <p:nvSpPr>
          <p:cNvPr id="78" name="Rectangle 77"/>
          <p:cNvSpPr/>
          <p:nvPr/>
        </p:nvSpPr>
        <p:spPr>
          <a:xfrm>
            <a:off x="5021108" y="5061857"/>
            <a:ext cx="3446060" cy="1487713"/>
          </a:xfrm>
          <a:prstGeom prst="rect">
            <a:avLst/>
          </a:prstGeom>
          <a:solidFill>
            <a:schemeClr val="tx1">
              <a:lumMod val="50000"/>
              <a:lumOff val="50000"/>
            </a:schemeClr>
          </a:solidFill>
        </p:spPr>
        <p:style>
          <a:lnRef idx="2">
            <a:schemeClr val="dk1">
              <a:shade val="50000"/>
            </a:schemeClr>
          </a:lnRef>
          <a:fillRef idx="1">
            <a:schemeClr val="dk1"/>
          </a:fillRef>
          <a:effectRef idx="0">
            <a:schemeClr val="dk1"/>
          </a:effectRef>
          <a:fontRef idx="minor">
            <a:schemeClr val="lt1"/>
          </a:fontRef>
        </p:style>
        <p:txBody>
          <a:bodyPr rtlCol="0" anchor="t"/>
          <a:lstStyle/>
          <a:p>
            <a:r>
              <a:rPr lang="en-US" dirty="0" smtClean="0"/>
              <a:t>Foundation: </a:t>
            </a:r>
          </a:p>
          <a:p>
            <a:pPr marL="285750" indent="-285750">
              <a:buFont typeface="Arial"/>
              <a:buChar char="•"/>
            </a:pPr>
            <a:r>
              <a:rPr lang="en-US" dirty="0" smtClean="0"/>
              <a:t>Shared Composite Types</a:t>
            </a:r>
          </a:p>
          <a:p>
            <a:pPr marL="742950" lvl="1" indent="-285750">
              <a:buFont typeface="Arial"/>
              <a:buChar char="•"/>
            </a:pPr>
            <a:r>
              <a:rPr lang="en-US" dirty="0" smtClean="0"/>
              <a:t>E.g. Chemical Substance</a:t>
            </a:r>
          </a:p>
          <a:p>
            <a:pPr marL="285750" indent="-285750">
              <a:buFont typeface="Arial"/>
              <a:buChar char="•"/>
            </a:pPr>
            <a:r>
              <a:rPr lang="en-US" dirty="0" smtClean="0"/>
              <a:t>Physical Quantities</a:t>
            </a:r>
          </a:p>
          <a:p>
            <a:pPr marL="742950" lvl="1" indent="-285750">
              <a:buFont typeface="Arial"/>
              <a:buChar char="•"/>
            </a:pPr>
            <a:r>
              <a:rPr lang="en-US" dirty="0" smtClean="0"/>
              <a:t>E.g. Pressure</a:t>
            </a:r>
            <a:endParaRPr lang="en-US" dirty="0"/>
          </a:p>
        </p:txBody>
      </p:sp>
    </p:spTree>
    <p:extLst>
      <p:ext uri="{BB962C8B-B14F-4D97-AF65-F5344CB8AC3E}">
        <p14:creationId xmlns:p14="http://schemas.microsoft.com/office/powerpoint/2010/main" val="208853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48752" y="3249505"/>
            <a:ext cx="1261884" cy="369332"/>
          </a:xfrm>
          <a:prstGeom prst="rect">
            <a:avLst/>
          </a:prstGeom>
          <a:noFill/>
        </p:spPr>
        <p:txBody>
          <a:bodyPr wrap="none" rtlCol="0">
            <a:spAutoFit/>
          </a:bodyPr>
          <a:lstStyle/>
          <a:p>
            <a:pPr algn="ctr"/>
            <a:r>
              <a:rPr lang="en-US" dirty="0" smtClean="0"/>
              <a:t>Extra Slides</a:t>
            </a:r>
            <a:endParaRPr lang="en-US" dirty="0"/>
          </a:p>
        </p:txBody>
      </p:sp>
    </p:spTree>
    <p:extLst>
      <p:ext uri="{BB962C8B-B14F-4D97-AF65-F5344CB8AC3E}">
        <p14:creationId xmlns:p14="http://schemas.microsoft.com/office/powerpoint/2010/main" val="2640756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Application Programming </a:t>
            </a:r>
            <a:r>
              <a:rPr lang="en-US" sz="3600" dirty="0" smtClean="0"/>
              <a:t>Interface </a:t>
            </a:r>
            <a:r>
              <a:rPr lang="en-US" sz="2000" i="1" dirty="0" smtClean="0"/>
              <a:t>in a nutshell</a:t>
            </a:r>
            <a:endParaRPr lang="en-US" sz="3600" i="1" dirty="0"/>
          </a:p>
        </p:txBody>
      </p:sp>
      <p:cxnSp>
        <p:nvCxnSpPr>
          <p:cNvPr id="5" name="Straight Connector 4"/>
          <p:cNvCxnSpPr/>
          <p:nvPr/>
        </p:nvCxnSpPr>
        <p:spPr>
          <a:xfrm>
            <a:off x="4624714" y="1159490"/>
            <a:ext cx="0" cy="542014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45578" y="1326911"/>
            <a:ext cx="3150547" cy="369332"/>
          </a:xfrm>
          <a:prstGeom prst="rect">
            <a:avLst/>
          </a:prstGeom>
          <a:noFill/>
        </p:spPr>
        <p:txBody>
          <a:bodyPr wrap="none" rtlCol="0">
            <a:spAutoFit/>
          </a:bodyPr>
          <a:lstStyle/>
          <a:p>
            <a:r>
              <a:rPr lang="en-US" b="1" dirty="0" smtClean="0"/>
              <a:t>WWW</a:t>
            </a:r>
            <a:r>
              <a:rPr lang="en-US" dirty="0" smtClean="0"/>
              <a:t> interface to the Curator:</a:t>
            </a:r>
            <a:endParaRPr lang="en-US" dirty="0"/>
          </a:p>
        </p:txBody>
      </p:sp>
      <p:sp>
        <p:nvSpPr>
          <p:cNvPr id="8" name="TextBox 7"/>
          <p:cNvSpPr txBox="1"/>
          <p:nvPr/>
        </p:nvSpPr>
        <p:spPr>
          <a:xfrm>
            <a:off x="4999984" y="1326911"/>
            <a:ext cx="2833941" cy="369332"/>
          </a:xfrm>
          <a:prstGeom prst="rect">
            <a:avLst/>
          </a:prstGeom>
          <a:noFill/>
        </p:spPr>
        <p:txBody>
          <a:bodyPr wrap="none" rtlCol="0">
            <a:spAutoFit/>
          </a:bodyPr>
          <a:lstStyle/>
          <a:p>
            <a:r>
              <a:rPr lang="en-US" b="1" dirty="0" smtClean="0"/>
              <a:t>API</a:t>
            </a:r>
            <a:r>
              <a:rPr lang="en-US" dirty="0" smtClean="0"/>
              <a:t> interface to the Curator:</a:t>
            </a:r>
            <a:endParaRPr lang="en-US" dirty="0"/>
          </a:p>
        </p:txBody>
      </p:sp>
      <p:pic>
        <p:nvPicPr>
          <p:cNvPr id="9" name="Picture 8"/>
          <p:cNvPicPr>
            <a:picLocks noChangeAspect="1"/>
          </p:cNvPicPr>
          <p:nvPr/>
        </p:nvPicPr>
        <p:blipFill>
          <a:blip r:embed="rId2"/>
          <a:stretch>
            <a:fillRect/>
          </a:stretch>
        </p:blipFill>
        <p:spPr>
          <a:xfrm>
            <a:off x="-997405" y="1897235"/>
            <a:ext cx="6658628" cy="4077953"/>
          </a:xfrm>
          <a:prstGeom prst="rect">
            <a:avLst/>
          </a:prstGeom>
        </p:spPr>
      </p:pic>
      <p:pic>
        <p:nvPicPr>
          <p:cNvPr id="10" name="Picture 9" descr="mdc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038" y="2207873"/>
            <a:ext cx="4110046" cy="2551509"/>
          </a:xfrm>
          <a:prstGeom prst="rect">
            <a:avLst/>
          </a:prstGeom>
        </p:spPr>
      </p:pic>
      <p:pic>
        <p:nvPicPr>
          <p:cNvPr id="12" name="Picture 11"/>
          <p:cNvPicPr>
            <a:picLocks noChangeAspect="1"/>
          </p:cNvPicPr>
          <p:nvPr/>
        </p:nvPicPr>
        <p:blipFill>
          <a:blip r:embed="rId2"/>
          <a:stretch>
            <a:fillRect/>
          </a:stretch>
        </p:blipFill>
        <p:spPr>
          <a:xfrm>
            <a:off x="3583134" y="1527903"/>
            <a:ext cx="6658628" cy="4077953"/>
          </a:xfrm>
          <a:prstGeom prst="rect">
            <a:avLst/>
          </a:prstGeom>
        </p:spPr>
      </p:pic>
      <p:pic>
        <p:nvPicPr>
          <p:cNvPr id="13" name="Picture 12" descr="Untitled.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4655" y="1842395"/>
            <a:ext cx="4045789" cy="2471779"/>
          </a:xfrm>
          <a:prstGeom prst="rect">
            <a:avLst/>
          </a:prstGeom>
          <a:ln>
            <a:noFill/>
          </a:ln>
          <a:effectLst/>
        </p:spPr>
      </p:pic>
      <p:sp>
        <p:nvSpPr>
          <p:cNvPr id="14" name="TextBox 13"/>
          <p:cNvSpPr txBox="1"/>
          <p:nvPr/>
        </p:nvSpPr>
        <p:spPr>
          <a:xfrm>
            <a:off x="1242652" y="6130515"/>
            <a:ext cx="1749197" cy="369332"/>
          </a:xfrm>
          <a:prstGeom prst="rect">
            <a:avLst/>
          </a:prstGeom>
          <a:noFill/>
        </p:spPr>
        <p:txBody>
          <a:bodyPr wrap="none" rtlCol="0">
            <a:spAutoFit/>
          </a:bodyPr>
          <a:lstStyle/>
          <a:p>
            <a:r>
              <a:rPr lang="en-US" b="1" dirty="0" smtClean="0"/>
              <a:t>Hand data entry</a:t>
            </a:r>
            <a:endParaRPr lang="en-US" b="1" dirty="0"/>
          </a:p>
        </p:txBody>
      </p:sp>
      <p:sp>
        <p:nvSpPr>
          <p:cNvPr id="15" name="TextBox 14"/>
          <p:cNvSpPr txBox="1"/>
          <p:nvPr/>
        </p:nvSpPr>
        <p:spPr>
          <a:xfrm>
            <a:off x="5661223" y="6130515"/>
            <a:ext cx="2326278" cy="369332"/>
          </a:xfrm>
          <a:prstGeom prst="rect">
            <a:avLst/>
          </a:prstGeom>
          <a:noFill/>
        </p:spPr>
        <p:txBody>
          <a:bodyPr wrap="none" rtlCol="0">
            <a:spAutoFit/>
          </a:bodyPr>
          <a:lstStyle/>
          <a:p>
            <a:r>
              <a:rPr lang="en-US" b="1" dirty="0" smtClean="0"/>
              <a:t>Automated data entry</a:t>
            </a:r>
            <a:endParaRPr lang="en-US" b="1" dirty="0"/>
          </a:p>
        </p:txBody>
      </p:sp>
      <p:pic>
        <p:nvPicPr>
          <p:cNvPr id="2" name="Picture 1" descr="A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038" y="1010077"/>
            <a:ext cx="3200400" cy="1600200"/>
          </a:xfrm>
          <a:prstGeom prst="rect">
            <a:avLst/>
          </a:prstGeom>
          <a:ln>
            <a:noFill/>
          </a:ln>
          <a:effectLst>
            <a:outerShdw blurRad="292100" dist="139700" dir="2700000" algn="tl" rotWithShape="0">
              <a:srgbClr val="333333">
                <a:alpha val="65000"/>
              </a:srgbClr>
            </a:outerShdw>
          </a:effectLst>
        </p:spPr>
      </p:pic>
      <p:pic>
        <p:nvPicPr>
          <p:cNvPr id="7" name="Picture 6" descr="Au.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4749" y="1542514"/>
            <a:ext cx="3200400" cy="1600200"/>
          </a:xfrm>
          <a:prstGeom prst="rect">
            <a:avLst/>
          </a:prstGeom>
          <a:ln>
            <a:noFill/>
          </a:ln>
          <a:effectLst>
            <a:outerShdw blurRad="292100" dist="139700" dir="2700000" algn="tl" rotWithShape="0">
              <a:srgbClr val="333333">
                <a:alpha val="65000"/>
              </a:srgbClr>
            </a:outerShdw>
          </a:effectLst>
        </p:spPr>
      </p:pic>
      <p:pic>
        <p:nvPicPr>
          <p:cNvPr id="11" name="Picture 10" descr="Cu.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25460" y="2074951"/>
            <a:ext cx="3200400" cy="1600200"/>
          </a:xfrm>
          <a:prstGeom prst="rect">
            <a:avLst/>
          </a:prstGeom>
          <a:ln>
            <a:noFill/>
          </a:ln>
          <a:effectLst>
            <a:outerShdw blurRad="292100" dist="139700" dir="2700000" algn="tl" rotWithShape="0">
              <a:srgbClr val="333333">
                <a:alpha val="65000"/>
              </a:srgbClr>
            </a:outerShdw>
          </a:effectLst>
        </p:spPr>
      </p:pic>
      <p:pic>
        <p:nvPicPr>
          <p:cNvPr id="16" name="Picture 15" descr="Ni.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6171" y="2607388"/>
            <a:ext cx="3200400" cy="1600200"/>
          </a:xfrm>
          <a:prstGeom prst="rect">
            <a:avLst/>
          </a:prstGeom>
          <a:ln>
            <a:noFill/>
          </a:ln>
          <a:effectLst>
            <a:outerShdw blurRad="292100" dist="139700" dir="2700000" algn="tl" rotWithShape="0">
              <a:srgbClr val="333333">
                <a:alpha val="65000"/>
              </a:srgbClr>
            </a:outerShdw>
          </a:effectLst>
        </p:spPr>
      </p:pic>
      <p:pic>
        <p:nvPicPr>
          <p:cNvPr id="3" name="Picture 2" descr="Al.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06882" y="3139824"/>
            <a:ext cx="3200400" cy="1600200"/>
          </a:xfrm>
          <a:prstGeom prst="rect">
            <a:avLst/>
          </a:prstGeom>
          <a:ln>
            <a:noFill/>
          </a:ln>
          <a:effectLst>
            <a:outerShdw blurRad="292100" dist="139700" dir="2700000" algn="tl" rotWithShape="0">
              <a:srgbClr val="333333">
                <a:alpha val="65000"/>
              </a:srgbClr>
            </a:outerShdw>
          </a:effectLst>
        </p:spPr>
      </p:pic>
      <p:pic>
        <p:nvPicPr>
          <p:cNvPr id="18" name="Picture 17" descr="Ag.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4038" y="3306414"/>
            <a:ext cx="3200400" cy="1600200"/>
          </a:xfrm>
          <a:prstGeom prst="rect">
            <a:avLst/>
          </a:prstGeom>
          <a:ln>
            <a:noFill/>
          </a:ln>
          <a:effectLst>
            <a:outerShdw blurRad="292100" dist="139700" dir="2700000" algn="tl" rotWithShape="0">
              <a:srgbClr val="333333">
                <a:alpha val="65000"/>
              </a:srgbClr>
            </a:outerShdw>
          </a:effectLst>
        </p:spPr>
      </p:pic>
      <p:pic>
        <p:nvPicPr>
          <p:cNvPr id="19" name="Picture 18" descr="Al.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34749" y="3817682"/>
            <a:ext cx="3200400" cy="1600200"/>
          </a:xfrm>
          <a:prstGeom prst="rect">
            <a:avLst/>
          </a:prstGeom>
          <a:ln>
            <a:noFill/>
          </a:ln>
          <a:effectLst>
            <a:outerShdw blurRad="292100" dist="139700" dir="2700000" algn="tl" rotWithShape="0">
              <a:srgbClr val="333333">
                <a:alpha val="65000"/>
              </a:srgbClr>
            </a:outerShdw>
          </a:effectLst>
        </p:spPr>
      </p:pic>
      <p:pic>
        <p:nvPicPr>
          <p:cNvPr id="20" name="Picture 19" descr="Au.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25460" y="4328950"/>
            <a:ext cx="3200400" cy="1600200"/>
          </a:xfrm>
          <a:prstGeom prst="rect">
            <a:avLst/>
          </a:prstGeom>
          <a:ln>
            <a:noFill/>
          </a:ln>
          <a:effectLst>
            <a:outerShdw blurRad="292100" dist="139700" dir="2700000" algn="tl" rotWithShape="0">
              <a:srgbClr val="333333">
                <a:alpha val="65000"/>
              </a:srgbClr>
            </a:outerShdw>
          </a:effectLst>
        </p:spPr>
      </p:pic>
      <p:pic>
        <p:nvPicPr>
          <p:cNvPr id="21" name="Picture 20" descr="Cu.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16171" y="4840218"/>
            <a:ext cx="3200400" cy="1600200"/>
          </a:xfrm>
          <a:prstGeom prst="rect">
            <a:avLst/>
          </a:prstGeom>
          <a:ln>
            <a:noFill/>
          </a:ln>
          <a:effectLst>
            <a:outerShdw blurRad="292100" dist="139700" dir="2700000" algn="tl" rotWithShape="0">
              <a:srgbClr val="333333">
                <a:alpha val="65000"/>
              </a:srgbClr>
            </a:outerShdw>
          </a:effectLst>
        </p:spPr>
      </p:pic>
      <p:pic>
        <p:nvPicPr>
          <p:cNvPr id="22" name="Picture 21" descr="Ni.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806882" y="5351485"/>
            <a:ext cx="3200400" cy="1600200"/>
          </a:xfrm>
          <a:prstGeom prst="rect">
            <a:avLst/>
          </a:prstGeom>
          <a:ln>
            <a:noFill/>
          </a:ln>
          <a:effectLst>
            <a:outerShdw blurRad="292100" dist="139700" dir="2700000" algn="tl" rotWithShape="0">
              <a:srgbClr val="333333">
                <a:alpha val="65000"/>
              </a:srgbClr>
            </a:outerShdw>
          </a:effectLst>
        </p:spPr>
      </p:pic>
      <p:sp>
        <p:nvSpPr>
          <p:cNvPr id="23" name="Rounded Rectangle 22"/>
          <p:cNvSpPr/>
          <p:nvPr/>
        </p:nvSpPr>
        <p:spPr>
          <a:xfrm rot="1281418">
            <a:off x="613728" y="3500246"/>
            <a:ext cx="7193615" cy="82402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smtClean="0"/>
              <a:t>Automated Curation of </a:t>
            </a:r>
            <a:r>
              <a:rPr lang="en-US" sz="3600" i="1" dirty="0" smtClean="0"/>
              <a:t>big*</a:t>
            </a:r>
            <a:r>
              <a:rPr lang="en-US" sz="3600" dirty="0" smtClean="0"/>
              <a:t> data! </a:t>
            </a:r>
            <a:endParaRPr lang="en-US" sz="3600" dirty="0"/>
          </a:p>
        </p:txBody>
      </p:sp>
      <p:sp>
        <p:nvSpPr>
          <p:cNvPr id="24" name="Rounded Rectangle 23"/>
          <p:cNvSpPr/>
          <p:nvPr/>
        </p:nvSpPr>
        <p:spPr>
          <a:xfrm>
            <a:off x="4416171" y="6048807"/>
            <a:ext cx="3772027" cy="651425"/>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r>
              <a:rPr lang="en-US" sz="1600" dirty="0" smtClean="0"/>
              <a:t>*big – adjective</a:t>
            </a:r>
          </a:p>
          <a:p>
            <a:r>
              <a:rPr lang="en-US" sz="1600" i="1" dirty="0" smtClean="0"/>
              <a:t>more data than I’m willing to type by hand</a:t>
            </a:r>
            <a:endParaRPr lang="en-US" sz="1600" i="1" dirty="0"/>
          </a:p>
        </p:txBody>
      </p:sp>
    </p:spTree>
    <p:extLst>
      <p:ext uri="{BB962C8B-B14F-4D97-AF65-F5344CB8AC3E}">
        <p14:creationId xmlns:p14="http://schemas.microsoft.com/office/powerpoint/2010/main" val="369546687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Conventions</a:t>
            </a:r>
            <a:endParaRPr lang="en-US" dirty="0"/>
          </a:p>
        </p:txBody>
      </p:sp>
      <p:sp>
        <p:nvSpPr>
          <p:cNvPr id="3" name="Content Placeholder 2"/>
          <p:cNvSpPr>
            <a:spLocks noGrp="1"/>
          </p:cNvSpPr>
          <p:nvPr>
            <p:ph idx="1"/>
          </p:nvPr>
        </p:nvSpPr>
        <p:spPr>
          <a:xfrm>
            <a:off x="457200" y="1071615"/>
            <a:ext cx="8229600" cy="5599023"/>
          </a:xfrm>
        </p:spPr>
        <p:txBody>
          <a:bodyPr>
            <a:normAutofit fontScale="70000" lnSpcReduction="20000"/>
          </a:bodyPr>
          <a:lstStyle/>
          <a:p>
            <a:r>
              <a:rPr lang="en-US" b="1" dirty="0" smtClean="0"/>
              <a:t>Materials (</a:t>
            </a:r>
            <a:r>
              <a:rPr lang="en-US" b="1" dirty="0" err="1" smtClean="0"/>
              <a:t>MatML</a:t>
            </a:r>
            <a:r>
              <a:rPr lang="en-US" b="1" dirty="0" smtClean="0"/>
              <a:t>)</a:t>
            </a:r>
            <a:endParaRPr lang="en-US" b="1" dirty="0"/>
          </a:p>
          <a:p>
            <a:pPr lvl="1"/>
            <a:r>
              <a:rPr lang="en-US" dirty="0" err="1" smtClean="0"/>
              <a:t>UpperCamel</a:t>
            </a:r>
            <a:r>
              <a:rPr lang="en-US" dirty="0" smtClean="0"/>
              <a:t> (</a:t>
            </a:r>
            <a:r>
              <a:rPr lang="en-US" dirty="0" err="1" smtClean="0"/>
              <a:t>BulkDetails</a:t>
            </a:r>
            <a:r>
              <a:rPr lang="en-US" dirty="0" smtClean="0"/>
              <a:t>)</a:t>
            </a:r>
          </a:p>
          <a:p>
            <a:endParaRPr lang="en-US" dirty="0" smtClean="0"/>
          </a:p>
          <a:p>
            <a:r>
              <a:rPr lang="en-US" b="1" dirty="0" smtClean="0"/>
              <a:t>Chemical </a:t>
            </a:r>
            <a:r>
              <a:rPr lang="en-US" b="1" dirty="0"/>
              <a:t>Markup </a:t>
            </a:r>
            <a:r>
              <a:rPr lang="en-US" b="1" dirty="0" smtClean="0"/>
              <a:t>Language (CML)</a:t>
            </a:r>
          </a:p>
          <a:p>
            <a:pPr lvl="1"/>
            <a:r>
              <a:rPr lang="en-US" dirty="0" smtClean="0"/>
              <a:t>XML Type: </a:t>
            </a:r>
            <a:r>
              <a:rPr lang="en-US" dirty="0" err="1" smtClean="0"/>
              <a:t>lowerCamelType</a:t>
            </a:r>
            <a:r>
              <a:rPr lang="en-US" dirty="0" smtClean="0"/>
              <a:t> </a:t>
            </a:r>
            <a:r>
              <a:rPr lang="en-US" dirty="0"/>
              <a:t>(</a:t>
            </a:r>
            <a:r>
              <a:rPr lang="en-US" dirty="0" err="1"/>
              <a:t>angleUnitsType</a:t>
            </a:r>
            <a:r>
              <a:rPr lang="en-US" dirty="0" smtClean="0"/>
              <a:t>)</a:t>
            </a:r>
          </a:p>
          <a:p>
            <a:pPr lvl="1"/>
            <a:r>
              <a:rPr lang="en-US" dirty="0" smtClean="0"/>
              <a:t>XML Element: </a:t>
            </a:r>
            <a:r>
              <a:rPr lang="en-US" dirty="0" err="1" smtClean="0"/>
              <a:t>lowerCamel</a:t>
            </a:r>
            <a:r>
              <a:rPr lang="en-US" dirty="0" smtClean="0"/>
              <a:t> (</a:t>
            </a:r>
            <a:r>
              <a:rPr lang="en-US" dirty="0" err="1" smtClean="0"/>
              <a:t>latticeVector</a:t>
            </a:r>
            <a:r>
              <a:rPr lang="en-US" dirty="0" smtClean="0"/>
              <a:t>)</a:t>
            </a:r>
          </a:p>
          <a:p>
            <a:endParaRPr lang="en-US" dirty="0" smtClean="0"/>
          </a:p>
          <a:p>
            <a:r>
              <a:rPr lang="en-US" b="1" dirty="0" err="1" smtClean="0"/>
              <a:t>Thermophysical</a:t>
            </a:r>
            <a:r>
              <a:rPr lang="en-US" b="1" dirty="0" smtClean="0"/>
              <a:t> </a:t>
            </a:r>
            <a:r>
              <a:rPr lang="en-US" b="1" dirty="0"/>
              <a:t>and </a:t>
            </a:r>
            <a:r>
              <a:rPr lang="en-US" b="1" dirty="0" smtClean="0"/>
              <a:t>Thermochemical </a:t>
            </a:r>
            <a:r>
              <a:rPr lang="en-US" b="1" dirty="0"/>
              <a:t>(</a:t>
            </a:r>
            <a:r>
              <a:rPr lang="en-US" b="1" dirty="0" err="1" smtClean="0"/>
              <a:t>ThermoML</a:t>
            </a:r>
            <a:r>
              <a:rPr lang="en-US" b="1" dirty="0" smtClean="0"/>
              <a:t>)</a:t>
            </a:r>
          </a:p>
          <a:p>
            <a:pPr lvl="1"/>
            <a:r>
              <a:rPr lang="en-US" dirty="0"/>
              <a:t>XML Type: </a:t>
            </a:r>
            <a:r>
              <a:rPr lang="en-US" dirty="0" err="1" smtClean="0"/>
              <a:t>UpperCamelType</a:t>
            </a:r>
            <a:r>
              <a:rPr lang="en-US" dirty="0" smtClean="0"/>
              <a:t> (</a:t>
            </a:r>
            <a:r>
              <a:rPr lang="en-US" dirty="0" err="1" smtClean="0"/>
              <a:t>PropVarDeviceSpecType</a:t>
            </a:r>
            <a:r>
              <a:rPr lang="en-US" dirty="0" smtClean="0"/>
              <a:t>)</a:t>
            </a:r>
          </a:p>
          <a:p>
            <a:pPr lvl="1"/>
            <a:r>
              <a:rPr lang="en-US" dirty="0" smtClean="0"/>
              <a:t>XML </a:t>
            </a:r>
            <a:r>
              <a:rPr lang="en-US" dirty="0"/>
              <a:t>Element: </a:t>
            </a:r>
            <a:r>
              <a:rPr lang="en-US" dirty="0" err="1" smtClean="0"/>
              <a:t>UpperCamel</a:t>
            </a:r>
            <a:r>
              <a:rPr lang="en-US" dirty="0" smtClean="0"/>
              <a:t> (</a:t>
            </a:r>
            <a:r>
              <a:rPr lang="en-US" dirty="0" err="1" smtClean="0"/>
              <a:t>NumValues</a:t>
            </a:r>
            <a:r>
              <a:rPr lang="en-US" dirty="0" smtClean="0"/>
              <a:t>)</a:t>
            </a:r>
            <a:endParaRPr lang="en-US" dirty="0"/>
          </a:p>
          <a:p>
            <a:endParaRPr lang="en-US" dirty="0" smtClean="0"/>
          </a:p>
          <a:p>
            <a:r>
              <a:rPr lang="en-US" b="1" dirty="0" smtClean="0"/>
              <a:t>NIST Units (</a:t>
            </a:r>
            <a:r>
              <a:rPr lang="en-US" b="1" dirty="0" err="1" smtClean="0"/>
              <a:t>UnitsML</a:t>
            </a:r>
            <a:r>
              <a:rPr lang="en-US" b="1" dirty="0"/>
              <a:t>)</a:t>
            </a:r>
          </a:p>
          <a:p>
            <a:pPr lvl="1"/>
            <a:r>
              <a:rPr lang="en-US" dirty="0"/>
              <a:t>XML Type: </a:t>
            </a:r>
            <a:r>
              <a:rPr lang="en-US" dirty="0" err="1" smtClean="0"/>
              <a:t>UpperCamelType</a:t>
            </a:r>
            <a:r>
              <a:rPr lang="en-US" dirty="0" smtClean="0"/>
              <a:t> (</a:t>
            </a:r>
            <a:r>
              <a:rPr lang="en-US" dirty="0" err="1" smtClean="0"/>
              <a:t>MassType</a:t>
            </a:r>
            <a:r>
              <a:rPr lang="en-US" dirty="0" smtClean="0"/>
              <a:t>)</a:t>
            </a:r>
            <a:endParaRPr lang="en-US" dirty="0"/>
          </a:p>
          <a:p>
            <a:pPr lvl="1"/>
            <a:r>
              <a:rPr lang="en-US" dirty="0"/>
              <a:t>XML Element: </a:t>
            </a:r>
            <a:r>
              <a:rPr lang="en-US" dirty="0" err="1" smtClean="0"/>
              <a:t>UpperCamel</a:t>
            </a:r>
            <a:r>
              <a:rPr lang="en-US" dirty="0" smtClean="0"/>
              <a:t> (</a:t>
            </a:r>
            <a:r>
              <a:rPr lang="en-US" dirty="0" err="1" smtClean="0"/>
              <a:t>EnumeratedRootUnit</a:t>
            </a:r>
            <a:r>
              <a:rPr lang="en-US" dirty="0" smtClean="0"/>
              <a:t>)</a:t>
            </a:r>
          </a:p>
          <a:p>
            <a:endParaRPr lang="en-US" dirty="0" smtClean="0"/>
          </a:p>
          <a:p>
            <a:r>
              <a:rPr lang="en-US" b="1" dirty="0" smtClean="0"/>
              <a:t>IVOA Spectral Data Model</a:t>
            </a:r>
            <a:endParaRPr lang="en-US" b="1" dirty="0"/>
          </a:p>
          <a:p>
            <a:pPr lvl="1"/>
            <a:r>
              <a:rPr lang="en-US" dirty="0"/>
              <a:t>XML Type: </a:t>
            </a:r>
            <a:r>
              <a:rPr lang="en-US" dirty="0" err="1" smtClean="0"/>
              <a:t>lowerCamelType</a:t>
            </a:r>
            <a:r>
              <a:rPr lang="en-US" dirty="0" smtClean="0"/>
              <a:t> (</a:t>
            </a:r>
            <a:r>
              <a:rPr lang="en-US" dirty="0" err="1" smtClean="0"/>
              <a:t>arrayOfPointType</a:t>
            </a:r>
            <a:r>
              <a:rPr lang="en-US" dirty="0" smtClean="0"/>
              <a:t>)</a:t>
            </a:r>
            <a:endParaRPr lang="en-US" dirty="0"/>
          </a:p>
          <a:p>
            <a:pPr lvl="1"/>
            <a:r>
              <a:rPr lang="en-US" dirty="0"/>
              <a:t>XML Element: </a:t>
            </a:r>
            <a:r>
              <a:rPr lang="en-US" dirty="0" err="1" smtClean="0"/>
              <a:t>UpperCamel</a:t>
            </a:r>
            <a:r>
              <a:rPr lang="en-US" dirty="0" smtClean="0"/>
              <a:t> (</a:t>
            </a:r>
            <a:r>
              <a:rPr lang="en-US" dirty="0" err="1" smtClean="0"/>
              <a:t>ArrayOfPoint</a:t>
            </a:r>
            <a:r>
              <a:rPr lang="en-US" dirty="0" smtClean="0"/>
              <a:t>)</a:t>
            </a:r>
            <a:endParaRPr lang="en-US" dirty="0"/>
          </a:p>
          <a:p>
            <a:pPr lvl="1"/>
            <a:endParaRPr lang="en-US" dirty="0" smtClean="0"/>
          </a:p>
          <a:p>
            <a:endParaRPr lang="en-US" dirty="0" smtClean="0"/>
          </a:p>
        </p:txBody>
      </p:sp>
    </p:spTree>
    <p:extLst>
      <p:ext uri="{BB962C8B-B14F-4D97-AF65-F5344CB8AC3E}">
        <p14:creationId xmlns:p14="http://schemas.microsoft.com/office/powerpoint/2010/main" val="639049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Mechanics of Automated Curation</a:t>
            </a:r>
            <a:endParaRPr lang="en-US" dirty="0"/>
          </a:p>
        </p:txBody>
      </p:sp>
      <p:sp>
        <p:nvSpPr>
          <p:cNvPr id="16" name="Content Placeholder 15"/>
          <p:cNvSpPr>
            <a:spLocks noGrp="1"/>
          </p:cNvSpPr>
          <p:nvPr>
            <p:ph idx="1"/>
          </p:nvPr>
        </p:nvSpPr>
        <p:spPr>
          <a:xfrm>
            <a:off x="457200" y="1322980"/>
            <a:ext cx="4000498" cy="4803183"/>
          </a:xfrm>
        </p:spPr>
        <p:txBody>
          <a:bodyPr>
            <a:normAutofit lnSpcReduction="10000"/>
          </a:bodyPr>
          <a:lstStyle/>
          <a:p>
            <a:r>
              <a:rPr lang="en-US" dirty="0" smtClean="0"/>
              <a:t>Create XML Schema</a:t>
            </a:r>
          </a:p>
          <a:p>
            <a:endParaRPr lang="en-US" dirty="0" smtClean="0"/>
          </a:p>
          <a:p>
            <a:endParaRPr lang="en-US" dirty="0" smtClean="0"/>
          </a:p>
          <a:p>
            <a:r>
              <a:rPr lang="en-US" dirty="0" smtClean="0"/>
              <a:t>Create Conversion Tool</a:t>
            </a:r>
          </a:p>
          <a:p>
            <a:endParaRPr lang="en-US" dirty="0" smtClean="0"/>
          </a:p>
          <a:p>
            <a:endParaRPr lang="en-US" dirty="0"/>
          </a:p>
          <a:p>
            <a:r>
              <a:rPr lang="en-US" dirty="0" smtClean="0"/>
              <a:t>Run Conversion Tool</a:t>
            </a:r>
          </a:p>
          <a:p>
            <a:endParaRPr lang="en-US" dirty="0" smtClean="0"/>
          </a:p>
          <a:p>
            <a:endParaRPr lang="en-US" dirty="0"/>
          </a:p>
          <a:p>
            <a:r>
              <a:rPr lang="en-US" dirty="0" smtClean="0"/>
              <a:t>Run Upload Tool</a:t>
            </a:r>
            <a:endParaRPr lang="en-US" dirty="0"/>
          </a:p>
          <a:p>
            <a:endParaRPr lang="en-US" dirty="0"/>
          </a:p>
        </p:txBody>
      </p:sp>
      <p:pic>
        <p:nvPicPr>
          <p:cNvPr id="14" name="Picture 13"/>
          <p:cNvPicPr>
            <a:picLocks noChangeAspect="1"/>
          </p:cNvPicPr>
          <p:nvPr/>
        </p:nvPicPr>
        <p:blipFill>
          <a:blip r:embed="rId2"/>
          <a:stretch>
            <a:fillRect/>
          </a:stretch>
        </p:blipFill>
        <p:spPr>
          <a:xfrm>
            <a:off x="4965674" y="953685"/>
            <a:ext cx="1885577" cy="2248528"/>
          </a:xfrm>
          <a:prstGeom prst="rect">
            <a:avLst/>
          </a:prstGeom>
        </p:spPr>
      </p:pic>
      <p:pic>
        <p:nvPicPr>
          <p:cNvPr id="15" name="Picture 14"/>
          <p:cNvPicPr>
            <a:picLocks noChangeAspect="1"/>
          </p:cNvPicPr>
          <p:nvPr/>
        </p:nvPicPr>
        <p:blipFill>
          <a:blip r:embed="rId3"/>
          <a:stretch>
            <a:fillRect/>
          </a:stretch>
        </p:blipFill>
        <p:spPr>
          <a:xfrm>
            <a:off x="7104994" y="2088198"/>
            <a:ext cx="1581806" cy="2306800"/>
          </a:xfrm>
          <a:prstGeom prst="rect">
            <a:avLst/>
          </a:prstGeom>
        </p:spPr>
      </p:pic>
      <p:pic>
        <p:nvPicPr>
          <p:cNvPr id="22" name="Picture 21"/>
          <p:cNvPicPr>
            <a:picLocks noChangeAspect="1"/>
          </p:cNvPicPr>
          <p:nvPr/>
        </p:nvPicPr>
        <p:blipFill rotWithShape="1">
          <a:blip r:embed="rId4"/>
          <a:srcRect/>
          <a:stretch/>
        </p:blipFill>
        <p:spPr>
          <a:xfrm>
            <a:off x="3601356" y="4809306"/>
            <a:ext cx="1388241" cy="1956526"/>
          </a:xfrm>
          <a:prstGeom prst="rect">
            <a:avLst/>
          </a:prstGeom>
        </p:spPr>
      </p:pic>
      <p:pic>
        <p:nvPicPr>
          <p:cNvPr id="17" name="Picture 16"/>
          <p:cNvPicPr>
            <a:picLocks noChangeAspect="1"/>
          </p:cNvPicPr>
          <p:nvPr/>
        </p:nvPicPr>
        <p:blipFill>
          <a:blip r:embed="rId5"/>
          <a:stretch>
            <a:fillRect/>
          </a:stretch>
        </p:blipFill>
        <p:spPr>
          <a:xfrm>
            <a:off x="5025582" y="3885497"/>
            <a:ext cx="1170214" cy="1445954"/>
          </a:xfrm>
          <a:prstGeom prst="rect">
            <a:avLst/>
          </a:prstGeom>
        </p:spPr>
      </p:pic>
      <p:pic>
        <p:nvPicPr>
          <p:cNvPr id="19" name="Picture 18"/>
          <p:cNvPicPr>
            <a:picLocks noChangeAspect="1"/>
          </p:cNvPicPr>
          <p:nvPr/>
        </p:nvPicPr>
        <p:blipFill>
          <a:blip r:embed="rId5"/>
          <a:stretch>
            <a:fillRect/>
          </a:stretch>
        </p:blipFill>
        <p:spPr>
          <a:xfrm>
            <a:off x="6271084" y="4323185"/>
            <a:ext cx="1170214" cy="1445954"/>
          </a:xfrm>
          <a:prstGeom prst="rect">
            <a:avLst/>
          </a:prstGeom>
        </p:spPr>
      </p:pic>
      <p:pic>
        <p:nvPicPr>
          <p:cNvPr id="20" name="Picture 19"/>
          <p:cNvPicPr>
            <a:picLocks noChangeAspect="1"/>
          </p:cNvPicPr>
          <p:nvPr/>
        </p:nvPicPr>
        <p:blipFill>
          <a:blip r:embed="rId5"/>
          <a:stretch>
            <a:fillRect/>
          </a:stretch>
        </p:blipFill>
        <p:spPr>
          <a:xfrm>
            <a:off x="7516586" y="4760874"/>
            <a:ext cx="1170214" cy="1445954"/>
          </a:xfrm>
          <a:prstGeom prst="rect">
            <a:avLst/>
          </a:prstGeom>
        </p:spPr>
      </p:pic>
      <p:sp>
        <p:nvSpPr>
          <p:cNvPr id="21" name="TextBox 20"/>
          <p:cNvSpPr txBox="1"/>
          <p:nvPr/>
        </p:nvSpPr>
        <p:spPr>
          <a:xfrm>
            <a:off x="8545023" y="5681292"/>
            <a:ext cx="495448" cy="584776"/>
          </a:xfrm>
          <a:prstGeom prst="rect">
            <a:avLst/>
          </a:prstGeom>
          <a:noFill/>
        </p:spPr>
        <p:txBody>
          <a:bodyPr wrap="none" rtlCol="0">
            <a:spAutoFit/>
          </a:bodyPr>
          <a:lstStyle/>
          <a:p>
            <a:r>
              <a:rPr lang="en-US" sz="3200" dirty="0" smtClean="0"/>
              <a:t>...</a:t>
            </a:r>
            <a:endParaRPr lang="en-US" sz="3200" dirty="0"/>
          </a:p>
        </p:txBody>
      </p:sp>
      <p:cxnSp>
        <p:nvCxnSpPr>
          <p:cNvPr id="24" name="Straight Connector 23"/>
          <p:cNvCxnSpPr/>
          <p:nvPr/>
        </p:nvCxnSpPr>
        <p:spPr>
          <a:xfrm>
            <a:off x="3837214" y="1596571"/>
            <a:ext cx="1505857" cy="481378"/>
          </a:xfrm>
          <a:prstGeom prst="curvedConnector3">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3"/>
          <p:cNvCxnSpPr/>
          <p:nvPr/>
        </p:nvCxnSpPr>
        <p:spPr>
          <a:xfrm>
            <a:off x="4290786" y="3002643"/>
            <a:ext cx="2814208" cy="553357"/>
          </a:xfrm>
          <a:prstGeom prst="curvedConnector3">
            <a:avLst>
              <a:gd name="adj1" fmla="val 24857"/>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23"/>
          <p:cNvCxnSpPr>
            <a:endCxn id="17" idx="1"/>
          </p:cNvCxnSpPr>
          <p:nvPr/>
        </p:nvCxnSpPr>
        <p:spPr>
          <a:xfrm>
            <a:off x="3955170" y="4394998"/>
            <a:ext cx="1070412" cy="213476"/>
          </a:xfrm>
          <a:prstGeom prst="curved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23"/>
          <p:cNvCxnSpPr>
            <a:endCxn id="22" idx="1"/>
          </p:cNvCxnSpPr>
          <p:nvPr/>
        </p:nvCxnSpPr>
        <p:spPr>
          <a:xfrm>
            <a:off x="3311071" y="5787569"/>
            <a:ext cx="290285" cy="0"/>
          </a:xfrm>
          <a:prstGeom prst="straightConnector1">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23"/>
          <p:cNvCxnSpPr/>
          <p:nvPr/>
        </p:nvCxnSpPr>
        <p:spPr>
          <a:xfrm>
            <a:off x="3927929" y="4394998"/>
            <a:ext cx="1070412" cy="213476"/>
          </a:xfrm>
          <a:prstGeom prst="curved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5" name="Group 44"/>
          <p:cNvGrpSpPr/>
          <p:nvPr/>
        </p:nvGrpSpPr>
        <p:grpSpPr>
          <a:xfrm>
            <a:off x="943431" y="4608474"/>
            <a:ext cx="1124856" cy="1920572"/>
            <a:chOff x="943431" y="4608474"/>
            <a:chExt cx="1124856" cy="1920572"/>
          </a:xfrm>
        </p:grpSpPr>
        <p:sp>
          <p:nvSpPr>
            <p:cNvPr id="42" name="Rounded Rectangle 41"/>
            <p:cNvSpPr/>
            <p:nvPr/>
          </p:nvSpPr>
          <p:spPr>
            <a:xfrm>
              <a:off x="943431" y="4608474"/>
              <a:ext cx="1124856" cy="5259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dirty="0" smtClean="0"/>
                <a:t>Easy</a:t>
              </a:r>
              <a:endParaRPr lang="en-US" dirty="0"/>
            </a:p>
          </p:txBody>
        </p:sp>
        <p:sp>
          <p:nvSpPr>
            <p:cNvPr id="44" name="Rounded Rectangle 43"/>
            <p:cNvSpPr/>
            <p:nvPr/>
          </p:nvSpPr>
          <p:spPr>
            <a:xfrm>
              <a:off x="943431" y="6003090"/>
              <a:ext cx="1124856" cy="5259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dirty="0" smtClean="0"/>
                <a:t>Easy</a:t>
              </a:r>
              <a:endParaRPr lang="en-US" dirty="0"/>
            </a:p>
          </p:txBody>
        </p:sp>
      </p:grpSp>
      <p:grpSp>
        <p:nvGrpSpPr>
          <p:cNvPr id="48" name="Group 47"/>
          <p:cNvGrpSpPr/>
          <p:nvPr/>
        </p:nvGrpSpPr>
        <p:grpSpPr>
          <a:xfrm>
            <a:off x="943431" y="1797513"/>
            <a:ext cx="2233383" cy="1930656"/>
            <a:chOff x="943431" y="1797513"/>
            <a:chExt cx="2233383" cy="1930656"/>
          </a:xfrm>
        </p:grpSpPr>
        <p:sp>
          <p:nvSpPr>
            <p:cNvPr id="46" name="Rounded Rectangle 45"/>
            <p:cNvSpPr/>
            <p:nvPr/>
          </p:nvSpPr>
          <p:spPr>
            <a:xfrm>
              <a:off x="943431" y="1797513"/>
              <a:ext cx="2233383" cy="52595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Challenging</a:t>
              </a:r>
              <a:endParaRPr lang="en-US" dirty="0"/>
            </a:p>
          </p:txBody>
        </p:sp>
        <p:sp>
          <p:nvSpPr>
            <p:cNvPr id="47" name="Rounded Rectangle 46"/>
            <p:cNvSpPr/>
            <p:nvPr/>
          </p:nvSpPr>
          <p:spPr>
            <a:xfrm>
              <a:off x="943431" y="3202213"/>
              <a:ext cx="2233383" cy="52595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Challenging</a:t>
              </a:r>
              <a:endParaRPr lang="en-US" dirty="0"/>
            </a:p>
          </p:txBody>
        </p:sp>
      </p:grpSp>
      <p:grpSp>
        <p:nvGrpSpPr>
          <p:cNvPr id="51" name="Group 50"/>
          <p:cNvGrpSpPr/>
          <p:nvPr/>
        </p:nvGrpSpPr>
        <p:grpSpPr>
          <a:xfrm>
            <a:off x="1654341" y="2387130"/>
            <a:ext cx="3359800" cy="1842099"/>
            <a:chOff x="1654341" y="2387130"/>
            <a:chExt cx="3359800" cy="1842099"/>
          </a:xfrm>
        </p:grpSpPr>
        <p:sp>
          <p:nvSpPr>
            <p:cNvPr id="49" name="Rounded Rectangle 48"/>
            <p:cNvSpPr/>
            <p:nvPr/>
          </p:nvSpPr>
          <p:spPr>
            <a:xfrm>
              <a:off x="1654341" y="2387130"/>
              <a:ext cx="3359800" cy="4287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smtClean="0"/>
                <a:t>Community Opportunity</a:t>
              </a:r>
              <a:endParaRPr lang="en-US" sz="1400" i="1" dirty="0"/>
            </a:p>
          </p:txBody>
        </p:sp>
        <p:sp>
          <p:nvSpPr>
            <p:cNvPr id="50" name="Rounded Rectangle 49"/>
            <p:cNvSpPr/>
            <p:nvPr/>
          </p:nvSpPr>
          <p:spPr>
            <a:xfrm>
              <a:off x="1654341" y="3800459"/>
              <a:ext cx="3359800" cy="4287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smtClean="0"/>
                <a:t>Community Opportunity</a:t>
              </a:r>
              <a:endParaRPr lang="en-US" sz="1400" i="1" dirty="0"/>
            </a:p>
          </p:txBody>
        </p:sp>
      </p:grpSp>
    </p:spTree>
    <p:extLst>
      <p:ext uri="{BB962C8B-B14F-4D97-AF65-F5344CB8AC3E}">
        <p14:creationId xmlns:p14="http://schemas.microsoft.com/office/powerpoint/2010/main" val="13784908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Modular Data Models</a:t>
            </a:r>
            <a:endParaRPr lang="en-US" dirty="0"/>
          </a:p>
        </p:txBody>
      </p:sp>
      <p:sp>
        <p:nvSpPr>
          <p:cNvPr id="3" name="Content Placeholder 2"/>
          <p:cNvSpPr>
            <a:spLocks noGrp="1"/>
          </p:cNvSpPr>
          <p:nvPr>
            <p:ph idx="1"/>
          </p:nvPr>
        </p:nvSpPr>
        <p:spPr>
          <a:xfrm>
            <a:off x="457199" y="1322980"/>
            <a:ext cx="4096657" cy="5226590"/>
          </a:xfrm>
        </p:spPr>
        <p:txBody>
          <a:bodyPr>
            <a:normAutofit/>
          </a:bodyPr>
          <a:lstStyle/>
          <a:p>
            <a:r>
              <a:rPr lang="en-US" dirty="0" smtClean="0"/>
              <a:t>Data Model </a:t>
            </a:r>
          </a:p>
          <a:p>
            <a:pPr lvl="1"/>
            <a:r>
              <a:rPr lang="en-US" dirty="0" smtClean="0"/>
              <a:t>Defines the structure of data and metadata</a:t>
            </a:r>
          </a:p>
          <a:p>
            <a:endParaRPr lang="en-US" dirty="0"/>
          </a:p>
          <a:p>
            <a:r>
              <a:rPr lang="en-US" dirty="0" smtClean="0"/>
              <a:t>Modularity</a:t>
            </a:r>
          </a:p>
          <a:p>
            <a:pPr lvl="1"/>
            <a:r>
              <a:rPr lang="en-US" dirty="0" smtClean="0"/>
              <a:t>Via the MDCS composer assemble data model modules</a:t>
            </a:r>
          </a:p>
          <a:p>
            <a:pPr lvl="1"/>
            <a:r>
              <a:rPr lang="en-US" dirty="0" smtClean="0"/>
              <a:t>E.g., Physical </a:t>
            </a:r>
            <a:r>
              <a:rPr lang="en-US" dirty="0"/>
              <a:t>v</a:t>
            </a:r>
            <a:r>
              <a:rPr lang="en-US" dirty="0" smtClean="0"/>
              <a:t>apor deposition data plus X-ray diffraction data</a:t>
            </a:r>
          </a:p>
        </p:txBody>
      </p:sp>
      <p:sp>
        <p:nvSpPr>
          <p:cNvPr id="6" name="Rectangle 5"/>
          <p:cNvSpPr/>
          <p:nvPr/>
        </p:nvSpPr>
        <p:spPr>
          <a:xfrm>
            <a:off x="5191150" y="426595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a:off x="5530233" y="426595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6208399" y="426595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5869316" y="4265950"/>
            <a:ext cx="228600" cy="228600"/>
          </a:xfrm>
          <a:prstGeom prst="rect">
            <a:avLst/>
          </a:prstGeom>
          <a:solidFill>
            <a:srgbClr val="8EB4E3"/>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a:t>
            </a:r>
          </a:p>
        </p:txBody>
      </p:sp>
      <p:sp>
        <p:nvSpPr>
          <p:cNvPr id="10" name="Rectangle 9"/>
          <p:cNvSpPr/>
          <p:nvPr/>
        </p:nvSpPr>
        <p:spPr>
          <a:xfrm>
            <a:off x="6547482" y="426595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6886565" y="426595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p:cNvSpPr/>
          <p:nvPr/>
        </p:nvSpPr>
        <p:spPr>
          <a:xfrm>
            <a:off x="7564728" y="426595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p:cNvSpPr/>
          <p:nvPr/>
        </p:nvSpPr>
        <p:spPr>
          <a:xfrm>
            <a:off x="7225648" y="4265950"/>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p:cNvSpPr/>
          <p:nvPr/>
        </p:nvSpPr>
        <p:spPr>
          <a:xfrm>
            <a:off x="5191150" y="3926017"/>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p:cNvSpPr/>
          <p:nvPr/>
        </p:nvSpPr>
        <p:spPr>
          <a:xfrm>
            <a:off x="5530233" y="3926017"/>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angle 15"/>
          <p:cNvSpPr/>
          <p:nvPr/>
        </p:nvSpPr>
        <p:spPr>
          <a:xfrm>
            <a:off x="6208399" y="3926017"/>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ectangle 16"/>
          <p:cNvSpPr/>
          <p:nvPr/>
        </p:nvSpPr>
        <p:spPr>
          <a:xfrm>
            <a:off x="5869316" y="3926017"/>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p:cNvSpPr/>
          <p:nvPr/>
        </p:nvSpPr>
        <p:spPr>
          <a:xfrm>
            <a:off x="6547482" y="3926017"/>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ectangle 18"/>
          <p:cNvSpPr/>
          <p:nvPr/>
        </p:nvSpPr>
        <p:spPr>
          <a:xfrm>
            <a:off x="6886565" y="3926017"/>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Rectangle 19"/>
          <p:cNvSpPr/>
          <p:nvPr/>
        </p:nvSpPr>
        <p:spPr>
          <a:xfrm>
            <a:off x="7564728" y="3926017"/>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Rectangle 20"/>
          <p:cNvSpPr/>
          <p:nvPr/>
        </p:nvSpPr>
        <p:spPr>
          <a:xfrm>
            <a:off x="7225648" y="3926017"/>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Rectangle 21"/>
          <p:cNvSpPr/>
          <p:nvPr/>
        </p:nvSpPr>
        <p:spPr>
          <a:xfrm>
            <a:off x="5191150" y="3586086"/>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ectangle 22"/>
          <p:cNvSpPr/>
          <p:nvPr/>
        </p:nvSpPr>
        <p:spPr>
          <a:xfrm>
            <a:off x="5530233" y="3586086"/>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Rectangle 23"/>
          <p:cNvSpPr/>
          <p:nvPr/>
        </p:nvSpPr>
        <p:spPr>
          <a:xfrm>
            <a:off x="6208399" y="3586086"/>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p:cNvSpPr/>
          <p:nvPr/>
        </p:nvSpPr>
        <p:spPr>
          <a:xfrm>
            <a:off x="5869316" y="3586086"/>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6" name="Rectangle 25"/>
          <p:cNvSpPr/>
          <p:nvPr/>
        </p:nvSpPr>
        <p:spPr>
          <a:xfrm>
            <a:off x="6547482" y="3586086"/>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p:nvSpPr>
        <p:spPr>
          <a:xfrm>
            <a:off x="6886565" y="3586086"/>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Rectangle 27"/>
          <p:cNvSpPr/>
          <p:nvPr/>
        </p:nvSpPr>
        <p:spPr>
          <a:xfrm>
            <a:off x="7564728" y="3586086"/>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Rectangle 28"/>
          <p:cNvSpPr/>
          <p:nvPr/>
        </p:nvSpPr>
        <p:spPr>
          <a:xfrm>
            <a:off x="7225648" y="3586086"/>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Rectangle 29"/>
          <p:cNvSpPr/>
          <p:nvPr/>
        </p:nvSpPr>
        <p:spPr>
          <a:xfrm>
            <a:off x="5191150" y="3246155"/>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Rectangle 30"/>
          <p:cNvSpPr/>
          <p:nvPr/>
        </p:nvSpPr>
        <p:spPr>
          <a:xfrm>
            <a:off x="5530233" y="3246155"/>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Rectangle 31"/>
          <p:cNvSpPr/>
          <p:nvPr/>
        </p:nvSpPr>
        <p:spPr>
          <a:xfrm>
            <a:off x="6208399" y="3246155"/>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Rectangle 32"/>
          <p:cNvSpPr/>
          <p:nvPr/>
        </p:nvSpPr>
        <p:spPr>
          <a:xfrm>
            <a:off x="5869316" y="3246155"/>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 name="Rectangle 33"/>
          <p:cNvSpPr/>
          <p:nvPr/>
        </p:nvSpPr>
        <p:spPr>
          <a:xfrm>
            <a:off x="6547482" y="3246155"/>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 name="Rectangle 34"/>
          <p:cNvSpPr/>
          <p:nvPr/>
        </p:nvSpPr>
        <p:spPr>
          <a:xfrm>
            <a:off x="6886565" y="3246155"/>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Rectangle 35"/>
          <p:cNvSpPr/>
          <p:nvPr/>
        </p:nvSpPr>
        <p:spPr>
          <a:xfrm>
            <a:off x="7564728" y="3246155"/>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 name="Rectangle 36"/>
          <p:cNvSpPr/>
          <p:nvPr/>
        </p:nvSpPr>
        <p:spPr>
          <a:xfrm>
            <a:off x="7225648" y="3246155"/>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Rectangle 37"/>
          <p:cNvSpPr/>
          <p:nvPr/>
        </p:nvSpPr>
        <p:spPr>
          <a:xfrm>
            <a:off x="5191150" y="2906224"/>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Rectangle 38"/>
          <p:cNvSpPr/>
          <p:nvPr/>
        </p:nvSpPr>
        <p:spPr>
          <a:xfrm>
            <a:off x="5530233" y="2906224"/>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Rectangle 39"/>
          <p:cNvSpPr/>
          <p:nvPr/>
        </p:nvSpPr>
        <p:spPr>
          <a:xfrm>
            <a:off x="6208399" y="2906224"/>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 name="Rectangle 40"/>
          <p:cNvSpPr/>
          <p:nvPr/>
        </p:nvSpPr>
        <p:spPr>
          <a:xfrm>
            <a:off x="5869316" y="2906224"/>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2" name="Rectangle 41"/>
          <p:cNvSpPr/>
          <p:nvPr/>
        </p:nvSpPr>
        <p:spPr>
          <a:xfrm>
            <a:off x="6547482" y="2906224"/>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3" name="Rectangle 42"/>
          <p:cNvSpPr/>
          <p:nvPr/>
        </p:nvSpPr>
        <p:spPr>
          <a:xfrm>
            <a:off x="6886565" y="2906224"/>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Rectangle 43"/>
          <p:cNvSpPr/>
          <p:nvPr/>
        </p:nvSpPr>
        <p:spPr>
          <a:xfrm>
            <a:off x="7564728" y="2906224"/>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5" name="Rectangle 44"/>
          <p:cNvSpPr/>
          <p:nvPr/>
        </p:nvSpPr>
        <p:spPr>
          <a:xfrm>
            <a:off x="7225648" y="2906224"/>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 name="Rectangle 45"/>
          <p:cNvSpPr/>
          <p:nvPr/>
        </p:nvSpPr>
        <p:spPr>
          <a:xfrm>
            <a:off x="5191150" y="2566293"/>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 name="Rectangle 46"/>
          <p:cNvSpPr/>
          <p:nvPr/>
        </p:nvSpPr>
        <p:spPr>
          <a:xfrm>
            <a:off x="5530233" y="2566293"/>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 name="Rectangle 47"/>
          <p:cNvSpPr/>
          <p:nvPr/>
        </p:nvSpPr>
        <p:spPr>
          <a:xfrm>
            <a:off x="6208399" y="2566293"/>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 name="Rectangle 48"/>
          <p:cNvSpPr/>
          <p:nvPr/>
        </p:nvSpPr>
        <p:spPr>
          <a:xfrm>
            <a:off x="5869316" y="2566293"/>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0" name="Rectangle 49"/>
          <p:cNvSpPr/>
          <p:nvPr/>
        </p:nvSpPr>
        <p:spPr>
          <a:xfrm>
            <a:off x="6547482" y="2566293"/>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1" name="Rectangle 50"/>
          <p:cNvSpPr/>
          <p:nvPr/>
        </p:nvSpPr>
        <p:spPr>
          <a:xfrm>
            <a:off x="6886565" y="2566293"/>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Rectangle 51"/>
          <p:cNvSpPr/>
          <p:nvPr/>
        </p:nvSpPr>
        <p:spPr>
          <a:xfrm>
            <a:off x="7564728" y="2566293"/>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 name="Rectangle 52"/>
          <p:cNvSpPr/>
          <p:nvPr/>
        </p:nvSpPr>
        <p:spPr>
          <a:xfrm>
            <a:off x="7225648" y="2566293"/>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 name="Rectangle 53"/>
          <p:cNvSpPr/>
          <p:nvPr/>
        </p:nvSpPr>
        <p:spPr>
          <a:xfrm>
            <a:off x="5191150" y="2226362"/>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5" name="Rectangle 54"/>
          <p:cNvSpPr/>
          <p:nvPr/>
        </p:nvSpPr>
        <p:spPr>
          <a:xfrm>
            <a:off x="5530233" y="2226362"/>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6" name="Rectangle 55"/>
          <p:cNvSpPr/>
          <p:nvPr/>
        </p:nvSpPr>
        <p:spPr>
          <a:xfrm>
            <a:off x="6208399" y="2226362"/>
            <a:ext cx="228600" cy="2286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7" name="Rectangle 56"/>
          <p:cNvSpPr/>
          <p:nvPr/>
        </p:nvSpPr>
        <p:spPr>
          <a:xfrm>
            <a:off x="5869316" y="2226362"/>
            <a:ext cx="228600" cy="228600"/>
          </a:xfrm>
          <a:prstGeom prst="rect">
            <a:avLst/>
          </a:prstGeom>
          <a:solidFill>
            <a:srgbClr val="00800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solidFill>
                  <a:schemeClr val="bg1"/>
                </a:solidFill>
              </a:rPr>
              <a:t>X</a:t>
            </a:r>
            <a:endParaRPr lang="en-US" sz="1200" dirty="0">
              <a:solidFill>
                <a:schemeClr val="bg1"/>
              </a:solidFill>
            </a:endParaRPr>
          </a:p>
        </p:txBody>
      </p:sp>
      <p:sp>
        <p:nvSpPr>
          <p:cNvPr id="58" name="Rectangle 57"/>
          <p:cNvSpPr/>
          <p:nvPr/>
        </p:nvSpPr>
        <p:spPr>
          <a:xfrm>
            <a:off x="6547482" y="2226362"/>
            <a:ext cx="228600" cy="2286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9" name="Rectangle 58"/>
          <p:cNvSpPr/>
          <p:nvPr/>
        </p:nvSpPr>
        <p:spPr>
          <a:xfrm>
            <a:off x="6886565" y="2226362"/>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0" name="Rectangle 59"/>
          <p:cNvSpPr/>
          <p:nvPr/>
        </p:nvSpPr>
        <p:spPr>
          <a:xfrm>
            <a:off x="7564728" y="2226362"/>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1" name="Rectangle 60"/>
          <p:cNvSpPr/>
          <p:nvPr/>
        </p:nvSpPr>
        <p:spPr>
          <a:xfrm>
            <a:off x="7225648" y="2226362"/>
            <a:ext cx="228600" cy="228600"/>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a:t>
            </a:r>
            <a:endParaRPr lang="en-US" sz="1200" dirty="0"/>
          </a:p>
        </p:txBody>
      </p:sp>
      <p:sp>
        <p:nvSpPr>
          <p:cNvPr id="62" name="Rectangle 61"/>
          <p:cNvSpPr/>
          <p:nvPr/>
        </p:nvSpPr>
        <p:spPr>
          <a:xfrm>
            <a:off x="5191150" y="1886431"/>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3" name="Rectangle 62"/>
          <p:cNvSpPr/>
          <p:nvPr/>
        </p:nvSpPr>
        <p:spPr>
          <a:xfrm>
            <a:off x="5530233" y="1886431"/>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Rectangle 63"/>
          <p:cNvSpPr/>
          <p:nvPr/>
        </p:nvSpPr>
        <p:spPr>
          <a:xfrm>
            <a:off x="6208399" y="1886431"/>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5" name="Rectangle 64"/>
          <p:cNvSpPr/>
          <p:nvPr/>
        </p:nvSpPr>
        <p:spPr>
          <a:xfrm>
            <a:off x="5869316" y="1886431"/>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6" name="Rectangle 65"/>
          <p:cNvSpPr/>
          <p:nvPr/>
        </p:nvSpPr>
        <p:spPr>
          <a:xfrm>
            <a:off x="6547482" y="1886431"/>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7" name="Rectangle 66"/>
          <p:cNvSpPr/>
          <p:nvPr/>
        </p:nvSpPr>
        <p:spPr>
          <a:xfrm>
            <a:off x="6886565" y="1886431"/>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8" name="Rectangle 67"/>
          <p:cNvSpPr/>
          <p:nvPr/>
        </p:nvSpPr>
        <p:spPr>
          <a:xfrm>
            <a:off x="7564728" y="1886431"/>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9" name="Rectangle 68"/>
          <p:cNvSpPr/>
          <p:nvPr/>
        </p:nvSpPr>
        <p:spPr>
          <a:xfrm>
            <a:off x="7225648" y="1886431"/>
            <a:ext cx="2286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1" name="TextBox 70"/>
          <p:cNvSpPr txBox="1"/>
          <p:nvPr/>
        </p:nvSpPr>
        <p:spPr>
          <a:xfrm rot="18668718">
            <a:off x="7618351" y="3748889"/>
            <a:ext cx="1544894" cy="461665"/>
          </a:xfrm>
          <a:prstGeom prst="rect">
            <a:avLst/>
          </a:prstGeom>
          <a:noFill/>
        </p:spPr>
        <p:txBody>
          <a:bodyPr wrap="square" rtlCol="0">
            <a:spAutoFit/>
          </a:bodyPr>
          <a:lstStyle/>
          <a:p>
            <a:r>
              <a:rPr lang="en-US" sz="1200" dirty="0" err="1" smtClean="0"/>
              <a:t>Thermomechanical</a:t>
            </a:r>
            <a:r>
              <a:rPr lang="en-US" sz="1200" dirty="0" smtClean="0"/>
              <a:t> Processing</a:t>
            </a:r>
          </a:p>
        </p:txBody>
      </p:sp>
      <p:sp>
        <p:nvSpPr>
          <p:cNvPr id="72" name="TextBox 71"/>
          <p:cNvSpPr txBox="1"/>
          <p:nvPr/>
        </p:nvSpPr>
        <p:spPr>
          <a:xfrm rot="18668718">
            <a:off x="7599799" y="1622510"/>
            <a:ext cx="1544894" cy="461665"/>
          </a:xfrm>
          <a:prstGeom prst="rect">
            <a:avLst/>
          </a:prstGeom>
          <a:noFill/>
        </p:spPr>
        <p:txBody>
          <a:bodyPr wrap="square" rtlCol="0">
            <a:spAutoFit/>
          </a:bodyPr>
          <a:lstStyle/>
          <a:p>
            <a:r>
              <a:rPr lang="en-US" sz="1200" b="1" dirty="0" smtClean="0">
                <a:solidFill>
                  <a:srgbClr val="008000"/>
                </a:solidFill>
              </a:rPr>
              <a:t>Physical Vapor Deposition</a:t>
            </a:r>
          </a:p>
        </p:txBody>
      </p:sp>
      <p:sp>
        <p:nvSpPr>
          <p:cNvPr id="73" name="TextBox 72"/>
          <p:cNvSpPr txBox="1"/>
          <p:nvPr/>
        </p:nvSpPr>
        <p:spPr>
          <a:xfrm rot="2512812">
            <a:off x="5697987" y="1578384"/>
            <a:ext cx="447450" cy="276999"/>
          </a:xfrm>
          <a:prstGeom prst="rect">
            <a:avLst/>
          </a:prstGeom>
          <a:noFill/>
        </p:spPr>
        <p:txBody>
          <a:bodyPr wrap="square" rtlCol="0">
            <a:spAutoFit/>
          </a:bodyPr>
          <a:lstStyle/>
          <a:p>
            <a:r>
              <a:rPr lang="en-US" sz="1200" b="1" dirty="0" smtClean="0">
                <a:solidFill>
                  <a:srgbClr val="008000"/>
                </a:solidFill>
              </a:rPr>
              <a:t>XRD</a:t>
            </a:r>
          </a:p>
        </p:txBody>
      </p:sp>
      <p:sp>
        <p:nvSpPr>
          <p:cNvPr id="78" name="TextBox 77"/>
          <p:cNvSpPr txBox="1"/>
          <p:nvPr/>
        </p:nvSpPr>
        <p:spPr>
          <a:xfrm rot="18668718">
            <a:off x="7595618" y="2677879"/>
            <a:ext cx="1544894" cy="461665"/>
          </a:xfrm>
          <a:prstGeom prst="rect">
            <a:avLst/>
          </a:prstGeom>
          <a:noFill/>
        </p:spPr>
        <p:txBody>
          <a:bodyPr wrap="square" rtlCol="0">
            <a:spAutoFit/>
          </a:bodyPr>
          <a:lstStyle/>
          <a:p>
            <a:r>
              <a:rPr lang="en-US" sz="1200" dirty="0" smtClean="0"/>
              <a:t>Chemical Vapor Deposition</a:t>
            </a:r>
          </a:p>
        </p:txBody>
      </p:sp>
      <p:sp>
        <p:nvSpPr>
          <p:cNvPr id="82" name="TextBox 81"/>
          <p:cNvSpPr txBox="1"/>
          <p:nvPr/>
        </p:nvSpPr>
        <p:spPr>
          <a:xfrm>
            <a:off x="5090155" y="4548214"/>
            <a:ext cx="2793497" cy="369332"/>
          </a:xfrm>
          <a:prstGeom prst="rect">
            <a:avLst/>
          </a:prstGeom>
          <a:noFill/>
        </p:spPr>
        <p:txBody>
          <a:bodyPr wrap="square" rtlCol="0">
            <a:spAutoFit/>
          </a:bodyPr>
          <a:lstStyle/>
          <a:p>
            <a:pPr algn="ctr"/>
            <a:r>
              <a:rPr lang="en-US" dirty="0" smtClean="0"/>
              <a:t>Measurement Type</a:t>
            </a:r>
            <a:endParaRPr lang="en-US" dirty="0"/>
          </a:p>
        </p:txBody>
      </p:sp>
      <p:cxnSp>
        <p:nvCxnSpPr>
          <p:cNvPr id="83" name="Straight Arrow Connector 82"/>
          <p:cNvCxnSpPr/>
          <p:nvPr/>
        </p:nvCxnSpPr>
        <p:spPr>
          <a:xfrm>
            <a:off x="5108043" y="4588292"/>
            <a:ext cx="268528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rot="16200000">
            <a:off x="3469346" y="2855853"/>
            <a:ext cx="2631062" cy="646331"/>
          </a:xfrm>
          <a:prstGeom prst="rect">
            <a:avLst/>
          </a:prstGeom>
          <a:noFill/>
        </p:spPr>
        <p:txBody>
          <a:bodyPr wrap="square" rtlCol="0">
            <a:spAutoFit/>
          </a:bodyPr>
          <a:lstStyle/>
          <a:p>
            <a:r>
              <a:rPr lang="en-US" dirty="0" smtClean="0"/>
              <a:t>Material synthesis and processing history</a:t>
            </a:r>
            <a:endParaRPr lang="en-US" dirty="0"/>
          </a:p>
        </p:txBody>
      </p:sp>
      <p:cxnSp>
        <p:nvCxnSpPr>
          <p:cNvPr id="86" name="Straight Arrow Connector 85"/>
          <p:cNvCxnSpPr/>
          <p:nvPr/>
        </p:nvCxnSpPr>
        <p:spPr>
          <a:xfrm flipV="1">
            <a:off x="5108043" y="1886432"/>
            <a:ext cx="0" cy="270186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rot="2512812">
            <a:off x="6407431" y="1174630"/>
            <a:ext cx="1210597" cy="461665"/>
          </a:xfrm>
          <a:prstGeom prst="rect">
            <a:avLst/>
          </a:prstGeom>
          <a:noFill/>
        </p:spPr>
        <p:txBody>
          <a:bodyPr wrap="square" rtlCol="0">
            <a:spAutoFit/>
          </a:bodyPr>
          <a:lstStyle/>
          <a:p>
            <a:r>
              <a:rPr lang="en-US" sz="1200" dirty="0" smtClean="0"/>
              <a:t>Sorption Characterization</a:t>
            </a:r>
          </a:p>
        </p:txBody>
      </p:sp>
      <p:sp>
        <p:nvSpPr>
          <p:cNvPr id="90" name="Rectangle 89"/>
          <p:cNvSpPr/>
          <p:nvPr/>
        </p:nvSpPr>
        <p:spPr>
          <a:xfrm>
            <a:off x="4684931" y="5061857"/>
            <a:ext cx="3446060" cy="1487713"/>
          </a:xfrm>
          <a:prstGeom prst="rect">
            <a:avLst/>
          </a:prstGeom>
          <a:solidFill>
            <a:schemeClr val="tx1">
              <a:lumMod val="50000"/>
              <a:lumOff val="50000"/>
            </a:schemeClr>
          </a:solidFill>
        </p:spPr>
        <p:style>
          <a:lnRef idx="2">
            <a:schemeClr val="dk1">
              <a:shade val="50000"/>
            </a:schemeClr>
          </a:lnRef>
          <a:fillRef idx="1">
            <a:schemeClr val="dk1"/>
          </a:fillRef>
          <a:effectRef idx="0">
            <a:schemeClr val="dk1"/>
          </a:effectRef>
          <a:fontRef idx="minor">
            <a:schemeClr val="lt1"/>
          </a:fontRef>
        </p:style>
        <p:txBody>
          <a:bodyPr rtlCol="0" anchor="t"/>
          <a:lstStyle/>
          <a:p>
            <a:r>
              <a:rPr lang="en-US" dirty="0" smtClean="0"/>
              <a:t>Foundation: </a:t>
            </a:r>
          </a:p>
          <a:p>
            <a:pPr marL="285750" indent="-285750">
              <a:buFont typeface="Arial"/>
              <a:buChar char="•"/>
            </a:pPr>
            <a:r>
              <a:rPr lang="en-US" dirty="0" smtClean="0"/>
              <a:t>Shared Composite Types</a:t>
            </a:r>
          </a:p>
          <a:p>
            <a:pPr marL="742950" lvl="1" indent="-285750">
              <a:buFont typeface="Arial"/>
              <a:buChar char="•"/>
            </a:pPr>
            <a:r>
              <a:rPr lang="en-US" dirty="0" smtClean="0"/>
              <a:t>E.g. Chemical Substance</a:t>
            </a:r>
          </a:p>
          <a:p>
            <a:pPr marL="285750" indent="-285750">
              <a:buFont typeface="Arial"/>
              <a:buChar char="•"/>
            </a:pPr>
            <a:r>
              <a:rPr lang="en-US" dirty="0" smtClean="0"/>
              <a:t>Physical Quantities</a:t>
            </a:r>
          </a:p>
          <a:p>
            <a:pPr marL="742950" lvl="1" indent="-285750">
              <a:buFont typeface="Arial"/>
              <a:buChar char="•"/>
            </a:pPr>
            <a:r>
              <a:rPr lang="en-US" dirty="0" smtClean="0"/>
              <a:t>E.g. Pressure</a:t>
            </a:r>
            <a:endParaRPr lang="en-US" dirty="0"/>
          </a:p>
        </p:txBody>
      </p:sp>
    </p:spTree>
    <p:extLst>
      <p:ext uri="{BB962C8B-B14F-4D97-AF65-F5344CB8AC3E}">
        <p14:creationId xmlns:p14="http://schemas.microsoft.com/office/powerpoint/2010/main" val="11268337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Modular Data Models</a:t>
            </a:r>
            <a:endParaRPr lang="en-US" dirty="0"/>
          </a:p>
        </p:txBody>
      </p:sp>
      <p:pic>
        <p:nvPicPr>
          <p:cNvPr id="3" name="Picture 2" descr="template_view_1.png"/>
          <p:cNvPicPr>
            <a:picLocks noChangeAspect="1"/>
          </p:cNvPicPr>
          <p:nvPr/>
        </p:nvPicPr>
        <p:blipFill rotWithShape="1">
          <a:blip r:embed="rId2">
            <a:extLst>
              <a:ext uri="{28A0092B-C50C-407E-A947-70E740481C1C}">
                <a14:useLocalDpi xmlns:a14="http://schemas.microsoft.com/office/drawing/2010/main" val="0"/>
              </a:ext>
            </a:extLst>
          </a:blip>
          <a:srcRect l="2086" t="15100" r="30588" b="58920"/>
          <a:stretch/>
        </p:blipFill>
        <p:spPr>
          <a:xfrm>
            <a:off x="551231" y="1044586"/>
            <a:ext cx="3962923" cy="1484078"/>
          </a:xfrm>
          <a:prstGeom prst="rect">
            <a:avLst/>
          </a:prstGeom>
        </p:spPr>
      </p:pic>
      <p:grpSp>
        <p:nvGrpSpPr>
          <p:cNvPr id="10" name="Group 9"/>
          <p:cNvGrpSpPr/>
          <p:nvPr/>
        </p:nvGrpSpPr>
        <p:grpSpPr>
          <a:xfrm>
            <a:off x="97684" y="2665584"/>
            <a:ext cx="8874701" cy="4102314"/>
            <a:chOff x="97684" y="2448186"/>
            <a:chExt cx="8874701" cy="4102314"/>
          </a:xfrm>
        </p:grpSpPr>
        <p:pic>
          <p:nvPicPr>
            <p:cNvPr id="6" name="Picture 5" descr="template_view_3.png"/>
            <p:cNvPicPr>
              <a:picLocks noChangeAspect="1"/>
            </p:cNvPicPr>
            <p:nvPr/>
          </p:nvPicPr>
          <p:blipFill rotWithShape="1">
            <a:blip r:embed="rId3">
              <a:extLst>
                <a:ext uri="{28A0092B-C50C-407E-A947-70E740481C1C}">
                  <a14:useLocalDpi xmlns:a14="http://schemas.microsoft.com/office/drawing/2010/main" val="0"/>
                </a:ext>
              </a:extLst>
            </a:blip>
            <a:srcRect l="53772" t="38076" r="1984" b="14549"/>
            <a:stretch/>
          </p:blipFill>
          <p:spPr>
            <a:xfrm>
              <a:off x="4930953" y="2580155"/>
              <a:ext cx="4041432" cy="3970345"/>
            </a:xfrm>
            <a:prstGeom prst="rect">
              <a:avLst/>
            </a:prstGeom>
          </p:spPr>
        </p:pic>
        <p:pic>
          <p:nvPicPr>
            <p:cNvPr id="4" name="Picture 3" descr="template_view_3.png"/>
            <p:cNvPicPr>
              <a:picLocks noChangeAspect="1"/>
            </p:cNvPicPr>
            <p:nvPr/>
          </p:nvPicPr>
          <p:blipFill rotWithShape="1">
            <a:blip r:embed="rId3">
              <a:extLst>
                <a:ext uri="{28A0092B-C50C-407E-A947-70E740481C1C}">
                  <a14:useLocalDpi xmlns:a14="http://schemas.microsoft.com/office/drawing/2010/main" val="0"/>
                </a:ext>
              </a:extLst>
            </a:blip>
            <a:srcRect l="1307" t="25032" r="45781" b="50252"/>
            <a:stretch/>
          </p:blipFill>
          <p:spPr>
            <a:xfrm>
              <a:off x="97684" y="2448186"/>
              <a:ext cx="4833269" cy="2071374"/>
            </a:xfrm>
            <a:prstGeom prst="rect">
              <a:avLst/>
            </a:prstGeom>
          </p:spPr>
        </p:pic>
        <p:pic>
          <p:nvPicPr>
            <p:cNvPr id="9" name="Picture 8" descr="template_view_3.png"/>
            <p:cNvPicPr>
              <a:picLocks noChangeAspect="1"/>
            </p:cNvPicPr>
            <p:nvPr/>
          </p:nvPicPr>
          <p:blipFill rotWithShape="1">
            <a:blip r:embed="rId3">
              <a:extLst>
                <a:ext uri="{28A0092B-C50C-407E-A947-70E740481C1C}">
                  <a14:useLocalDpi xmlns:a14="http://schemas.microsoft.com/office/drawing/2010/main" val="0"/>
                </a:ext>
              </a:extLst>
            </a:blip>
            <a:srcRect l="1307" t="59671" r="45781" b="32683"/>
            <a:stretch/>
          </p:blipFill>
          <p:spPr>
            <a:xfrm>
              <a:off x="97684" y="4382251"/>
              <a:ext cx="4833269" cy="640747"/>
            </a:xfrm>
            <a:prstGeom prst="rect">
              <a:avLst/>
            </a:prstGeom>
          </p:spPr>
        </p:pic>
      </p:grpSp>
      <p:sp>
        <p:nvSpPr>
          <p:cNvPr id="11" name="Rectangle 10"/>
          <p:cNvSpPr/>
          <p:nvPr/>
        </p:nvSpPr>
        <p:spPr>
          <a:xfrm>
            <a:off x="539790" y="1067470"/>
            <a:ext cx="2709376" cy="424623"/>
          </a:xfrm>
          <a:prstGeom prst="rect">
            <a:avLst/>
          </a:prstGeom>
          <a:no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344344" y="2657796"/>
            <a:ext cx="1396773" cy="521208"/>
          </a:xfrm>
          <a:prstGeom prst="rect">
            <a:avLst/>
          </a:prstGeom>
          <a:no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344344" y="3233916"/>
            <a:ext cx="2586609" cy="521208"/>
          </a:xfrm>
          <a:prstGeom prst="rect">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020104" y="5548839"/>
            <a:ext cx="2812136" cy="521208"/>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39795" y="1566782"/>
            <a:ext cx="3910346" cy="424623"/>
          </a:xfrm>
          <a:prstGeom prst="rect">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51231" y="2062917"/>
            <a:ext cx="2400476" cy="424623"/>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15818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t="32340" r="59682"/>
          <a:stretch/>
        </p:blipFill>
        <p:spPr>
          <a:xfrm>
            <a:off x="5415010" y="992385"/>
            <a:ext cx="2370355" cy="1817795"/>
          </a:xfrm>
          <a:prstGeom prst="rect">
            <a:avLst/>
          </a:prstGeom>
        </p:spPr>
      </p:pic>
      <p:sp>
        <p:nvSpPr>
          <p:cNvPr id="24" name="TextBox 23"/>
          <p:cNvSpPr txBox="1"/>
          <p:nvPr/>
        </p:nvSpPr>
        <p:spPr>
          <a:xfrm>
            <a:off x="7626484" y="2221377"/>
            <a:ext cx="1496423" cy="461665"/>
          </a:xfrm>
          <a:prstGeom prst="rect">
            <a:avLst/>
          </a:prstGeom>
          <a:noFill/>
        </p:spPr>
        <p:txBody>
          <a:bodyPr wrap="none" rtlCol="0">
            <a:spAutoFit/>
          </a:bodyPr>
          <a:lstStyle/>
          <a:p>
            <a:r>
              <a:rPr lang="en-US" sz="2400" dirty="0" smtClean="0"/>
              <a:t>V</a:t>
            </a:r>
            <a:r>
              <a:rPr lang="en-US" sz="2400" baseline="-25000" dirty="0" smtClean="0"/>
              <a:t>(1-x)</a:t>
            </a:r>
            <a:r>
              <a:rPr lang="en-US" sz="2400" dirty="0" smtClean="0"/>
              <a:t>Nb</a:t>
            </a:r>
            <a:r>
              <a:rPr lang="en-US" sz="2400" baseline="-25000" dirty="0" smtClean="0"/>
              <a:t>x</a:t>
            </a:r>
            <a:r>
              <a:rPr lang="en-US" sz="2400" dirty="0" smtClean="0"/>
              <a:t>O</a:t>
            </a:r>
            <a:r>
              <a:rPr lang="en-US" sz="2400" baseline="-25000" dirty="0" smtClean="0"/>
              <a:t>2</a:t>
            </a:r>
            <a:endParaRPr lang="en-US" sz="2400" baseline="-25000" dirty="0"/>
          </a:p>
        </p:txBody>
      </p:sp>
      <p:pic>
        <p:nvPicPr>
          <p:cNvPr id="3" name="Picture 2" descr="map-bw.PNG"/>
          <p:cNvPicPr>
            <a:picLocks noChangeAspect="1"/>
          </p:cNvPicPr>
          <p:nvPr/>
        </p:nvPicPr>
        <p:blipFill>
          <a:blip r:embed="rId4">
            <a:alphaModFix amt="44000"/>
            <a:extLst>
              <a:ext uri="{28A0092B-C50C-407E-A947-70E740481C1C}">
                <a14:useLocalDpi xmlns:a14="http://schemas.microsoft.com/office/drawing/2010/main" val="0"/>
              </a:ext>
            </a:extLst>
          </a:blip>
          <a:stretch>
            <a:fillRect/>
          </a:stretch>
        </p:blipFill>
        <p:spPr>
          <a:xfrm>
            <a:off x="0" y="2735311"/>
            <a:ext cx="9144000" cy="4122689"/>
          </a:xfrm>
          <a:prstGeom prst="rect">
            <a:avLst/>
          </a:prstGeom>
        </p:spPr>
      </p:pic>
      <p:sp>
        <p:nvSpPr>
          <p:cNvPr id="2" name="Title 1"/>
          <p:cNvSpPr>
            <a:spLocks noGrp="1"/>
          </p:cNvSpPr>
          <p:nvPr>
            <p:ph type="title"/>
          </p:nvPr>
        </p:nvSpPr>
        <p:spPr/>
        <p:txBody>
          <a:bodyPr>
            <a:normAutofit/>
          </a:bodyPr>
          <a:lstStyle/>
          <a:p>
            <a:r>
              <a:rPr lang="en-US" sz="3900" dirty="0" smtClean="0"/>
              <a:t>Thin Film Composition Spread Library</a:t>
            </a:r>
            <a:endParaRPr lang="en-US" sz="3900" dirty="0"/>
          </a:p>
        </p:txBody>
      </p:sp>
      <p:cxnSp>
        <p:nvCxnSpPr>
          <p:cNvPr id="21" name="Straight Connector 20"/>
          <p:cNvCxnSpPr/>
          <p:nvPr/>
        </p:nvCxnSpPr>
        <p:spPr>
          <a:xfrm flipV="1">
            <a:off x="1618104" y="1454150"/>
            <a:ext cx="2204596" cy="251764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1681604" y="2505075"/>
            <a:ext cx="2950721" cy="155879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 name="Oval 7"/>
          <p:cNvSpPr>
            <a:spLocks noChangeAspect="1"/>
          </p:cNvSpPr>
          <p:nvPr/>
        </p:nvSpPr>
        <p:spPr>
          <a:xfrm>
            <a:off x="1581523" y="3951532"/>
            <a:ext cx="137160" cy="13785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library-edi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flipV="1">
            <a:off x="3604326" y="1237945"/>
            <a:ext cx="1315026" cy="1409093"/>
          </a:xfrm>
          <a:prstGeom prst="rect">
            <a:avLst/>
          </a:prstGeom>
          <a:ln>
            <a:noFill/>
          </a:ln>
          <a:effectLst>
            <a:outerShdw blurRad="292100" dist="139700" dir="2700000" algn="tl" rotWithShape="0">
              <a:srgbClr val="333333">
                <a:alpha val="65000"/>
              </a:srgbClr>
            </a:outerShdw>
          </a:effectLst>
        </p:spPr>
      </p:pic>
      <p:grpSp>
        <p:nvGrpSpPr>
          <p:cNvPr id="45" name="Group 44"/>
          <p:cNvGrpSpPr/>
          <p:nvPr/>
        </p:nvGrpSpPr>
        <p:grpSpPr>
          <a:xfrm>
            <a:off x="271083" y="2915081"/>
            <a:ext cx="8615203" cy="3826923"/>
            <a:chOff x="283169" y="2840160"/>
            <a:chExt cx="8615203" cy="3826923"/>
          </a:xfrm>
        </p:grpSpPr>
        <p:sp>
          <p:nvSpPr>
            <p:cNvPr id="37" name="Rectangle 36"/>
            <p:cNvSpPr/>
            <p:nvPr/>
          </p:nvSpPr>
          <p:spPr>
            <a:xfrm>
              <a:off x="283169" y="2840160"/>
              <a:ext cx="8615203" cy="3826923"/>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r>
                <a:rPr lang="en-US" sz="2600" dirty="0" smtClean="0">
                  <a:solidFill>
                    <a:schemeClr val="tx1"/>
                  </a:solidFill>
                </a:rPr>
                <a:t>Near Infrared Reflectance vs. Temperature vs. Composition</a:t>
              </a:r>
            </a:p>
            <a:p>
              <a:pPr lvl="0"/>
              <a:r>
                <a:rPr lang="en-US" sz="2600" spc="100" dirty="0">
                  <a:solidFill>
                    <a:schemeClr val="tx1"/>
                  </a:solidFill>
                  <a:cs typeface="Helvetica"/>
                </a:rPr>
                <a:t>Binary: VO</a:t>
              </a:r>
              <a:r>
                <a:rPr lang="en-US" sz="2600" spc="100" baseline="-25000" dirty="0">
                  <a:solidFill>
                    <a:schemeClr val="tx1"/>
                  </a:solidFill>
                  <a:cs typeface="Helvetica"/>
                </a:rPr>
                <a:t>2</a:t>
              </a:r>
              <a:r>
                <a:rPr lang="en-US" sz="2600" spc="100" dirty="0">
                  <a:solidFill>
                    <a:schemeClr val="tx1"/>
                  </a:solidFill>
                  <a:cs typeface="Helvetica"/>
                </a:rPr>
                <a:t> – Nb</a:t>
              </a:r>
              <a:r>
                <a:rPr lang="en-US" sz="2600" spc="100" baseline="-25000" dirty="0">
                  <a:solidFill>
                    <a:schemeClr val="tx1"/>
                  </a:solidFill>
                  <a:cs typeface="Helvetica"/>
                </a:rPr>
                <a:t>2</a:t>
              </a:r>
              <a:r>
                <a:rPr lang="en-US" sz="2600" spc="100" dirty="0">
                  <a:solidFill>
                    <a:schemeClr val="tx1"/>
                  </a:solidFill>
                  <a:cs typeface="Helvetica"/>
                </a:rPr>
                <a:t>O</a:t>
              </a:r>
              <a:r>
                <a:rPr lang="en-US" sz="2600" spc="100" baseline="-25000" dirty="0">
                  <a:solidFill>
                    <a:schemeClr val="tx1"/>
                  </a:solidFill>
                  <a:cs typeface="Helvetica"/>
                </a:rPr>
                <a:t>5</a:t>
              </a:r>
            </a:p>
            <a:p>
              <a:endParaRPr lang="en-US" sz="2600" dirty="0">
                <a:solidFill>
                  <a:schemeClr val="tx1"/>
                </a:solidFill>
              </a:endParaRPr>
            </a:p>
          </p:txBody>
        </p:sp>
        <p:pic>
          <p:nvPicPr>
            <p:cNvPr id="38" name="Picture 37" descr="NIR-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922" y="4074331"/>
              <a:ext cx="8327622" cy="2476238"/>
            </a:xfrm>
            <a:prstGeom prst="rect">
              <a:avLst/>
            </a:prstGeom>
          </p:spPr>
        </p:pic>
      </p:grpSp>
      <p:grpSp>
        <p:nvGrpSpPr>
          <p:cNvPr id="18" name="Group 17"/>
          <p:cNvGrpSpPr/>
          <p:nvPr/>
        </p:nvGrpSpPr>
        <p:grpSpPr>
          <a:xfrm>
            <a:off x="3122327" y="2034521"/>
            <a:ext cx="2476670" cy="655220"/>
            <a:chOff x="3122327" y="2034521"/>
            <a:chExt cx="2476670" cy="655220"/>
          </a:xfrm>
        </p:grpSpPr>
        <p:sp>
          <p:nvSpPr>
            <p:cNvPr id="10" name="TextBox 9"/>
            <p:cNvSpPr txBox="1"/>
            <p:nvPr/>
          </p:nvSpPr>
          <p:spPr>
            <a:xfrm>
              <a:off x="3122327" y="2034521"/>
              <a:ext cx="582211" cy="369332"/>
            </a:xfrm>
            <a:prstGeom prst="rect">
              <a:avLst/>
            </a:prstGeom>
            <a:noFill/>
          </p:spPr>
          <p:txBody>
            <a:bodyPr wrap="none" rtlCol="0">
              <a:spAutoFit/>
            </a:bodyPr>
            <a:lstStyle/>
            <a:p>
              <a:r>
                <a:rPr lang="en-US" b="1" spc="100" dirty="0">
                  <a:cs typeface="Helvetica"/>
                </a:rPr>
                <a:t>VO</a:t>
              </a:r>
              <a:r>
                <a:rPr lang="en-US" b="1" spc="100" baseline="-25000" dirty="0">
                  <a:cs typeface="Helvetica"/>
                </a:rPr>
                <a:t>2</a:t>
              </a:r>
              <a:endParaRPr lang="en-US" b="1" dirty="0"/>
            </a:p>
          </p:txBody>
        </p:sp>
        <p:sp>
          <p:nvSpPr>
            <p:cNvPr id="12" name="TextBox 11"/>
            <p:cNvSpPr txBox="1"/>
            <p:nvPr/>
          </p:nvSpPr>
          <p:spPr>
            <a:xfrm>
              <a:off x="4773130" y="2320409"/>
              <a:ext cx="825867" cy="369332"/>
            </a:xfrm>
            <a:prstGeom prst="rect">
              <a:avLst/>
            </a:prstGeom>
            <a:noFill/>
          </p:spPr>
          <p:txBody>
            <a:bodyPr wrap="none" rtlCol="0">
              <a:spAutoFit/>
            </a:bodyPr>
            <a:lstStyle/>
            <a:p>
              <a:r>
                <a:rPr lang="en-US" b="1" spc="100" dirty="0">
                  <a:cs typeface="Helvetica"/>
                </a:rPr>
                <a:t>Nb</a:t>
              </a:r>
              <a:r>
                <a:rPr lang="en-US" b="1" spc="100" baseline="-25000" dirty="0">
                  <a:cs typeface="Helvetica"/>
                </a:rPr>
                <a:t>2</a:t>
              </a:r>
              <a:r>
                <a:rPr lang="en-US" b="1" spc="100" dirty="0">
                  <a:cs typeface="Helvetica"/>
                </a:rPr>
                <a:t>O</a:t>
              </a:r>
              <a:r>
                <a:rPr lang="en-US" b="1" spc="100" baseline="-25000" dirty="0">
                  <a:cs typeface="Helvetica"/>
                </a:rPr>
                <a:t>5</a:t>
              </a:r>
              <a:endParaRPr lang="en-US" b="1" dirty="0"/>
            </a:p>
          </p:txBody>
        </p:sp>
      </p:grpSp>
    </p:spTree>
    <p:extLst>
      <p:ext uri="{BB962C8B-B14F-4D97-AF65-F5344CB8AC3E}">
        <p14:creationId xmlns:p14="http://schemas.microsoft.com/office/powerpoint/2010/main" val="17457922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bw.PNG"/>
          <p:cNvPicPr>
            <a:picLocks noChangeAspect="1"/>
          </p:cNvPicPr>
          <p:nvPr/>
        </p:nvPicPr>
        <p:blipFill>
          <a:blip r:embed="rId3">
            <a:alphaModFix amt="44000"/>
            <a:extLst>
              <a:ext uri="{28A0092B-C50C-407E-A947-70E740481C1C}">
                <a14:useLocalDpi xmlns:a14="http://schemas.microsoft.com/office/drawing/2010/main" val="0"/>
              </a:ext>
            </a:extLst>
          </a:blip>
          <a:stretch>
            <a:fillRect/>
          </a:stretch>
        </p:blipFill>
        <p:spPr>
          <a:xfrm>
            <a:off x="0" y="2735311"/>
            <a:ext cx="9144000" cy="4122689"/>
          </a:xfrm>
          <a:prstGeom prst="rect">
            <a:avLst/>
          </a:prstGeom>
        </p:spPr>
      </p:pic>
      <p:sp>
        <p:nvSpPr>
          <p:cNvPr id="2" name="Title 1"/>
          <p:cNvSpPr>
            <a:spLocks noGrp="1"/>
          </p:cNvSpPr>
          <p:nvPr>
            <p:ph type="title"/>
          </p:nvPr>
        </p:nvSpPr>
        <p:spPr/>
        <p:txBody>
          <a:bodyPr>
            <a:normAutofit/>
          </a:bodyPr>
          <a:lstStyle/>
          <a:p>
            <a:r>
              <a:rPr lang="en-US" sz="3900" dirty="0"/>
              <a:t>Thin Film Composition Spread Library</a:t>
            </a:r>
          </a:p>
        </p:txBody>
      </p:sp>
      <p:cxnSp>
        <p:nvCxnSpPr>
          <p:cNvPr id="21" name="Straight Connector 20"/>
          <p:cNvCxnSpPr/>
          <p:nvPr/>
        </p:nvCxnSpPr>
        <p:spPr>
          <a:xfrm flipV="1">
            <a:off x="1618104" y="1454150"/>
            <a:ext cx="2204596" cy="251764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1681604" y="2505075"/>
            <a:ext cx="2950721" cy="155879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 name="Oval 7"/>
          <p:cNvSpPr>
            <a:spLocks noChangeAspect="1"/>
          </p:cNvSpPr>
          <p:nvPr/>
        </p:nvSpPr>
        <p:spPr>
          <a:xfrm>
            <a:off x="1581523" y="3951532"/>
            <a:ext cx="137160" cy="13785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library-edi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flipV="1">
            <a:off x="3604326" y="1237945"/>
            <a:ext cx="1315026" cy="1409093"/>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4099044" y="1947675"/>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pic>
        <p:nvPicPr>
          <p:cNvPr id="10" name="Picture 9" descr="xr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9113" y="2930828"/>
            <a:ext cx="4462463" cy="3686175"/>
          </a:xfrm>
          <a:prstGeom prst="rect">
            <a:avLst/>
          </a:prstGeom>
        </p:spPr>
      </p:pic>
    </p:spTree>
    <p:extLst>
      <p:ext uri="{BB962C8B-B14F-4D97-AF65-F5344CB8AC3E}">
        <p14:creationId xmlns:p14="http://schemas.microsoft.com/office/powerpoint/2010/main" val="24311962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bw.PNG"/>
          <p:cNvPicPr>
            <a:picLocks noChangeAspect="1"/>
          </p:cNvPicPr>
          <p:nvPr/>
        </p:nvPicPr>
        <p:blipFill>
          <a:blip r:embed="rId2">
            <a:alphaModFix amt="44000"/>
            <a:extLst>
              <a:ext uri="{28A0092B-C50C-407E-A947-70E740481C1C}">
                <a14:useLocalDpi xmlns:a14="http://schemas.microsoft.com/office/drawing/2010/main" val="0"/>
              </a:ext>
            </a:extLst>
          </a:blip>
          <a:stretch>
            <a:fillRect/>
          </a:stretch>
        </p:blipFill>
        <p:spPr>
          <a:xfrm>
            <a:off x="0" y="2735311"/>
            <a:ext cx="9144000" cy="4122689"/>
          </a:xfrm>
          <a:prstGeom prst="rect">
            <a:avLst/>
          </a:prstGeom>
        </p:spPr>
      </p:pic>
      <p:sp>
        <p:nvSpPr>
          <p:cNvPr id="2" name="Title 1"/>
          <p:cNvSpPr>
            <a:spLocks noGrp="1"/>
          </p:cNvSpPr>
          <p:nvPr>
            <p:ph type="title"/>
          </p:nvPr>
        </p:nvSpPr>
        <p:spPr/>
        <p:txBody>
          <a:bodyPr>
            <a:normAutofit/>
          </a:bodyPr>
          <a:lstStyle/>
          <a:p>
            <a:r>
              <a:rPr lang="en-US" sz="3900" dirty="0"/>
              <a:t>Thin Film Composition Spread Library</a:t>
            </a:r>
          </a:p>
        </p:txBody>
      </p:sp>
      <p:cxnSp>
        <p:nvCxnSpPr>
          <p:cNvPr id="21" name="Straight Connector 20"/>
          <p:cNvCxnSpPr/>
          <p:nvPr/>
        </p:nvCxnSpPr>
        <p:spPr>
          <a:xfrm flipV="1">
            <a:off x="1618104" y="1454150"/>
            <a:ext cx="2204596" cy="251764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1681604" y="2505075"/>
            <a:ext cx="2950721" cy="155879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 name="Oval 7"/>
          <p:cNvSpPr>
            <a:spLocks noChangeAspect="1"/>
          </p:cNvSpPr>
          <p:nvPr/>
        </p:nvSpPr>
        <p:spPr>
          <a:xfrm>
            <a:off x="1581523" y="3951532"/>
            <a:ext cx="137160" cy="137852"/>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library-edi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V="1">
            <a:off x="3604326" y="1237945"/>
            <a:ext cx="1315026" cy="1409093"/>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3596491" y="1281769"/>
            <a:ext cx="1326906" cy="1569660"/>
          </a:xfrm>
          <a:prstGeom prst="rect">
            <a:avLst/>
          </a:prstGeom>
          <a:noFill/>
        </p:spPr>
        <p:txBody>
          <a:bodyPr wrap="none" rtlCol="0">
            <a:spAutoFit/>
          </a:bodyPr>
          <a:lstStyle/>
          <a:p>
            <a:r>
              <a:rPr lang="en-US" sz="1600" dirty="0" smtClean="0">
                <a:solidFill>
                  <a:srgbClr val="FF0000"/>
                </a:solidFill>
              </a:rPr>
              <a:t>     + + + + +</a:t>
            </a:r>
          </a:p>
          <a:p>
            <a:r>
              <a:rPr lang="en-US" sz="1600" dirty="0" smtClean="0">
                <a:solidFill>
                  <a:srgbClr val="FF0000"/>
                </a:solidFill>
              </a:rPr>
              <a:t>+ + + + + + + +</a:t>
            </a:r>
          </a:p>
          <a:p>
            <a:r>
              <a:rPr lang="en-US" sz="1600" dirty="0" smtClean="0">
                <a:solidFill>
                  <a:srgbClr val="FF0000"/>
                </a:solidFill>
              </a:rPr>
              <a:t>+ + + + + + + + </a:t>
            </a:r>
          </a:p>
          <a:p>
            <a:r>
              <a:rPr lang="en-US" sz="1600" dirty="0" smtClean="0">
                <a:solidFill>
                  <a:srgbClr val="FF0000"/>
                </a:solidFill>
              </a:rPr>
              <a:t>+ + + + + + + +</a:t>
            </a:r>
          </a:p>
          <a:p>
            <a:r>
              <a:rPr lang="en-US" sz="1600" dirty="0">
                <a:solidFill>
                  <a:srgbClr val="FF0000"/>
                </a:solidFill>
              </a:rPr>
              <a:t> </a:t>
            </a:r>
            <a:r>
              <a:rPr lang="en-US" sz="1600" dirty="0" smtClean="0">
                <a:solidFill>
                  <a:srgbClr val="FF0000"/>
                </a:solidFill>
              </a:rPr>
              <a:t>     + + + + +</a:t>
            </a:r>
          </a:p>
          <a:p>
            <a:endParaRPr lang="en-US" sz="1600" dirty="0" smtClean="0">
              <a:solidFill>
                <a:srgbClr val="FF0000"/>
              </a:solidFill>
            </a:endParaRPr>
          </a:p>
        </p:txBody>
      </p:sp>
      <p:pic>
        <p:nvPicPr>
          <p:cNvPr id="10" name="Picture 9" descr="20130702_V2O5_Nb_allP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8683" y="2644738"/>
            <a:ext cx="5069085" cy="4139664"/>
          </a:xfrm>
          <a:prstGeom prst="rect">
            <a:avLst/>
          </a:prstGeom>
        </p:spPr>
      </p:pic>
    </p:spTree>
    <p:extLst>
      <p:ext uri="{BB962C8B-B14F-4D97-AF65-F5344CB8AC3E}">
        <p14:creationId xmlns:p14="http://schemas.microsoft.com/office/powerpoint/2010/main" val="20122985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ecker_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Becker_2014.thmx</Template>
  <TotalTime>339</TotalTime>
  <Words>1494</Words>
  <Application>Microsoft Macintosh PowerPoint</Application>
  <PresentationFormat>On-screen Show (4:3)</PresentationFormat>
  <Paragraphs>251</Paragraphs>
  <Slides>30</Slides>
  <Notes>8</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Becker_2014</vt:lpstr>
      <vt:lpstr>Using the Materials Data Curation System via the Application Programming Interface</vt:lpstr>
      <vt:lpstr>Application Programming Interface in a nutshell</vt:lpstr>
      <vt:lpstr>Application Programming Interface in a nutshell</vt:lpstr>
      <vt:lpstr>Mechanics of Automated Curation</vt:lpstr>
      <vt:lpstr>Modular Data Models</vt:lpstr>
      <vt:lpstr>Modular Data Models</vt:lpstr>
      <vt:lpstr>Thin Film Composition Spread Library</vt:lpstr>
      <vt:lpstr>Thin Film Composition Spread Library</vt:lpstr>
      <vt:lpstr>Thin Film Composition Spread Library</vt:lpstr>
      <vt:lpstr>Thin Film Composition Spread Library</vt:lpstr>
      <vt:lpstr>High-Throughput Experimentalists: Receptive to New Data Curation </vt:lpstr>
      <vt:lpstr>Modular Data Models</vt:lpstr>
      <vt:lpstr>Core Metadata</vt:lpstr>
      <vt:lpstr>Core Metadata</vt:lpstr>
      <vt:lpstr>Physical Vapor Deposition Module</vt:lpstr>
      <vt:lpstr>Pulsed Laser Deposition Type</vt:lpstr>
      <vt:lpstr>Pressure Type</vt:lpstr>
      <vt:lpstr>Combinatorial Measurement Type</vt:lpstr>
      <vt:lpstr>X-Ray Diffraction Module</vt:lpstr>
      <vt:lpstr>X-Ray Diffraction Module</vt:lpstr>
      <vt:lpstr>X-Ray Diffraction Module</vt:lpstr>
      <vt:lpstr>Physical Quantities</vt:lpstr>
      <vt:lpstr>Physical Quantities: SP811</vt:lpstr>
      <vt:lpstr>Physical Quantities: SP811</vt:lpstr>
      <vt:lpstr>Physical Quantities: SP811</vt:lpstr>
      <vt:lpstr>Physical Quantities: SP811</vt:lpstr>
      <vt:lpstr>Physical Quantities: SP811</vt:lpstr>
      <vt:lpstr>Summary</vt:lpstr>
      <vt:lpstr>PowerPoint Presentation</vt:lpstr>
      <vt:lpstr>Conventions</vt:lpstr>
    </vt:vector>
  </TitlesOfParts>
  <Company>National Institute of Standards and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Materials Data Curation System via the Application Programming Interface</dc:title>
  <dc:creator>Zachary Trautt</dc:creator>
  <cp:lastModifiedBy>Carelyn Campbell</cp:lastModifiedBy>
  <cp:revision>28</cp:revision>
  <dcterms:created xsi:type="dcterms:W3CDTF">2015-05-04T18:19:08Z</dcterms:created>
  <dcterms:modified xsi:type="dcterms:W3CDTF">2015-05-14T15:04:42Z</dcterms:modified>
</cp:coreProperties>
</file>