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31"/>
  </p:notesMasterIdLst>
  <p:handoutMasterIdLst>
    <p:handoutMasterId r:id="rId32"/>
  </p:handoutMasterIdLst>
  <p:sldIdLst>
    <p:sldId id="256" r:id="rId3"/>
    <p:sldId id="314" r:id="rId4"/>
    <p:sldId id="315" r:id="rId5"/>
    <p:sldId id="316" r:id="rId6"/>
    <p:sldId id="333" r:id="rId7"/>
    <p:sldId id="334" r:id="rId8"/>
    <p:sldId id="335" r:id="rId9"/>
    <p:sldId id="310" r:id="rId10"/>
    <p:sldId id="280" r:id="rId11"/>
    <p:sldId id="301" r:id="rId12"/>
    <p:sldId id="317" r:id="rId13"/>
    <p:sldId id="325" r:id="rId14"/>
    <p:sldId id="318" r:id="rId15"/>
    <p:sldId id="323" r:id="rId16"/>
    <p:sldId id="313" r:id="rId17"/>
    <p:sldId id="321" r:id="rId18"/>
    <p:sldId id="319" r:id="rId19"/>
    <p:sldId id="327" r:id="rId20"/>
    <p:sldId id="261" r:id="rId21"/>
    <p:sldId id="328" r:id="rId22"/>
    <p:sldId id="298" r:id="rId23"/>
    <p:sldId id="329" r:id="rId24"/>
    <p:sldId id="283" r:id="rId25"/>
    <p:sldId id="330" r:id="rId26"/>
    <p:sldId id="305" r:id="rId27"/>
    <p:sldId id="306" r:id="rId28"/>
    <p:sldId id="331" r:id="rId29"/>
    <p:sldId id="33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2" autoAdjust="0"/>
    <p:restoredTop sz="95712" autoAdjust="0"/>
  </p:normalViewPr>
  <p:slideViewPr>
    <p:cSldViewPr snapToGrid="0">
      <p:cViewPr>
        <p:scale>
          <a:sx n="60" d="100"/>
          <a:sy n="60" d="100"/>
        </p:scale>
        <p:origin x="-1300" y="-2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0FF2C051-1C2F-443F-84FF-3B8A8A99F554}" type="datetimeFigureOut">
              <a:rPr lang="en-US" smtClean="0"/>
              <a:t>2/23/2016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30A7CD1F-B2F6-436B-AFB3-F74DD87A8646}" type="slidenum">
              <a:rPr lang="en-US" smtClean="0"/>
              <a:t>‹#›</a:t>
            </a:fld>
            <a:endParaRPr lang="en-US"/>
          </a:p>
        </p:txBody>
      </p:sp>
    </p:spTree>
    <p:extLst>
      <p:ext uri="{BB962C8B-B14F-4D97-AF65-F5344CB8AC3E}">
        <p14:creationId xmlns:p14="http://schemas.microsoft.com/office/powerpoint/2010/main" val="1371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6EF968FB-6A8E-490B-96F7-F94821EF7824}" type="datetimeFigureOut">
              <a:rPr lang="en-US" smtClean="0"/>
              <a:t>2/23/2016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9B75D4B5-821F-4F0E-B451-546E63EB0993}" type="slidenum">
              <a:rPr lang="en-US" smtClean="0"/>
              <a:t>‹#›</a:t>
            </a:fld>
            <a:endParaRPr lang="en-US"/>
          </a:p>
        </p:txBody>
      </p:sp>
    </p:spTree>
    <p:extLst>
      <p:ext uri="{BB962C8B-B14F-4D97-AF65-F5344CB8AC3E}">
        <p14:creationId xmlns:p14="http://schemas.microsoft.com/office/powerpoint/2010/main" val="403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75D4B5-821F-4F0E-B451-546E63EB0993}" type="slidenum">
              <a:rPr lang="en-US" smtClean="0"/>
              <a:t>1</a:t>
            </a:fld>
            <a:endParaRPr lang="en-US"/>
          </a:p>
        </p:txBody>
      </p:sp>
    </p:spTree>
    <p:extLst>
      <p:ext uri="{BB962C8B-B14F-4D97-AF65-F5344CB8AC3E}">
        <p14:creationId xmlns:p14="http://schemas.microsoft.com/office/powerpoint/2010/main" val="174138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599721-290F-448F-9532-FD203A90F1DE}"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50627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CAE26-AD36-43DB-8B5D-CF650303D2CF}"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20169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52AA9-333E-4A3A-A97B-3820F0C85A9A}"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131646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DECC3-CD4C-42DD-A221-9B81B0BCCA94}"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3235136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8F482-2E15-4AE6-9F3D-4E25F34378D6}"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404208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7DB82-D4F6-40A5-8CEB-BD49488B8D86}"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199369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7349C3-7D9F-47A0-B9FF-113A715E3C59}" type="datetime1">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24154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D0D31-4A14-4A3B-8E52-F8B4EC02A77A}" type="datetime1">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373904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E07203-C6B4-4605-BA31-E3071C7CFCE5}" type="datetime1">
              <a:rPr lang="en-US"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176573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6F7DE-BBFB-43A4-A09D-C633531C4BE0}" type="datetime1">
              <a:rPr lang="en-US"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2798720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95553-F7F3-4F88-9E3C-813554E3D381}" type="datetime1">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184032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627" y="499405"/>
            <a:ext cx="7886700" cy="1325563"/>
          </a:xfrm>
        </p:spPr>
        <p:txBody>
          <a:bodyPr/>
          <a:lstStyle>
            <a:lvl1pPr>
              <a:defRPr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7627" y="1986170"/>
            <a:ext cx="7886700" cy="35383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7DFF698-4F3E-48E9-B01D-6A779E6C2D28}" type="datetime1">
              <a:rPr lang="en-US" smtClean="0"/>
              <a:t>2/23/2016</a:t>
            </a:fld>
            <a:endParaRPr lang="en-US"/>
          </a:p>
        </p:txBody>
      </p:sp>
      <p:sp>
        <p:nvSpPr>
          <p:cNvPr id="6" name="Slide Number Placeholder 5"/>
          <p:cNvSpPr>
            <a:spLocks noGrp="1"/>
          </p:cNvSpPr>
          <p:nvPr>
            <p:ph type="sldNum" sz="quarter" idx="12"/>
          </p:nvPr>
        </p:nvSpPr>
        <p:spPr>
          <a:xfrm>
            <a:off x="3311083" y="6443655"/>
            <a:ext cx="2057400" cy="365125"/>
          </a:xfrm>
        </p:spPr>
        <p:txBody>
          <a:bodyPr/>
          <a:lstStyle>
            <a:lvl1pPr algn="ctr">
              <a:defRPr sz="1200"/>
            </a:lvl1pPr>
          </a:lstStyle>
          <a:p>
            <a:fld id="{8A6BD0B9-3465-4E0F-AE7F-2EBD7D9D0656}"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5629" y="146008"/>
            <a:ext cx="1077396" cy="115297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 y="5877897"/>
            <a:ext cx="2041083" cy="937232"/>
          </a:xfrm>
          <a:prstGeom prst="rect">
            <a:avLst/>
          </a:prstGeom>
        </p:spPr>
      </p:pic>
      <p:pic>
        <p:nvPicPr>
          <p:cNvPr id="9" name="Picture 8"/>
          <p:cNvPicPr>
            <a:picLocks noChangeAspect="1"/>
          </p:cNvPicPr>
          <p:nvPr userDrawn="1"/>
        </p:nvPicPr>
        <p:blipFill>
          <a:blip r:embed="rId4"/>
          <a:stretch>
            <a:fillRect/>
          </a:stretch>
        </p:blipFill>
        <p:spPr>
          <a:xfrm>
            <a:off x="7722023" y="6529379"/>
            <a:ext cx="1371600" cy="285750"/>
          </a:xfrm>
          <a:prstGeom prst="rect">
            <a:avLst/>
          </a:prstGeom>
        </p:spPr>
      </p:pic>
    </p:spTree>
    <p:extLst>
      <p:ext uri="{BB962C8B-B14F-4D97-AF65-F5344CB8AC3E}">
        <p14:creationId xmlns:p14="http://schemas.microsoft.com/office/powerpoint/2010/main" val="3545884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96C21-249C-4EA5-9CCD-FD0467696AED}" type="datetime1">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576452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04505-F5F8-4740-A5C3-A3B341FA3DC0}"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144998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7CED4-4477-4EF2-8F58-94D728EFF4FD}"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257019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713D90-AF70-4F9D-BCC0-6D7EA6D0D84F}"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1699947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FD696-AF75-408D-8CB0-7CD6E7EDACE0}" type="datetime1">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19297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CB4A57-3E4C-48C0-B16B-FFAF990251D7}" type="datetime1">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320500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F47B6E-87D7-407B-9E3F-2812A31F680B}" type="datetime1">
              <a:rPr lang="en-US"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278863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CF1CF-A603-4526-A39A-1749BF910AEE}" type="datetime1">
              <a:rPr lang="en-US"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6520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479CA-42F2-4F11-934F-859DC3F42E15}" type="datetime1">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16495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F609-EEC0-498D-AAE4-823A08368FC6}" type="datetime1">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296522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3053C72-3206-4BDB-9F43-87319871A008}" type="datetime1">
              <a:rPr lang="en-US" smtClean="0"/>
              <a:t>2/23/2016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44C5D2-352A-48FE-9355-62285D06C76A}" type="slidenum">
              <a:rPr lang="en-US" smtClean="0"/>
              <a:t>‹#›</a:t>
            </a:fld>
            <a:endParaRPr lang="en-US"/>
          </a:p>
        </p:txBody>
      </p:sp>
    </p:spTree>
    <p:extLst>
      <p:ext uri="{BB962C8B-B14F-4D97-AF65-F5344CB8AC3E}">
        <p14:creationId xmlns:p14="http://schemas.microsoft.com/office/powerpoint/2010/main" val="19275785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11344-DBD8-4D2C-9F77-FECC3FE5F63F}" type="datetime1">
              <a:rPr lang="en-US" smtClean="0"/>
              <a:t>2/23/2016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1341F-E75A-4C43-8285-43AAA61E932C}" type="slidenum">
              <a:rPr lang="en-US" smtClean="0"/>
              <a:t>‹#›</a:t>
            </a:fld>
            <a:endParaRPr lang="en-US"/>
          </a:p>
        </p:txBody>
      </p:sp>
    </p:spTree>
    <p:extLst>
      <p:ext uri="{BB962C8B-B14F-4D97-AF65-F5344CB8AC3E}">
        <p14:creationId xmlns:p14="http://schemas.microsoft.com/office/powerpoint/2010/main" val="40900804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andria.mehltretter@ic.fbi.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sandy.parent@dps.texas.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jremy@ncdoj.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jodi.webb@ic.fbi.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diana.wright@ic.fbi.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357270"/>
            <a:ext cx="6858000" cy="926356"/>
          </a:xfrm>
        </p:spPr>
        <p:txBody>
          <a:bodyPr>
            <a:normAutofit/>
          </a:bodyPr>
          <a:lstStyle/>
          <a:p>
            <a:r>
              <a:rPr lang="en-US" dirty="0" smtClean="0">
                <a:latin typeface="+mn-lt"/>
              </a:rPr>
              <a:t>Priority Action Report</a:t>
            </a:r>
            <a:endParaRPr lang="en-US" dirty="0">
              <a:latin typeface="+mn-lt"/>
            </a:endParaRPr>
          </a:p>
        </p:txBody>
      </p:sp>
      <p:sp>
        <p:nvSpPr>
          <p:cNvPr id="3" name="Subtitle 2"/>
          <p:cNvSpPr>
            <a:spLocks noGrp="1"/>
          </p:cNvSpPr>
          <p:nvPr>
            <p:ph type="subTitle" idx="1"/>
          </p:nvPr>
        </p:nvSpPr>
        <p:spPr>
          <a:xfrm>
            <a:off x="1143000" y="4479481"/>
            <a:ext cx="6858000" cy="1655762"/>
          </a:xfrm>
        </p:spPr>
        <p:txBody>
          <a:bodyPr/>
          <a:lstStyle/>
          <a:p>
            <a:r>
              <a:rPr lang="en-US" sz="3200" b="1" dirty="0" smtClean="0">
                <a:latin typeface="Arial" panose="020B0604020202020204" pitchFamily="34" charset="0"/>
                <a:cs typeface="Arial" panose="020B0604020202020204" pitchFamily="34" charset="0"/>
              </a:rPr>
              <a:t>Materials (Trace)</a:t>
            </a:r>
          </a:p>
          <a:p>
            <a:r>
              <a:rPr lang="en-US" dirty="0" smtClean="0">
                <a:latin typeface="Arial" panose="020B0604020202020204" pitchFamily="34" charset="0"/>
                <a:cs typeface="Arial" panose="020B0604020202020204" pitchFamily="34" charset="0"/>
              </a:rPr>
              <a:t>Chemistry/Instrumental Analysis</a:t>
            </a:r>
          </a:p>
          <a:p>
            <a:r>
              <a:rPr lang="en-US" dirty="0" smtClean="0">
                <a:latin typeface="Arial" panose="020B0604020202020204" pitchFamily="34" charset="0"/>
                <a:cs typeface="Arial" panose="020B0604020202020204" pitchFamily="34" charset="0"/>
              </a:rPr>
              <a:t>Susan Gross, Chair</a:t>
            </a:r>
          </a:p>
          <a:p>
            <a:r>
              <a:rPr lang="en-US" dirty="0" smtClean="0">
                <a:latin typeface="Arial" panose="020B0604020202020204" pitchFamily="34" charset="0"/>
                <a:cs typeface="Arial" panose="020B0604020202020204" pitchFamily="34" charset="0"/>
              </a:rPr>
              <a:t>February 23, 2016</a:t>
            </a:r>
          </a:p>
          <a:p>
            <a:endParaRPr lang="en-US" dirty="0">
              <a:solidFill>
                <a:schemeClr val="bg2">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205" y="503598"/>
            <a:ext cx="2615590" cy="27990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5243"/>
            <a:ext cx="1493520" cy="685800"/>
          </a:xfrm>
          <a:prstGeom prst="rect">
            <a:avLst/>
          </a:prstGeom>
        </p:spPr>
      </p:pic>
      <p:pic>
        <p:nvPicPr>
          <p:cNvPr id="6" name="Picture 5"/>
          <p:cNvPicPr>
            <a:picLocks noChangeAspect="1"/>
          </p:cNvPicPr>
          <p:nvPr/>
        </p:nvPicPr>
        <p:blipFill>
          <a:blip r:embed="rId5"/>
          <a:stretch>
            <a:fillRect/>
          </a:stretch>
        </p:blipFill>
        <p:spPr>
          <a:xfrm>
            <a:off x="7702950" y="6535293"/>
            <a:ext cx="1371600" cy="285750"/>
          </a:xfrm>
          <a:prstGeom prst="rect">
            <a:avLst/>
          </a:prstGeom>
        </p:spPr>
      </p:pic>
    </p:spTree>
    <p:extLst>
      <p:ext uri="{BB962C8B-B14F-4D97-AF65-F5344CB8AC3E}">
        <p14:creationId xmlns:p14="http://schemas.microsoft.com/office/powerpoint/2010/main" val="1841035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001" y="183522"/>
            <a:ext cx="7886700" cy="1325563"/>
          </a:xfrm>
        </p:spPr>
        <p:txBody>
          <a:bodyPr/>
          <a:lstStyle/>
          <a:p>
            <a:r>
              <a:rPr lang="en-US" dirty="0" smtClean="0"/>
              <a:t>Guidelines to move Forward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89761579"/>
              </p:ext>
            </p:extLst>
          </p:nvPr>
        </p:nvGraphicFramePr>
        <p:xfrm>
          <a:off x="185530" y="1337808"/>
          <a:ext cx="8696739" cy="4041739"/>
        </p:xfrm>
        <a:graphic>
          <a:graphicData uri="http://schemas.openxmlformats.org/drawingml/2006/table">
            <a:tbl>
              <a:tblPr firstRow="1" bandRow="1">
                <a:tableStyleId>{073A0DAA-6AF3-43AB-8588-CEC1D06C72B9}</a:tableStyleId>
              </a:tblPr>
              <a:tblGrid>
                <a:gridCol w="6358793"/>
                <a:gridCol w="2337946"/>
              </a:tblGrid>
              <a:tr h="466054">
                <a:tc>
                  <a:txBody>
                    <a:bodyPr/>
                    <a:lstStyle/>
                    <a:p>
                      <a:r>
                        <a:rPr lang="en-US" sz="1600" dirty="0" smtClean="0"/>
                        <a:t>Title</a:t>
                      </a:r>
                      <a:endParaRPr lang="en-US" sz="1600" dirty="0"/>
                    </a:p>
                  </a:txBody>
                  <a:tcPr anchor="ctr"/>
                </a:tc>
                <a:tc>
                  <a:txBody>
                    <a:bodyPr/>
                    <a:lstStyle/>
                    <a:p>
                      <a:r>
                        <a:rPr lang="en-US" sz="1600" dirty="0" smtClean="0"/>
                        <a:t>Organization</a:t>
                      </a:r>
                      <a:endParaRPr lang="en-US" sz="1600" dirty="0"/>
                    </a:p>
                  </a:txBody>
                  <a:tcPr anchor="ctr"/>
                </a:tc>
              </a:tr>
              <a:tr h="370840">
                <a:tc>
                  <a:txBody>
                    <a:bodyPr/>
                    <a:lstStyle/>
                    <a:p>
                      <a:pPr algn="l" fontAlgn="b"/>
                      <a:r>
                        <a:rPr lang="en-US" sz="1800" b="0" i="0" u="none" strike="noStrike" dirty="0" smtClean="0">
                          <a:solidFill>
                            <a:srgbClr val="000000"/>
                          </a:solidFill>
                          <a:effectLst/>
                          <a:latin typeface="+mn-lt"/>
                        </a:rPr>
                        <a:t>(RA-5) Standard Guide for Forensic Paint Analysis and Comparison</a:t>
                      </a:r>
                    </a:p>
                    <a:p>
                      <a:pPr algn="l" fontAlgn="b"/>
                      <a:r>
                        <a:rPr lang="en-US" sz="1800" b="0" i="0" u="none" strike="noStrike" dirty="0" smtClean="0">
                          <a:solidFill>
                            <a:srgbClr val="FF0000"/>
                          </a:solidFill>
                          <a:effectLst/>
                          <a:latin typeface="+mn-lt"/>
                        </a:rPr>
                        <a:t>SAC voted to proceed.  Went out for public comment.</a:t>
                      </a:r>
                      <a:endParaRPr lang="en-US" sz="1800" b="0" i="0" u="none" strike="noStrike" dirty="0">
                        <a:solidFill>
                          <a:srgbClr val="FF0000"/>
                        </a:solidFill>
                        <a:effectLst/>
                        <a:latin typeface="+mn-lt"/>
                      </a:endParaRPr>
                    </a:p>
                  </a:txBody>
                  <a:tcPr marL="9525" marR="9525" marT="9525" marB="0" anchor="b"/>
                </a:tc>
                <a:tc>
                  <a:txBody>
                    <a:bodyPr/>
                    <a:lstStyle/>
                    <a:p>
                      <a:pPr algn="ctr"/>
                      <a:r>
                        <a:rPr lang="en-US" sz="1800" dirty="0" smtClean="0"/>
                        <a:t>ASTM E1610</a:t>
                      </a:r>
                      <a:endParaRPr lang="en-US" sz="1800" dirty="0"/>
                    </a:p>
                  </a:txBody>
                  <a:tcPr/>
                </a:tc>
              </a:tr>
              <a:tr h="370840">
                <a:tc>
                  <a:txBody>
                    <a:bodyPr/>
                    <a:lstStyle/>
                    <a:p>
                      <a:r>
                        <a:rPr lang="en-US" sz="1800" dirty="0" smtClean="0">
                          <a:latin typeface="+mn-lt"/>
                        </a:rPr>
                        <a:t>(RA-6) Standard Guide for using Infrared Spectroscopy in Forensic Paint Examinations</a:t>
                      </a:r>
                      <a:endParaRPr lang="en-US" sz="1800" dirty="0" smtClean="0">
                        <a:solidFill>
                          <a:srgbClr val="FF0000"/>
                        </a:solidFill>
                        <a:latin typeface="+mn-lt"/>
                      </a:endParaRPr>
                    </a:p>
                    <a:p>
                      <a:r>
                        <a:rPr lang="en-US" sz="1800" dirty="0" smtClean="0">
                          <a:solidFill>
                            <a:srgbClr val="FF0000"/>
                          </a:solidFill>
                          <a:latin typeface="+mn-lt"/>
                        </a:rPr>
                        <a:t>SAC voted to proceed.  Went out for public comment.</a:t>
                      </a:r>
                    </a:p>
                  </a:txBody>
                  <a:tcPr/>
                </a:tc>
                <a:tc>
                  <a:txBody>
                    <a:bodyPr/>
                    <a:lstStyle/>
                    <a:p>
                      <a:pPr algn="ctr"/>
                      <a:r>
                        <a:rPr lang="en-US" sz="1800" dirty="0" smtClean="0"/>
                        <a:t>ASTM E2937</a:t>
                      </a:r>
                      <a:endParaRPr lang="en-US" sz="1800" dirty="0"/>
                    </a:p>
                  </a:txBody>
                  <a:tcPr/>
                </a:tc>
              </a:tr>
              <a:tr h="370840">
                <a:tc>
                  <a:txBody>
                    <a:bodyPr/>
                    <a:lstStyle/>
                    <a:p>
                      <a:r>
                        <a:rPr lang="en-US" sz="1800" dirty="0" smtClean="0">
                          <a:latin typeface="+mn-lt"/>
                        </a:rPr>
                        <a:t>(RA-7) Standard Guide for Using Scanning Electron Microscopy/X-ray Spectrometry in Forensic Paint Examinations </a:t>
                      </a:r>
                    </a:p>
                    <a:p>
                      <a:r>
                        <a:rPr lang="en-US" sz="1800" dirty="0" smtClean="0">
                          <a:solidFill>
                            <a:srgbClr val="FF0000"/>
                          </a:solidFill>
                          <a:latin typeface="+mn-lt"/>
                        </a:rPr>
                        <a:t>Subcommittee  </a:t>
                      </a:r>
                      <a:r>
                        <a:rPr lang="en-US" sz="1800" dirty="0" smtClean="0">
                          <a:solidFill>
                            <a:srgbClr val="FF0000"/>
                          </a:solidFill>
                          <a:latin typeface="+mn-lt"/>
                        </a:rPr>
                        <a:t>voting </a:t>
                      </a:r>
                      <a:r>
                        <a:rPr lang="en-US" sz="1800" dirty="0" smtClean="0">
                          <a:solidFill>
                            <a:srgbClr val="FF0000"/>
                          </a:solidFill>
                          <a:latin typeface="+mn-lt"/>
                        </a:rPr>
                        <a:t>on Registry Packet.  </a:t>
                      </a:r>
                      <a:endParaRPr lang="en-US" sz="1800" dirty="0">
                        <a:solidFill>
                          <a:srgbClr val="FF0000"/>
                        </a:solidFill>
                        <a:latin typeface="+mn-lt"/>
                      </a:endParaRPr>
                    </a:p>
                  </a:txBody>
                  <a:tcPr/>
                </a:tc>
                <a:tc>
                  <a:txBody>
                    <a:bodyPr/>
                    <a:lstStyle/>
                    <a:p>
                      <a:pPr algn="ctr"/>
                      <a:r>
                        <a:rPr lang="en-US" sz="1800" dirty="0" smtClean="0"/>
                        <a:t>ASTM E2809</a:t>
                      </a:r>
                      <a:endParaRPr lang="en-US" sz="1800" dirty="0"/>
                    </a:p>
                  </a:txBody>
                  <a:tcPr/>
                </a:tc>
              </a:tr>
              <a:tr h="370840">
                <a:tc>
                  <a:txBody>
                    <a:bodyPr/>
                    <a:lstStyle/>
                    <a:p>
                      <a:r>
                        <a:rPr lang="en-US" sz="1800" dirty="0" smtClean="0">
                          <a:latin typeface="+mn-lt"/>
                        </a:rPr>
                        <a:t>(SDO-04) Standard Guide for </a:t>
                      </a:r>
                      <a:r>
                        <a:rPr lang="en-US" sz="1800" dirty="0" err="1" smtClean="0">
                          <a:latin typeface="+mn-lt"/>
                        </a:rPr>
                        <a:t>Microspectrophotometry</a:t>
                      </a:r>
                      <a:r>
                        <a:rPr lang="en-US" sz="1800" dirty="0" smtClean="0">
                          <a:latin typeface="+mn-lt"/>
                        </a:rPr>
                        <a:t> and Color Measurement in Forensic Paint Analysis</a:t>
                      </a:r>
                      <a:endParaRPr lang="en-US" sz="1800" dirty="0" smtClean="0">
                        <a:solidFill>
                          <a:srgbClr val="FF0000"/>
                        </a:solidFill>
                        <a:latin typeface="+mn-lt"/>
                      </a:endParaRPr>
                    </a:p>
                    <a:p>
                      <a:r>
                        <a:rPr lang="en-US" sz="1800" dirty="0" smtClean="0">
                          <a:solidFill>
                            <a:srgbClr val="FF0000"/>
                          </a:solidFill>
                          <a:latin typeface="+mn-lt"/>
                        </a:rPr>
                        <a:t>Task group editing it with some current updates per ASTM required 5 year review.</a:t>
                      </a:r>
                      <a:endParaRPr lang="en-US" sz="1800" dirty="0">
                        <a:latin typeface="+mn-lt"/>
                      </a:endParaRPr>
                    </a:p>
                  </a:txBody>
                  <a:tcPr/>
                </a:tc>
                <a:tc>
                  <a:txBody>
                    <a:bodyPr/>
                    <a:lstStyle/>
                    <a:p>
                      <a:pPr algn="ctr"/>
                      <a:r>
                        <a:rPr lang="en-US" sz="1800" dirty="0" smtClean="0"/>
                        <a:t>ASTM E2808</a:t>
                      </a:r>
                      <a:endParaRPr lang="en-US" sz="1800" dirty="0"/>
                    </a:p>
                  </a:txBody>
                  <a:tcPr/>
                </a:tc>
              </a:tr>
            </a:tbl>
          </a:graphicData>
        </a:graphic>
      </p:graphicFrame>
      <p:sp>
        <p:nvSpPr>
          <p:cNvPr id="10" name="Slide Number Placeholder 9"/>
          <p:cNvSpPr>
            <a:spLocks noGrp="1"/>
          </p:cNvSpPr>
          <p:nvPr>
            <p:ph type="sldNum" sz="quarter" idx="12"/>
          </p:nvPr>
        </p:nvSpPr>
        <p:spPr/>
        <p:txBody>
          <a:bodyPr/>
          <a:lstStyle/>
          <a:p>
            <a:fld id="{8A6BD0B9-3465-4E0F-AE7F-2EBD7D9D0656}" type="slidenum">
              <a:rPr lang="en-US" smtClean="0"/>
              <a:pPr/>
              <a:t>10</a:t>
            </a:fld>
            <a:endParaRPr lang="en-US" dirty="0"/>
          </a:p>
        </p:txBody>
      </p:sp>
    </p:spTree>
    <p:extLst>
      <p:ext uri="{BB962C8B-B14F-4D97-AF65-F5344CB8AC3E}">
        <p14:creationId xmlns:p14="http://schemas.microsoft.com/office/powerpoint/2010/main" val="3774471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287"/>
            <a:ext cx="7886700" cy="1325563"/>
          </a:xfrm>
        </p:spPr>
        <p:txBody>
          <a:bodyPr/>
          <a:lstStyle/>
          <a:p>
            <a:r>
              <a:rPr lang="en-US" dirty="0" smtClean="0"/>
              <a:t>Topic 1: Trace Evidence Interpretation</a:t>
            </a:r>
            <a:endParaRPr lang="en-US" dirty="0"/>
          </a:p>
        </p:txBody>
      </p:sp>
      <p:sp>
        <p:nvSpPr>
          <p:cNvPr id="4" name="TextBox 3"/>
          <p:cNvSpPr txBox="1"/>
          <p:nvPr/>
        </p:nvSpPr>
        <p:spPr>
          <a:xfrm>
            <a:off x="2943980" y="5135965"/>
            <a:ext cx="5751445" cy="1477328"/>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Trace Evidence Interpretation</a:t>
            </a:r>
          </a:p>
          <a:p>
            <a:r>
              <a:rPr lang="en-US" b="1" dirty="0" smtClean="0"/>
              <a:t>Task Group Chair Name: </a:t>
            </a:r>
            <a:r>
              <a:rPr lang="en-US" dirty="0" smtClean="0"/>
              <a:t>Andria </a:t>
            </a:r>
            <a:r>
              <a:rPr lang="en-US" dirty="0" err="1" smtClean="0"/>
              <a:t>Mehltretter</a:t>
            </a:r>
            <a:endParaRPr lang="en-US" dirty="0" smtClean="0"/>
          </a:p>
          <a:p>
            <a:r>
              <a:rPr lang="en-US" b="1" dirty="0" smtClean="0"/>
              <a:t>Task Group Chair Contact Information: </a:t>
            </a:r>
            <a:r>
              <a:rPr lang="en-US" dirty="0" smtClean="0">
                <a:hlinkClick r:id="rId2"/>
              </a:rPr>
              <a:t>andria.mehltretter@ic.fbi.gov</a:t>
            </a:r>
            <a:endParaRPr lang="en-US" dirty="0" smtClean="0"/>
          </a:p>
          <a:p>
            <a:r>
              <a:rPr lang="en-US" b="1" dirty="0" smtClean="0"/>
              <a:t>Date of Last Task Group Meeting:  </a:t>
            </a:r>
            <a:r>
              <a:rPr lang="en-US" dirty="0" smtClean="0"/>
              <a:t>January 29, 2016</a:t>
            </a:r>
          </a:p>
        </p:txBody>
      </p:sp>
      <p:sp>
        <p:nvSpPr>
          <p:cNvPr id="5" name="Slide Number Placeholder 4"/>
          <p:cNvSpPr>
            <a:spLocks noGrp="1"/>
          </p:cNvSpPr>
          <p:nvPr>
            <p:ph type="sldNum" sz="quarter" idx="12"/>
          </p:nvPr>
        </p:nvSpPr>
        <p:spPr/>
        <p:txBody>
          <a:bodyPr/>
          <a:lstStyle/>
          <a:p>
            <a:fld id="{8A6BD0B9-3465-4E0F-AE7F-2EBD7D9D0656}" type="slidenum">
              <a:rPr lang="en-US" smtClean="0"/>
              <a:pPr/>
              <a:t>11</a:t>
            </a:fld>
            <a:endParaRPr lang="en-US" dirty="0"/>
          </a:p>
        </p:txBody>
      </p:sp>
      <p:sp>
        <p:nvSpPr>
          <p:cNvPr id="7" name="Content Placeholder 2"/>
          <p:cNvSpPr txBox="1">
            <a:spLocks/>
          </p:cNvSpPr>
          <p:nvPr/>
        </p:nvSpPr>
        <p:spPr>
          <a:xfrm>
            <a:off x="0" y="1466850"/>
            <a:ext cx="9143999" cy="325001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smtClean="0"/>
              <a:t>Document Title: Standard </a:t>
            </a:r>
            <a:r>
              <a:rPr lang="en-US" dirty="0"/>
              <a:t>Practice for Interpretation and Report Writing in Forensic Comparisons of Trace Materials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Scope: Document describes the information that must be included in trace evidence written reports for interpretation of the overall results of comparative examinations.</a:t>
            </a:r>
          </a:p>
          <a:p>
            <a:pPr marL="0" indent="0">
              <a:buFont typeface="Arial" panose="020B0604020202020204" pitchFamily="34" charset="0"/>
              <a:buNone/>
            </a:pPr>
            <a:endParaRPr lang="en-US" dirty="0" smtClean="0"/>
          </a:p>
          <a:p>
            <a:pPr marL="0" indent="0">
              <a:buNone/>
            </a:pPr>
            <a:r>
              <a:rPr lang="en-US" dirty="0" smtClean="0"/>
              <a:t>Objective/rationale:  </a:t>
            </a:r>
            <a:r>
              <a:rPr lang="en-US" dirty="0"/>
              <a:t>to provide </a:t>
            </a:r>
            <a:r>
              <a:rPr lang="en-US" dirty="0" smtClean="0"/>
              <a:t>recommendations and requirements </a:t>
            </a:r>
            <a:r>
              <a:rPr lang="en-US" dirty="0"/>
              <a:t>to the trace evidence community regarding how to interpret and describe the significance of the overall results of a comparative examination. </a:t>
            </a:r>
          </a:p>
          <a:p>
            <a:pPr marL="0" indent="0">
              <a:buFont typeface="Arial" panose="020B0604020202020204" pitchFamily="34" charset="0"/>
              <a:buNone/>
            </a:pPr>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84062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539162"/>
            <a:ext cx="7886700" cy="1325563"/>
          </a:xfrm>
        </p:spPr>
        <p:txBody>
          <a:bodyPr>
            <a:normAutofit fontScale="90000"/>
          </a:bodyPr>
          <a:lstStyle/>
          <a:p>
            <a:r>
              <a:rPr lang="en-US" dirty="0" smtClean="0"/>
              <a:t>Topic 1:  (SDO-06) Standard Practice for Interpretation and Report Writing in Forensic Comparisons of Trace Materials</a:t>
            </a:r>
            <a:endParaRPr lang="en-US" dirty="0"/>
          </a:p>
        </p:txBody>
      </p:sp>
      <p:sp>
        <p:nvSpPr>
          <p:cNvPr id="3" name="Content Placeholder 2"/>
          <p:cNvSpPr>
            <a:spLocks noGrp="1"/>
          </p:cNvSpPr>
          <p:nvPr>
            <p:ph idx="1"/>
          </p:nvPr>
        </p:nvSpPr>
        <p:spPr>
          <a:xfrm>
            <a:off x="496826" y="2265570"/>
            <a:ext cx="8106043" cy="3678030"/>
          </a:xfrm>
          <a:noFill/>
        </p:spPr>
        <p:txBody>
          <a:bodyPr>
            <a:normAutofit/>
          </a:bodyPr>
          <a:lstStyle/>
          <a:p>
            <a:pPr marL="0" indent="0">
              <a:buNone/>
            </a:pPr>
            <a:r>
              <a:rPr lang="en-US" b="1" dirty="0" smtClean="0"/>
              <a:t>Key Components of Standard:</a:t>
            </a:r>
          </a:p>
          <a:p>
            <a:pPr marL="0" indent="0">
              <a:buNone/>
            </a:pPr>
            <a:endParaRPr lang="en-US" b="1" dirty="0" smtClean="0"/>
          </a:p>
          <a:p>
            <a:pPr marL="0" indent="0">
              <a:buNone/>
            </a:pPr>
            <a:r>
              <a:rPr lang="en-US" b="1" dirty="0"/>
              <a:t>	</a:t>
            </a:r>
            <a:r>
              <a:rPr lang="en-US" b="1" dirty="0" smtClean="0"/>
              <a:t>- Context of association</a:t>
            </a:r>
          </a:p>
          <a:p>
            <a:pPr marL="0" indent="0">
              <a:buNone/>
            </a:pPr>
            <a:r>
              <a:rPr lang="en-US" b="1" dirty="0"/>
              <a:t>	</a:t>
            </a:r>
            <a:r>
              <a:rPr lang="en-US" b="1" dirty="0" smtClean="0"/>
              <a:t>- Significance assessment</a:t>
            </a:r>
          </a:p>
          <a:p>
            <a:pPr marL="0" indent="0">
              <a:buNone/>
            </a:pPr>
            <a:r>
              <a:rPr lang="en-US" b="1" dirty="0"/>
              <a:t>	</a:t>
            </a:r>
            <a:r>
              <a:rPr lang="en-US" b="1" dirty="0" smtClean="0"/>
              <a:t>- Fiber reporting</a:t>
            </a:r>
          </a:p>
          <a:p>
            <a:pPr marL="0" indent="0">
              <a:buNone/>
            </a:pPr>
            <a:r>
              <a:rPr lang="en-US" b="1" dirty="0"/>
              <a:t>	</a:t>
            </a:r>
            <a:r>
              <a:rPr lang="en-US" b="1" dirty="0" smtClean="0"/>
              <a:t>- Glass reporting</a:t>
            </a:r>
          </a:p>
          <a:p>
            <a:pPr marL="0" indent="0">
              <a:buNone/>
            </a:pPr>
            <a:r>
              <a:rPr lang="en-US" b="1" dirty="0"/>
              <a:t>	</a:t>
            </a:r>
            <a:r>
              <a:rPr lang="en-US" b="1" dirty="0" smtClean="0"/>
              <a:t>- Hair reporting</a:t>
            </a:r>
          </a:p>
          <a:p>
            <a:pPr marL="0" indent="0">
              <a:buNone/>
            </a:pPr>
            <a:r>
              <a:rPr lang="en-US" b="1" dirty="0"/>
              <a:t>	</a:t>
            </a:r>
            <a:r>
              <a:rPr lang="en-US" b="1" dirty="0" smtClean="0"/>
              <a:t>- Paint reporting</a:t>
            </a:r>
          </a:p>
          <a:p>
            <a:pPr marL="0" indent="0">
              <a:buNone/>
            </a:pPr>
            <a:r>
              <a:rPr lang="en-US" b="1" dirty="0"/>
              <a:t>	</a:t>
            </a:r>
            <a:r>
              <a:rPr lang="en-US" b="1" dirty="0" smtClean="0"/>
              <a:t>- Tape reporting</a:t>
            </a:r>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12</a:t>
            </a:fld>
            <a:endParaRPr lang="en-US" dirty="0"/>
          </a:p>
        </p:txBody>
      </p:sp>
    </p:spTree>
    <p:extLst>
      <p:ext uri="{BB962C8B-B14F-4D97-AF65-F5344CB8AC3E}">
        <p14:creationId xmlns:p14="http://schemas.microsoft.com/office/powerpoint/2010/main" val="1745974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20" y="487912"/>
            <a:ext cx="7886700" cy="1325563"/>
          </a:xfrm>
        </p:spPr>
        <p:txBody>
          <a:bodyPr/>
          <a:lstStyle/>
          <a:p>
            <a:r>
              <a:rPr lang="en-US" dirty="0" smtClean="0"/>
              <a:t>Task Group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867053363"/>
              </p:ext>
            </p:extLst>
          </p:nvPr>
        </p:nvGraphicFramePr>
        <p:xfrm>
          <a:off x="288791" y="1535113"/>
          <a:ext cx="8610600" cy="4333874"/>
        </p:xfrm>
        <a:graphic>
          <a:graphicData uri="http://schemas.openxmlformats.org/drawingml/2006/table">
            <a:tbl>
              <a:tblPr firstRow="1" bandRow="1">
                <a:tableStyleId>{073A0DAA-6AF3-43AB-8588-CEC1D06C72B9}</a:tableStyleId>
              </a:tblPr>
              <a:tblGrid>
                <a:gridCol w="3141379"/>
                <a:gridCol w="1388774"/>
                <a:gridCol w="1715545"/>
                <a:gridCol w="2364902"/>
              </a:tblGrid>
              <a:tr h="611191">
                <a:tc>
                  <a:txBody>
                    <a:bodyPr/>
                    <a:lstStyle/>
                    <a:p>
                      <a:r>
                        <a:rPr lang="en-US" sz="1600" dirty="0" smtClean="0"/>
                        <a:t>Planned Actions</a:t>
                      </a:r>
                      <a:endParaRPr lang="en-US" sz="1600" dirty="0"/>
                    </a:p>
                  </a:txBody>
                  <a:tcPr anchor="ctr"/>
                </a:tc>
                <a:tc>
                  <a:txBody>
                    <a:bodyPr/>
                    <a:lstStyle/>
                    <a:p>
                      <a:r>
                        <a:rPr lang="en-US" sz="1400" dirty="0" smtClean="0"/>
                        <a:t>OSAC Process Stage (e.g., SDO 100) </a:t>
                      </a:r>
                      <a:endParaRPr lang="en-US" sz="14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pPr marL="0" marR="0">
                        <a:lnSpc>
                          <a:spcPct val="115000"/>
                        </a:lnSpc>
                        <a:spcBef>
                          <a:spcPts val="0"/>
                        </a:spcBef>
                        <a:spcAft>
                          <a:spcPts val="0"/>
                        </a:spcAft>
                      </a:pPr>
                      <a:r>
                        <a:rPr lang="en-US" sz="1400" dirty="0" smtClean="0">
                          <a:solidFill>
                            <a:srgbClr val="FF0000"/>
                          </a:solidFill>
                          <a:effectLst/>
                          <a:latin typeface="+mn-lt"/>
                          <a:ea typeface="Calibri"/>
                          <a:cs typeface="Times New Roman"/>
                        </a:rPr>
                        <a:t>Wrote draft copy of interpretations document addressing fibers,</a:t>
                      </a:r>
                      <a:r>
                        <a:rPr lang="en-US" sz="1400" baseline="0" dirty="0" smtClean="0">
                          <a:solidFill>
                            <a:srgbClr val="FF0000"/>
                          </a:solidFill>
                          <a:effectLst/>
                          <a:latin typeface="+mn-lt"/>
                          <a:ea typeface="Calibri"/>
                          <a:cs typeface="Times New Roman"/>
                        </a:rPr>
                        <a:t> glass, hair, paint and tape comparisons</a:t>
                      </a:r>
                      <a:endParaRPr lang="en-US" sz="1400" dirty="0">
                        <a:solidFill>
                          <a:srgbClr val="FF0000"/>
                        </a:solidFill>
                        <a:effectLst/>
                        <a:latin typeface="+mn-lt"/>
                        <a:ea typeface="Calibri"/>
                        <a:cs typeface="Times New Roman"/>
                      </a:endParaRPr>
                    </a:p>
                  </a:txBody>
                  <a:tcPr marL="68580" marR="68580" marT="0" marB="0"/>
                </a:tc>
                <a:tc>
                  <a:txBody>
                    <a:bodyPr/>
                    <a:lstStyle/>
                    <a:p>
                      <a:endParaRPr lang="en-US" sz="1600" dirty="0"/>
                    </a:p>
                  </a:txBody>
                  <a:tcPr/>
                </a:tc>
                <a:tc>
                  <a:txBody>
                    <a:bodyPr/>
                    <a:lstStyle/>
                    <a:p>
                      <a:r>
                        <a:rPr lang="en-US" sz="1600" dirty="0" smtClean="0"/>
                        <a:t>Entire task group</a:t>
                      </a:r>
                      <a:endParaRPr lang="en-US" sz="1600" dirty="0"/>
                    </a:p>
                  </a:txBody>
                  <a:tcPr/>
                </a:tc>
                <a:tc>
                  <a:txBody>
                    <a:bodyPr/>
                    <a:lstStyle/>
                    <a:p>
                      <a:endParaRPr lang="en-US" sz="1600" dirty="0"/>
                    </a:p>
                  </a:txBody>
                  <a:tcPr/>
                </a:tc>
              </a:tr>
              <a:tr h="610171">
                <a:tc>
                  <a:txBody>
                    <a:bodyPr/>
                    <a:lstStyle/>
                    <a:p>
                      <a:pPr marL="0" marR="0">
                        <a:lnSpc>
                          <a:spcPct val="115000"/>
                        </a:lnSpc>
                        <a:spcBef>
                          <a:spcPts val="0"/>
                        </a:spcBef>
                        <a:spcAft>
                          <a:spcPts val="0"/>
                        </a:spcAft>
                      </a:pPr>
                      <a:r>
                        <a:rPr lang="en-US" sz="1400" kern="1200" dirty="0" smtClean="0">
                          <a:solidFill>
                            <a:srgbClr val="FF0000"/>
                          </a:solidFill>
                          <a:effectLst/>
                          <a:latin typeface="+mn-lt"/>
                          <a:ea typeface="+mn-ea"/>
                          <a:cs typeface="+mn-cs"/>
                        </a:rPr>
                        <a:t>Solicited feedback from the Materials subcommittee at January meeting</a:t>
                      </a:r>
                      <a:endParaRPr lang="en-US" sz="1400" dirty="0">
                        <a:solidFill>
                          <a:srgbClr val="FF0000"/>
                        </a:solidFill>
                        <a:effectLst/>
                        <a:latin typeface="+mn-lt"/>
                        <a:ea typeface="Calibri"/>
                        <a:cs typeface="Times New Roman"/>
                      </a:endParaRPr>
                    </a:p>
                  </a:txBody>
                  <a:tcPr marL="68580" marR="68580" marT="0" marB="0"/>
                </a:tc>
                <a:tc>
                  <a:txBody>
                    <a:bodyPr/>
                    <a:lstStyle/>
                    <a:p>
                      <a:endParaRPr lang="en-US" sz="16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t>Entire task group</a:t>
                      </a:r>
                    </a:p>
                    <a:p>
                      <a:endParaRPr lang="en-US" sz="1600" dirty="0"/>
                    </a:p>
                  </a:txBody>
                  <a:tcPr/>
                </a:tc>
                <a:tc>
                  <a:txBody>
                    <a:bodyPr/>
                    <a:lstStyle/>
                    <a:p>
                      <a:endParaRPr lang="en-US" sz="1600" dirty="0"/>
                    </a:p>
                  </a:txBody>
                  <a:tcPr/>
                </a:tc>
              </a:tr>
              <a:tr h="610171">
                <a:tc>
                  <a:txBody>
                    <a:bodyPr/>
                    <a:lstStyle/>
                    <a:p>
                      <a:pPr marL="0" marR="0">
                        <a:lnSpc>
                          <a:spcPct val="115000"/>
                        </a:lnSpc>
                        <a:spcBef>
                          <a:spcPts val="0"/>
                        </a:spcBef>
                        <a:spcAft>
                          <a:spcPts val="0"/>
                        </a:spcAft>
                      </a:pPr>
                      <a:r>
                        <a:rPr lang="en-US" sz="1400" dirty="0" smtClean="0">
                          <a:solidFill>
                            <a:schemeClr val="tx1"/>
                          </a:solidFill>
                          <a:effectLst/>
                          <a:latin typeface="+mn-lt"/>
                          <a:ea typeface="Calibri"/>
                          <a:cs typeface="Times New Roman"/>
                        </a:rPr>
                        <a:t>Incorporate feedback from the Materials subcommittee on draft</a:t>
                      </a:r>
                      <a:endParaRPr lang="en-US" sz="1400" dirty="0">
                        <a:solidFill>
                          <a:schemeClr val="tx1"/>
                        </a:solidFill>
                        <a:effectLst/>
                        <a:latin typeface="+mn-lt"/>
                        <a:ea typeface="Calibri"/>
                        <a:cs typeface="Times New Roman"/>
                      </a:endParaRPr>
                    </a:p>
                  </a:txBody>
                  <a:tcPr marL="68580" marR="68580" marT="0" marB="0"/>
                </a:tc>
                <a:tc>
                  <a:txBody>
                    <a:bodyPr/>
                    <a:lstStyle/>
                    <a:p>
                      <a:r>
                        <a:rPr lang="en-US" sz="1600" dirty="0" smtClean="0"/>
                        <a:t>SDO-200</a:t>
                      </a:r>
                      <a:endParaRPr lang="en-US" sz="1600" dirty="0"/>
                    </a:p>
                  </a:txBody>
                  <a:tcPr/>
                </a:tc>
                <a:tc>
                  <a:txBody>
                    <a:bodyPr/>
                    <a:lstStyle/>
                    <a:p>
                      <a:r>
                        <a:rPr lang="en-US" sz="1600" dirty="0" smtClean="0"/>
                        <a:t>Entire task group</a:t>
                      </a:r>
                      <a:endParaRPr lang="en-US" sz="1600" dirty="0"/>
                    </a:p>
                  </a:txBody>
                  <a:tcPr/>
                </a:tc>
                <a:tc>
                  <a:txBody>
                    <a:bodyPr/>
                    <a:lstStyle/>
                    <a:p>
                      <a:r>
                        <a:rPr lang="en-US" sz="1600" dirty="0" smtClean="0"/>
                        <a:t>February 2016</a:t>
                      </a:r>
                      <a:endParaRPr lang="en-US" sz="1600" dirty="0"/>
                    </a:p>
                  </a:txBody>
                  <a:tcPr/>
                </a:tc>
              </a:tr>
              <a:tr h="367029">
                <a:tc>
                  <a:txBody>
                    <a:bodyPr/>
                    <a:lstStyle/>
                    <a:p>
                      <a:r>
                        <a:rPr lang="en-US" sz="1600" dirty="0" smtClean="0"/>
                        <a:t>Send appendices to discipline task groups for feedback/editing of discipline</a:t>
                      </a:r>
                      <a:r>
                        <a:rPr lang="en-US" sz="1600" baseline="0" dirty="0" smtClean="0"/>
                        <a:t> specific sections</a:t>
                      </a:r>
                      <a:endParaRPr lang="en-US" sz="1600" dirty="0"/>
                    </a:p>
                  </a:txBody>
                  <a:tcPr/>
                </a:tc>
                <a:tc>
                  <a:txBody>
                    <a:bodyPr/>
                    <a:lstStyle/>
                    <a:p>
                      <a:endParaRPr lang="en-US" sz="1600" dirty="0"/>
                    </a:p>
                  </a:txBody>
                  <a:tcPr/>
                </a:tc>
                <a:tc>
                  <a:txBody>
                    <a:bodyPr/>
                    <a:lstStyle/>
                    <a:p>
                      <a:r>
                        <a:rPr lang="en-US" sz="1600" dirty="0" smtClean="0"/>
                        <a:t>Fiber, glass, hair, paint and tape group chairs</a:t>
                      </a:r>
                      <a:endParaRPr lang="en-US" sz="1600" dirty="0"/>
                    </a:p>
                  </a:txBody>
                  <a:tcPr/>
                </a:tc>
                <a:tc>
                  <a:txBody>
                    <a:bodyPr/>
                    <a:lstStyle/>
                    <a:p>
                      <a:r>
                        <a:rPr lang="en-US" sz="1600" dirty="0" smtClean="0"/>
                        <a:t>May 2016</a:t>
                      </a:r>
                      <a:endParaRPr lang="en-US" sz="1600" dirty="0"/>
                    </a:p>
                  </a:txBody>
                  <a:tcPr/>
                </a:tc>
              </a:tr>
              <a:tr h="3670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Send out entire document to</a:t>
                      </a:r>
                      <a:r>
                        <a:rPr lang="en-US" sz="1600" kern="1200" baseline="0" dirty="0" smtClean="0">
                          <a:solidFill>
                            <a:schemeClr val="dk1"/>
                          </a:solidFill>
                          <a:effectLst/>
                          <a:latin typeface="+mn-lt"/>
                          <a:ea typeface="+mn-ea"/>
                          <a:cs typeface="+mn-cs"/>
                        </a:rPr>
                        <a:t> subcommittee for comment</a:t>
                      </a:r>
                      <a:endParaRPr lang="en-US" sz="1600" dirty="0" smtClean="0">
                        <a:effectLst/>
                        <a:latin typeface="+mn-lt"/>
                        <a:ea typeface="Calibri"/>
                        <a:cs typeface="Times New Roman"/>
                      </a:endParaRPr>
                    </a:p>
                    <a:p>
                      <a:endParaRPr lang="en-US" sz="1600" dirty="0"/>
                    </a:p>
                  </a:txBody>
                  <a:tcPr/>
                </a:tc>
                <a:tc>
                  <a:txBody>
                    <a:bodyPr/>
                    <a:lstStyle/>
                    <a:p>
                      <a:r>
                        <a:rPr lang="en-US" sz="1600" dirty="0" smtClean="0"/>
                        <a:t>SDO-300</a:t>
                      </a:r>
                      <a:endParaRPr lang="en-US" sz="1600" dirty="0"/>
                    </a:p>
                  </a:txBody>
                  <a:tcPr/>
                </a:tc>
                <a:tc>
                  <a:txBody>
                    <a:bodyPr/>
                    <a:lstStyle/>
                    <a:p>
                      <a:r>
                        <a:rPr lang="en-US" sz="1600" dirty="0" smtClean="0"/>
                        <a:t>Andria </a:t>
                      </a:r>
                      <a:r>
                        <a:rPr lang="en-US" sz="1600" dirty="0" err="1" smtClean="0"/>
                        <a:t>Mehltretter</a:t>
                      </a:r>
                      <a:endParaRPr lang="en-US" sz="1600" dirty="0"/>
                    </a:p>
                  </a:txBody>
                  <a:tcPr/>
                </a:tc>
                <a:tc>
                  <a:txBody>
                    <a:bodyPr/>
                    <a:lstStyle/>
                    <a:p>
                      <a:r>
                        <a:rPr lang="en-US" sz="1600" dirty="0" smtClean="0"/>
                        <a:t>July</a:t>
                      </a:r>
                      <a:r>
                        <a:rPr lang="en-US" sz="1600" baseline="0" dirty="0" smtClean="0"/>
                        <a:t> 2016</a:t>
                      </a:r>
                      <a:endParaRPr lang="en-US" sz="1600" dirty="0"/>
                    </a:p>
                  </a:txBody>
                  <a:tcPr/>
                </a:tc>
              </a:tr>
            </a:tbl>
          </a:graphicData>
        </a:graphic>
      </p:graphicFrame>
      <p:sp>
        <p:nvSpPr>
          <p:cNvPr id="5" name="TextBox 4"/>
          <p:cNvSpPr txBox="1"/>
          <p:nvPr/>
        </p:nvSpPr>
        <p:spPr>
          <a:xfrm>
            <a:off x="288791" y="300310"/>
            <a:ext cx="7625499" cy="523220"/>
          </a:xfrm>
          <a:prstGeom prst="rect">
            <a:avLst/>
          </a:prstGeom>
          <a:noFill/>
        </p:spPr>
        <p:txBody>
          <a:bodyPr wrap="square" rtlCol="0">
            <a:spAutoFit/>
          </a:bodyPr>
          <a:lstStyle/>
          <a:p>
            <a:r>
              <a:rPr lang="en-US" sz="2800" i="1" dirty="0" smtClean="0"/>
              <a:t>Topic 1: (SDO-06)  Interpretations Document</a:t>
            </a:r>
            <a:endParaRPr lang="en-US" sz="28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13</a:t>
            </a:fld>
            <a:endParaRPr lang="en-US" dirty="0"/>
          </a:p>
        </p:txBody>
      </p:sp>
    </p:spTree>
    <p:extLst>
      <p:ext uri="{BB962C8B-B14F-4D97-AF65-F5344CB8AC3E}">
        <p14:creationId xmlns:p14="http://schemas.microsoft.com/office/powerpoint/2010/main" val="2510871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287"/>
            <a:ext cx="7886700" cy="1325563"/>
          </a:xfrm>
        </p:spPr>
        <p:txBody>
          <a:bodyPr/>
          <a:lstStyle/>
          <a:p>
            <a:r>
              <a:rPr lang="en-US" dirty="0" smtClean="0"/>
              <a:t>Topic 2</a:t>
            </a:r>
            <a:r>
              <a:rPr lang="en-US" dirty="0"/>
              <a:t>: Trace Evidence Strategic Plan and Outreach Initiative</a:t>
            </a:r>
          </a:p>
        </p:txBody>
      </p:sp>
      <p:sp>
        <p:nvSpPr>
          <p:cNvPr id="5" name="Slide Number Placeholder 4"/>
          <p:cNvSpPr>
            <a:spLocks noGrp="1"/>
          </p:cNvSpPr>
          <p:nvPr>
            <p:ph type="sldNum" sz="quarter" idx="12"/>
          </p:nvPr>
        </p:nvSpPr>
        <p:spPr/>
        <p:txBody>
          <a:bodyPr/>
          <a:lstStyle/>
          <a:p>
            <a:fld id="{8A6BD0B9-3465-4E0F-AE7F-2EBD7D9D0656}" type="slidenum">
              <a:rPr lang="en-US" smtClean="0"/>
              <a:pPr/>
              <a:t>14</a:t>
            </a:fld>
            <a:endParaRPr lang="en-US" dirty="0"/>
          </a:p>
        </p:txBody>
      </p:sp>
      <p:sp>
        <p:nvSpPr>
          <p:cNvPr id="6" name="TextBox 5"/>
          <p:cNvSpPr txBox="1"/>
          <p:nvPr/>
        </p:nvSpPr>
        <p:spPr>
          <a:xfrm>
            <a:off x="3013829" y="4989374"/>
            <a:ext cx="5611745" cy="1477328"/>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Trace Outreach </a:t>
            </a:r>
            <a:endParaRPr lang="en-US" dirty="0"/>
          </a:p>
          <a:p>
            <a:r>
              <a:rPr lang="en-US" b="1" dirty="0" smtClean="0"/>
              <a:t>Task Group Chair Name: </a:t>
            </a:r>
            <a:r>
              <a:rPr lang="en-US" dirty="0"/>
              <a:t>Sandy Parent</a:t>
            </a:r>
          </a:p>
          <a:p>
            <a:r>
              <a:rPr lang="en-US" b="1" dirty="0" smtClean="0"/>
              <a:t>Task Group Chair Contact Information: </a:t>
            </a:r>
            <a:r>
              <a:rPr lang="en-US" dirty="0" smtClean="0">
                <a:hlinkClick r:id="rId2"/>
              </a:rPr>
              <a:t>sandy.parent@dps.texas.gov</a:t>
            </a:r>
            <a:endParaRPr lang="en-US" dirty="0" smtClean="0"/>
          </a:p>
          <a:p>
            <a:r>
              <a:rPr lang="en-US" b="1" dirty="0" smtClean="0"/>
              <a:t>Date of last Task Group Meeting:  </a:t>
            </a:r>
            <a:r>
              <a:rPr lang="en-US" dirty="0" smtClean="0"/>
              <a:t>January 29, 2016</a:t>
            </a:r>
            <a:endParaRPr lang="en-US" b="1" dirty="0" smtClean="0"/>
          </a:p>
        </p:txBody>
      </p:sp>
      <p:sp>
        <p:nvSpPr>
          <p:cNvPr id="8" name="Content Placeholder 2"/>
          <p:cNvSpPr>
            <a:spLocks noGrp="1"/>
          </p:cNvSpPr>
          <p:nvPr>
            <p:ph idx="1"/>
          </p:nvPr>
        </p:nvSpPr>
        <p:spPr>
          <a:xfrm>
            <a:off x="0" y="1650277"/>
            <a:ext cx="9144000" cy="2890630"/>
          </a:xfrm>
        </p:spPr>
        <p:txBody>
          <a:bodyPr>
            <a:normAutofit/>
          </a:bodyPr>
          <a:lstStyle/>
          <a:p>
            <a:r>
              <a:rPr lang="en-US" dirty="0" smtClean="0"/>
              <a:t>Identify </a:t>
            </a:r>
            <a:r>
              <a:rPr lang="en-US" dirty="0"/>
              <a:t>the perception, reality and needs of the </a:t>
            </a:r>
            <a:r>
              <a:rPr lang="en-US" dirty="0" smtClean="0"/>
              <a:t>Trace Evidence (TE) community</a:t>
            </a:r>
            <a:r>
              <a:rPr lang="en-US" dirty="0"/>
              <a:t>, which will determine our strategic planning goals. </a:t>
            </a:r>
            <a:endParaRPr lang="en-US" dirty="0" smtClean="0"/>
          </a:p>
          <a:p>
            <a:r>
              <a:rPr lang="en-US" dirty="0" smtClean="0"/>
              <a:t>Determine </a:t>
            </a:r>
            <a:r>
              <a:rPr lang="en-US" dirty="0"/>
              <a:t>opportunities to </a:t>
            </a:r>
            <a:r>
              <a:rPr lang="en-US" dirty="0" smtClean="0"/>
              <a:t>promote </a:t>
            </a:r>
            <a:r>
              <a:rPr lang="en-US" dirty="0"/>
              <a:t>TE by communicating </a:t>
            </a:r>
            <a:r>
              <a:rPr lang="en-US" dirty="0" smtClean="0"/>
              <a:t>its </a:t>
            </a:r>
            <a:r>
              <a:rPr lang="en-US" dirty="0"/>
              <a:t>significance </a:t>
            </a:r>
            <a:r>
              <a:rPr lang="en-US" dirty="0" smtClean="0"/>
              <a:t>to ensure preservation </a:t>
            </a:r>
            <a:r>
              <a:rPr lang="en-US" dirty="0"/>
              <a:t>of </a:t>
            </a:r>
            <a:r>
              <a:rPr lang="en-US" dirty="0" smtClean="0"/>
              <a:t>the </a:t>
            </a:r>
            <a:r>
              <a:rPr lang="en-US" dirty="0"/>
              <a:t>field and ultimately move TE forward.  </a:t>
            </a:r>
            <a:endParaRPr lang="en-US" dirty="0" smtClean="0"/>
          </a:p>
          <a:p>
            <a:r>
              <a:rPr lang="en-US" dirty="0" smtClean="0"/>
              <a:t>Create educational material to be distributed to various </a:t>
            </a:r>
            <a:r>
              <a:rPr lang="en-US" dirty="0"/>
              <a:t>levels of the community </a:t>
            </a:r>
            <a:r>
              <a:rPr lang="en-US" dirty="0" smtClean="0"/>
              <a:t>(e.g., crime </a:t>
            </a:r>
            <a:r>
              <a:rPr lang="en-US" dirty="0"/>
              <a:t>scene analysts, law enforcement agencies, labs (without trace), court </a:t>
            </a:r>
            <a:r>
              <a:rPr lang="en-US" dirty="0" smtClean="0"/>
              <a:t>systems, </a:t>
            </a:r>
            <a:r>
              <a:rPr lang="en-US" dirty="0"/>
              <a:t>etc.).  </a:t>
            </a:r>
          </a:p>
          <a:p>
            <a:endParaRPr lang="en-US" dirty="0"/>
          </a:p>
          <a:p>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132911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412076202"/>
              </p:ext>
            </p:extLst>
          </p:nvPr>
        </p:nvGraphicFramePr>
        <p:xfrm>
          <a:off x="214685" y="1014413"/>
          <a:ext cx="8395915" cy="3658869"/>
        </p:xfrm>
        <a:graphic>
          <a:graphicData uri="http://schemas.openxmlformats.org/drawingml/2006/table">
            <a:tbl>
              <a:tblPr firstRow="1" bandRow="1">
                <a:tableStyleId>{073A0DAA-6AF3-43AB-8588-CEC1D06C72B9}</a:tableStyleId>
              </a:tblPr>
              <a:tblGrid>
                <a:gridCol w="2983735"/>
                <a:gridCol w="1559442"/>
                <a:gridCol w="1926369"/>
                <a:gridCol w="1926369"/>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kern="1200" dirty="0" smtClean="0">
                          <a:solidFill>
                            <a:srgbClr val="FF0000"/>
                          </a:solidFill>
                          <a:effectLst/>
                          <a:latin typeface="+mn-lt"/>
                          <a:ea typeface="+mn-ea"/>
                          <a:cs typeface="+mn-cs"/>
                        </a:rPr>
                        <a:t>Developed</a:t>
                      </a:r>
                      <a:r>
                        <a:rPr lang="en-US" sz="1400" kern="1200" baseline="0" dirty="0" smtClean="0">
                          <a:solidFill>
                            <a:srgbClr val="FF0000"/>
                          </a:solidFill>
                          <a:effectLst/>
                          <a:latin typeface="+mn-lt"/>
                          <a:ea typeface="+mn-ea"/>
                          <a:cs typeface="+mn-cs"/>
                        </a:rPr>
                        <a:t> and reviewed</a:t>
                      </a:r>
                      <a:r>
                        <a:rPr lang="en-US" sz="1400" kern="1200" dirty="0" smtClean="0">
                          <a:solidFill>
                            <a:srgbClr val="FF0000"/>
                          </a:solidFill>
                          <a:effectLst/>
                          <a:latin typeface="+mn-lt"/>
                          <a:ea typeface="+mn-ea"/>
                          <a:cs typeface="+mn-cs"/>
                        </a:rPr>
                        <a:t> 2 surveys:  Lab managers and trace practitioners. </a:t>
                      </a:r>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tr>
              <a:tr h="3670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kern="1200" dirty="0" smtClean="0">
                          <a:solidFill>
                            <a:srgbClr val="FF0000"/>
                          </a:solidFill>
                          <a:effectLst/>
                          <a:latin typeface="+mn-lt"/>
                          <a:ea typeface="+mn-ea"/>
                          <a:cs typeface="+mn-cs"/>
                        </a:rPr>
                        <a:t>Cre</a:t>
                      </a:r>
                      <a:r>
                        <a:rPr lang="en-US" sz="1400" kern="1200" baseline="0" dirty="0" smtClean="0">
                          <a:solidFill>
                            <a:srgbClr val="FF0000"/>
                          </a:solidFill>
                          <a:effectLst/>
                          <a:latin typeface="+mn-lt"/>
                          <a:ea typeface="+mn-ea"/>
                          <a:cs typeface="+mn-cs"/>
                        </a:rPr>
                        <a:t>ating educational material for crime scene personnel.</a:t>
                      </a:r>
                      <a:endParaRPr lang="en-US" sz="1400" kern="1200" dirty="0" smtClean="0">
                        <a:solidFill>
                          <a:srgbClr val="FF0000"/>
                        </a:solidFill>
                        <a:effectLst/>
                        <a:latin typeface="+mn-lt"/>
                        <a:ea typeface="+mn-ea"/>
                        <a:cs typeface="+mn-cs"/>
                      </a:endParaRPr>
                    </a:p>
                  </a:txBody>
                  <a:tcPr/>
                </a:tc>
                <a:tc>
                  <a:txBody>
                    <a:bodyPr/>
                    <a:lstStyle/>
                    <a:p>
                      <a:endParaRPr lang="en-US" sz="1600" dirty="0"/>
                    </a:p>
                  </a:txBody>
                  <a:tcPr/>
                </a:tc>
                <a:tc>
                  <a:txBody>
                    <a:bodyPr/>
                    <a:lstStyle/>
                    <a:p>
                      <a:r>
                        <a:rPr lang="en-US" sz="1600" dirty="0" smtClean="0"/>
                        <a:t>Sandy Parent</a:t>
                      </a:r>
                      <a:endParaRPr lang="en-US" sz="1600" dirty="0"/>
                    </a:p>
                  </a:txBody>
                  <a:tcPr/>
                </a:tc>
                <a:tc>
                  <a:txBody>
                    <a:bodyPr/>
                    <a:lstStyle/>
                    <a:p>
                      <a:endParaRPr lang="en-US" sz="1600" dirty="0"/>
                    </a:p>
                  </a:txBody>
                  <a:tcPr/>
                </a:tc>
              </a:tr>
              <a:tr h="3670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Send out survey</a:t>
                      </a:r>
                      <a:r>
                        <a:rPr lang="en-US" sz="1400" kern="1200" baseline="0" dirty="0" smtClean="0">
                          <a:solidFill>
                            <a:schemeClr val="dk1"/>
                          </a:solidFill>
                          <a:effectLst/>
                          <a:latin typeface="+mn-lt"/>
                          <a:ea typeface="+mn-ea"/>
                          <a:cs typeface="+mn-cs"/>
                        </a:rPr>
                        <a:t> to Attorneys</a:t>
                      </a:r>
                      <a:endParaRPr lang="en-US" sz="1400" kern="1200" dirty="0" smtClean="0">
                        <a:solidFill>
                          <a:schemeClr val="dk1"/>
                        </a:solidFill>
                        <a:effectLst/>
                        <a:latin typeface="+mn-lt"/>
                        <a:ea typeface="+mn-ea"/>
                        <a:cs typeface="+mn-cs"/>
                      </a:endParaRPr>
                    </a:p>
                  </a:txBody>
                  <a:tcPr/>
                </a:tc>
                <a:tc>
                  <a:txBody>
                    <a:bodyPr/>
                    <a:lstStyle/>
                    <a:p>
                      <a:endParaRPr lang="en-US" sz="1600" dirty="0"/>
                    </a:p>
                  </a:txBody>
                  <a:tcPr/>
                </a:tc>
                <a:tc>
                  <a:txBody>
                    <a:bodyPr/>
                    <a:lstStyle/>
                    <a:p>
                      <a:r>
                        <a:rPr lang="en-US" sz="1600" dirty="0" smtClean="0"/>
                        <a:t>Sandy Parent</a:t>
                      </a:r>
                      <a:endParaRPr lang="en-US" sz="1600" dirty="0"/>
                    </a:p>
                  </a:txBody>
                  <a:tcPr/>
                </a:tc>
                <a:tc>
                  <a:txBody>
                    <a:bodyPr/>
                    <a:lstStyle/>
                    <a:p>
                      <a:r>
                        <a:rPr lang="en-US" sz="1600" dirty="0" smtClean="0"/>
                        <a:t>February 29, 2016</a:t>
                      </a:r>
                      <a:endParaRPr lang="en-US" sz="1600" dirty="0"/>
                    </a:p>
                  </a:txBody>
                  <a:tcPr/>
                </a:tc>
              </a:tr>
              <a:tr h="3670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Compile and review results of Attorney</a:t>
                      </a:r>
                      <a:r>
                        <a:rPr lang="en-US" sz="1400" kern="1200" baseline="0" dirty="0" smtClean="0">
                          <a:solidFill>
                            <a:schemeClr val="dk1"/>
                          </a:solidFill>
                          <a:effectLst/>
                          <a:latin typeface="+mn-lt"/>
                          <a:ea typeface="+mn-ea"/>
                          <a:cs typeface="+mn-cs"/>
                        </a:rPr>
                        <a:t> survey</a:t>
                      </a:r>
                      <a:endParaRPr lang="en-US" sz="1400" kern="1200" dirty="0" smtClean="0">
                        <a:solidFill>
                          <a:schemeClr val="dk1"/>
                        </a:solidFill>
                        <a:effectLst/>
                        <a:latin typeface="+mn-lt"/>
                        <a:ea typeface="+mn-ea"/>
                        <a:cs typeface="+mn-cs"/>
                      </a:endParaRPr>
                    </a:p>
                  </a:txBody>
                  <a:tcPr/>
                </a:tc>
                <a:tc>
                  <a:txBody>
                    <a:bodyPr/>
                    <a:lstStyle/>
                    <a:p>
                      <a:endParaRPr lang="en-US" sz="1600" dirty="0"/>
                    </a:p>
                  </a:txBody>
                  <a:tcPr/>
                </a:tc>
                <a:tc>
                  <a:txBody>
                    <a:bodyPr/>
                    <a:lstStyle/>
                    <a:p>
                      <a:r>
                        <a:rPr lang="en-US" sz="1600" dirty="0" smtClean="0"/>
                        <a:t>Sandy Parent</a:t>
                      </a:r>
                      <a:endParaRPr lang="en-US" sz="1600" dirty="0"/>
                    </a:p>
                  </a:txBody>
                  <a:tcPr/>
                </a:tc>
                <a:tc>
                  <a:txBody>
                    <a:bodyPr/>
                    <a:lstStyle/>
                    <a:p>
                      <a:r>
                        <a:rPr lang="en-US" sz="1600" dirty="0" smtClean="0"/>
                        <a:t>June 1,  2016</a:t>
                      </a:r>
                      <a:endParaRPr lang="en-US" sz="1600" dirty="0"/>
                    </a:p>
                  </a:txBody>
                  <a:tcPr/>
                </a:tc>
              </a:tr>
              <a:tr h="367029">
                <a:tc>
                  <a:txBody>
                    <a:bodyPr/>
                    <a:lstStyle/>
                    <a:p>
                      <a:r>
                        <a:rPr lang="en-US" dirty="0" smtClean="0"/>
                        <a:t>Create strategic</a:t>
                      </a:r>
                      <a:r>
                        <a:rPr lang="en-US" baseline="0" dirty="0" smtClean="0"/>
                        <a:t> plan based on results of all surveys</a:t>
                      </a:r>
                      <a:endParaRPr lang="en-US" dirty="0"/>
                    </a:p>
                  </a:txBody>
                  <a:tcPr marL="68580" marR="68580" marT="0" marB="0"/>
                </a:tc>
                <a:tc>
                  <a:txBody>
                    <a:bodyPr/>
                    <a:lstStyle/>
                    <a:p>
                      <a:endParaRPr lang="en-US" sz="1600" dirty="0"/>
                    </a:p>
                  </a:txBody>
                  <a:tcPr/>
                </a:tc>
                <a:tc>
                  <a:txBody>
                    <a:bodyPr/>
                    <a:lstStyle/>
                    <a:p>
                      <a:r>
                        <a:rPr lang="en-US" sz="1600" dirty="0" smtClean="0"/>
                        <a:t>All</a:t>
                      </a:r>
                      <a:r>
                        <a:rPr lang="en-US" sz="1600" baseline="0" dirty="0" smtClean="0"/>
                        <a:t> members</a:t>
                      </a:r>
                      <a:endParaRPr lang="en-US" sz="1600" dirty="0"/>
                    </a:p>
                  </a:txBody>
                  <a:tcPr/>
                </a:tc>
                <a:tc>
                  <a:txBody>
                    <a:bodyPr/>
                    <a:lstStyle/>
                    <a:p>
                      <a:r>
                        <a:rPr lang="en-US" sz="1600" dirty="0" smtClean="0"/>
                        <a:t>October 1, 2016</a:t>
                      </a:r>
                      <a:endParaRPr lang="en-US" sz="1600" dirty="0"/>
                    </a:p>
                  </a:txBody>
                  <a:tcPr/>
                </a:tc>
              </a:tr>
              <a:tr h="367029">
                <a:tc>
                  <a:txBody>
                    <a:bodyPr/>
                    <a:lstStyle/>
                    <a:p>
                      <a:r>
                        <a:rPr lang="en-US" dirty="0" smtClean="0"/>
                        <a:t>Compose relevant/position paper</a:t>
                      </a:r>
                      <a:r>
                        <a:rPr lang="en-US" baseline="0" dirty="0" smtClean="0"/>
                        <a:t> for trace evidence and strategic plan</a:t>
                      </a:r>
                      <a:endParaRPr lang="en-US" dirty="0"/>
                    </a:p>
                  </a:txBody>
                  <a:tcPr/>
                </a:tc>
                <a:tc>
                  <a:txBody>
                    <a:bodyPr/>
                    <a:lstStyle/>
                    <a:p>
                      <a:endParaRPr lang="en-US" sz="1600" dirty="0"/>
                    </a:p>
                  </a:txBody>
                  <a:tcPr/>
                </a:tc>
                <a:tc>
                  <a:txBody>
                    <a:bodyPr/>
                    <a:lstStyle/>
                    <a:p>
                      <a:r>
                        <a:rPr lang="en-US" sz="1600" dirty="0" smtClean="0"/>
                        <a:t>All members</a:t>
                      </a:r>
                      <a:endParaRPr lang="en-US" sz="1600" dirty="0"/>
                    </a:p>
                  </a:txBody>
                  <a:tcPr/>
                </a:tc>
                <a:tc>
                  <a:txBody>
                    <a:bodyPr/>
                    <a:lstStyle/>
                    <a:p>
                      <a:r>
                        <a:rPr lang="en-US" sz="1600" dirty="0" smtClean="0"/>
                        <a:t>April 2017</a:t>
                      </a:r>
                      <a:endParaRPr lang="en-US" sz="1600" dirty="0"/>
                    </a:p>
                  </a:txBody>
                  <a:tcPr/>
                </a:tc>
              </a:tr>
            </a:tbl>
          </a:graphicData>
        </a:graphic>
      </p:graphicFrame>
      <p:sp>
        <p:nvSpPr>
          <p:cNvPr id="5" name="TextBox 4"/>
          <p:cNvSpPr txBox="1"/>
          <p:nvPr/>
        </p:nvSpPr>
        <p:spPr>
          <a:xfrm>
            <a:off x="288791" y="300310"/>
            <a:ext cx="6721609" cy="523220"/>
          </a:xfrm>
          <a:prstGeom prst="rect">
            <a:avLst/>
          </a:prstGeom>
          <a:noFill/>
        </p:spPr>
        <p:txBody>
          <a:bodyPr wrap="square" rtlCol="0">
            <a:spAutoFit/>
          </a:bodyPr>
          <a:lstStyle/>
          <a:p>
            <a:r>
              <a:rPr lang="en-US" sz="2800" i="1" dirty="0" smtClean="0"/>
              <a:t>Topic 2: Outreach Task Group</a:t>
            </a:r>
            <a:endParaRPr lang="en-US" sz="28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15</a:t>
            </a:fld>
            <a:endParaRPr lang="en-US" dirty="0"/>
          </a:p>
        </p:txBody>
      </p:sp>
    </p:spTree>
    <p:extLst>
      <p:ext uri="{BB962C8B-B14F-4D97-AF65-F5344CB8AC3E}">
        <p14:creationId xmlns:p14="http://schemas.microsoft.com/office/powerpoint/2010/main" val="678788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27" y="143805"/>
            <a:ext cx="7886700" cy="1325563"/>
          </a:xfrm>
        </p:spPr>
        <p:txBody>
          <a:bodyPr/>
          <a:lstStyle/>
          <a:p>
            <a:r>
              <a:rPr lang="en-US" dirty="0" smtClean="0"/>
              <a:t>Topic 3: Fiber Documents</a:t>
            </a:r>
            <a:endParaRPr lang="en-US" dirty="0"/>
          </a:p>
        </p:txBody>
      </p:sp>
      <p:sp>
        <p:nvSpPr>
          <p:cNvPr id="4" name="TextBox 3"/>
          <p:cNvSpPr txBox="1"/>
          <p:nvPr/>
        </p:nvSpPr>
        <p:spPr>
          <a:xfrm>
            <a:off x="3392555" y="5155095"/>
            <a:ext cx="5751445" cy="1200329"/>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Fibers</a:t>
            </a:r>
          </a:p>
          <a:p>
            <a:r>
              <a:rPr lang="en-US" b="1" dirty="0" smtClean="0"/>
              <a:t>Task Group Chair Name: </a:t>
            </a:r>
            <a:r>
              <a:rPr lang="en-US" dirty="0" smtClean="0"/>
              <a:t>Jen Remy</a:t>
            </a:r>
          </a:p>
          <a:p>
            <a:r>
              <a:rPr lang="en-US" b="1" dirty="0" smtClean="0"/>
              <a:t>Task Group Chair Contact Information: </a:t>
            </a:r>
            <a:r>
              <a:rPr lang="en-US" dirty="0" smtClean="0">
                <a:hlinkClick r:id="rId2"/>
              </a:rPr>
              <a:t>jremy@ncdoj.gov</a:t>
            </a:r>
            <a:endParaRPr lang="en-US" dirty="0" smtClean="0"/>
          </a:p>
          <a:p>
            <a:r>
              <a:rPr lang="en-US" b="1" dirty="0" smtClean="0"/>
              <a:t>Date of last Task Group Meeting:  </a:t>
            </a:r>
            <a:r>
              <a:rPr lang="en-US" dirty="0" smtClean="0"/>
              <a:t>January 29, 2016</a:t>
            </a: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16</a:t>
            </a:fld>
            <a:endParaRPr lang="en-US" dirty="0"/>
          </a:p>
        </p:txBody>
      </p:sp>
      <p:sp>
        <p:nvSpPr>
          <p:cNvPr id="7" name="Content Placeholder 2"/>
          <p:cNvSpPr>
            <a:spLocks noGrp="1"/>
          </p:cNvSpPr>
          <p:nvPr>
            <p:ph idx="1"/>
          </p:nvPr>
        </p:nvSpPr>
        <p:spPr>
          <a:xfrm>
            <a:off x="0" y="1878439"/>
            <a:ext cx="9144000" cy="2890630"/>
          </a:xfrm>
        </p:spPr>
        <p:txBody>
          <a:bodyPr>
            <a:normAutofit/>
          </a:bodyPr>
          <a:lstStyle/>
          <a:p>
            <a:pPr marL="0" indent="0">
              <a:buNone/>
            </a:pPr>
            <a:r>
              <a:rPr lang="en-US" dirty="0" smtClean="0"/>
              <a:t>Document Titles:</a:t>
            </a:r>
          </a:p>
          <a:p>
            <a:pPr marL="0" indent="0">
              <a:buNone/>
            </a:pPr>
            <a:r>
              <a:rPr lang="en-US" dirty="0"/>
              <a:t>	</a:t>
            </a:r>
            <a:r>
              <a:rPr lang="en-US" dirty="0" smtClean="0"/>
              <a:t>(SDO-02)	</a:t>
            </a:r>
            <a:r>
              <a:rPr lang="en-US" sz="2000" dirty="0" smtClean="0"/>
              <a:t>E2224 Standard Guide for Forensic Analysis of Fibers by IR </a:t>
            </a:r>
          </a:p>
          <a:p>
            <a:pPr marL="0" indent="0">
              <a:buNone/>
            </a:pPr>
            <a:r>
              <a:rPr lang="en-US" sz="2000" dirty="0"/>
              <a:t>	</a:t>
            </a:r>
            <a:r>
              <a:rPr lang="en-US" sz="2000" dirty="0" smtClean="0"/>
              <a:t>(SDO-03)	E2225 Standard Guide for Analysis of Fabrics/Cordage</a:t>
            </a:r>
          </a:p>
          <a:p>
            <a:pPr marL="0" indent="0">
              <a:buNone/>
            </a:pPr>
            <a:r>
              <a:rPr lang="en-US" sz="2000" dirty="0"/>
              <a:t>	</a:t>
            </a:r>
            <a:r>
              <a:rPr lang="en-US" sz="2000" dirty="0" smtClean="0"/>
              <a:t>(SDO-05)	E2228 Standard Guide for Micro Exam of Textile Fibers</a:t>
            </a:r>
          </a:p>
          <a:p>
            <a:pPr marL="0" indent="0">
              <a:buNone/>
            </a:pPr>
            <a:r>
              <a:rPr lang="en-US" sz="2000" dirty="0"/>
              <a:t>	</a:t>
            </a:r>
            <a:r>
              <a:rPr lang="en-US" sz="2000" dirty="0" smtClean="0"/>
              <a:t>		Fiber training</a:t>
            </a:r>
          </a:p>
          <a:p>
            <a:pPr marL="0" indent="0">
              <a:buNone/>
            </a:pPr>
            <a:r>
              <a:rPr lang="en-US" sz="2000" dirty="0"/>
              <a:t>	</a:t>
            </a:r>
            <a:r>
              <a:rPr lang="en-US" sz="2000" dirty="0" smtClean="0"/>
              <a:t>		</a:t>
            </a:r>
            <a:endParaRPr lang="en-US" sz="2000" dirty="0"/>
          </a:p>
          <a:p>
            <a:pPr marL="0" indent="0">
              <a:buNone/>
            </a:pPr>
            <a:r>
              <a:rPr lang="en-US" sz="2000" dirty="0"/>
              <a:t>Scope: Standard guides for different </a:t>
            </a:r>
            <a:r>
              <a:rPr lang="en-US" sz="2000" dirty="0" smtClean="0"/>
              <a:t>fiber </a:t>
            </a:r>
            <a:r>
              <a:rPr lang="en-US" sz="2000" dirty="0"/>
              <a:t>techniques</a:t>
            </a:r>
          </a:p>
          <a:p>
            <a:pPr marL="0" indent="0">
              <a:buNone/>
            </a:pPr>
            <a:endParaRPr lang="en-US" sz="2000" dirty="0" smtClean="0"/>
          </a:p>
          <a:p>
            <a:pPr marL="0" indent="0">
              <a:buNone/>
            </a:pPr>
            <a:endParaRPr lang="en-US" sz="2000" dirty="0" smtClean="0"/>
          </a:p>
          <a:p>
            <a:pPr marL="0" indent="0">
              <a:buNone/>
            </a:pPr>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23501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3971203110"/>
              </p:ext>
            </p:extLst>
          </p:nvPr>
        </p:nvGraphicFramePr>
        <p:xfrm>
          <a:off x="623888" y="2532063"/>
          <a:ext cx="7477055" cy="3021327"/>
        </p:xfrm>
        <a:graphic>
          <a:graphicData uri="http://schemas.openxmlformats.org/drawingml/2006/table">
            <a:tbl>
              <a:tblPr firstRow="1" bandRow="1">
                <a:tableStyleId>{073A0DAA-6AF3-43AB-8588-CEC1D06C72B9}</a:tableStyleId>
              </a:tblPr>
              <a:tblGrid>
                <a:gridCol w="2657191"/>
                <a:gridCol w="1388774"/>
                <a:gridCol w="1715545"/>
                <a:gridCol w="1715545"/>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200" kern="1200" dirty="0" smtClean="0">
                          <a:solidFill>
                            <a:srgbClr val="FF0000"/>
                          </a:solidFill>
                          <a:effectLst/>
                          <a:latin typeface="+mn-lt"/>
                          <a:ea typeface="+mn-ea"/>
                          <a:cs typeface="+mn-cs"/>
                        </a:rPr>
                        <a:t>E2224 put forward to subcommittee/SAC/RC for comment</a:t>
                      </a:r>
                      <a:endParaRPr lang="en-US" sz="1200" dirty="0">
                        <a:solidFill>
                          <a:srgbClr val="FF0000"/>
                        </a:solidFill>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67029">
                <a:tc>
                  <a:txBody>
                    <a:bodyPr/>
                    <a:lstStyle/>
                    <a:p>
                      <a:r>
                        <a:rPr lang="en-US" sz="1200" dirty="0" smtClean="0"/>
                        <a:t>Adjudicate comments for E2224</a:t>
                      </a:r>
                      <a:endParaRPr lang="en-US" sz="1200" dirty="0"/>
                    </a:p>
                  </a:txBody>
                  <a:tcPr/>
                </a:tc>
                <a:tc>
                  <a:txBody>
                    <a:bodyPr/>
                    <a:lstStyle/>
                    <a:p>
                      <a:r>
                        <a:rPr lang="en-US" sz="1600" dirty="0" smtClean="0"/>
                        <a:t>SDO-400</a:t>
                      </a:r>
                      <a:endParaRPr lang="en-US" sz="1600" dirty="0"/>
                    </a:p>
                  </a:txBody>
                  <a:tcPr/>
                </a:tc>
                <a:tc>
                  <a:txBody>
                    <a:bodyPr/>
                    <a:lstStyle/>
                    <a:p>
                      <a:r>
                        <a:rPr lang="en-US" sz="1600" dirty="0" smtClean="0"/>
                        <a:t>Entire task group</a:t>
                      </a:r>
                      <a:endParaRPr lang="en-US" sz="1600" dirty="0"/>
                    </a:p>
                  </a:txBody>
                  <a:tcPr/>
                </a:tc>
                <a:tc>
                  <a:txBody>
                    <a:bodyPr/>
                    <a:lstStyle/>
                    <a:p>
                      <a:endParaRPr lang="en-US" sz="1600" dirty="0"/>
                    </a:p>
                  </a:txBody>
                  <a:tcPr/>
                </a:tc>
              </a:tr>
              <a:tr h="367029">
                <a:tc>
                  <a:txBody>
                    <a:bodyPr/>
                    <a:lstStyle/>
                    <a:p>
                      <a:r>
                        <a:rPr lang="en-US" sz="1200" dirty="0" smtClean="0"/>
                        <a:t>Update E2225</a:t>
                      </a:r>
                      <a:r>
                        <a:rPr lang="en-US" sz="1200" baseline="0" dirty="0" smtClean="0"/>
                        <a:t> (fabrics/cordage) and put forward to subcommittee/SAC/RC for comment</a:t>
                      </a:r>
                      <a:endParaRPr lang="en-US" sz="1200" dirty="0"/>
                    </a:p>
                  </a:txBody>
                  <a:tcPr/>
                </a:tc>
                <a:tc>
                  <a:txBody>
                    <a:bodyPr/>
                    <a:lstStyle/>
                    <a:p>
                      <a:r>
                        <a:rPr lang="en-US" sz="1600" dirty="0" smtClean="0"/>
                        <a:t>SDO-200</a:t>
                      </a:r>
                      <a:endParaRPr lang="en-US" sz="1600" dirty="0"/>
                    </a:p>
                  </a:txBody>
                  <a:tcPr/>
                </a:tc>
                <a:tc>
                  <a:txBody>
                    <a:bodyPr/>
                    <a:lstStyle/>
                    <a:p>
                      <a:r>
                        <a:rPr lang="en-US" sz="1600" dirty="0" smtClean="0"/>
                        <a:t>Jen Remy</a:t>
                      </a:r>
                      <a:endParaRPr lang="en-US" sz="1600" dirty="0"/>
                    </a:p>
                  </a:txBody>
                  <a:tcPr/>
                </a:tc>
                <a:tc>
                  <a:txBody>
                    <a:bodyPr/>
                    <a:lstStyle/>
                    <a:p>
                      <a:r>
                        <a:rPr lang="en-US" sz="1600" dirty="0" smtClean="0"/>
                        <a:t>February 28, 2016</a:t>
                      </a:r>
                      <a:endParaRPr lang="en-US" sz="1600" dirty="0"/>
                    </a:p>
                  </a:txBody>
                  <a:tcPr/>
                </a:tc>
              </a:tr>
              <a:tr h="367029">
                <a:tc>
                  <a:txBody>
                    <a:bodyPr/>
                    <a:lstStyle/>
                    <a:p>
                      <a:r>
                        <a:rPr lang="en-US" sz="1200" dirty="0" smtClean="0"/>
                        <a:t>Update E2228 (Micro exams of</a:t>
                      </a:r>
                      <a:r>
                        <a:rPr lang="en-US" sz="1200" baseline="0" dirty="0" smtClean="0"/>
                        <a:t> textiles)</a:t>
                      </a:r>
                      <a:endParaRPr lang="en-US" sz="1200" dirty="0"/>
                    </a:p>
                  </a:txBody>
                  <a:tcPr/>
                </a:tc>
                <a:tc>
                  <a:txBody>
                    <a:bodyPr/>
                    <a:lstStyle/>
                    <a:p>
                      <a:r>
                        <a:rPr lang="en-US" sz="1600" dirty="0" smtClean="0"/>
                        <a:t>SDO-200</a:t>
                      </a:r>
                      <a:endParaRPr lang="en-US" sz="1600" dirty="0"/>
                    </a:p>
                  </a:txBody>
                  <a:tcPr/>
                </a:tc>
                <a:tc>
                  <a:txBody>
                    <a:bodyPr/>
                    <a:lstStyle/>
                    <a:p>
                      <a:r>
                        <a:rPr lang="en-US" sz="1600" dirty="0" smtClean="0"/>
                        <a:t>Stephen Shaw</a:t>
                      </a:r>
                      <a:endParaRPr lang="en-US" sz="1600" dirty="0"/>
                    </a:p>
                  </a:txBody>
                  <a:tcPr/>
                </a:tc>
                <a:tc>
                  <a:txBody>
                    <a:bodyPr/>
                    <a:lstStyle/>
                    <a:p>
                      <a:r>
                        <a:rPr lang="en-US" sz="1600" dirty="0" smtClean="0"/>
                        <a:t>July 2016</a:t>
                      </a:r>
                      <a:endParaRPr lang="en-US" sz="1600" dirty="0"/>
                    </a:p>
                  </a:txBody>
                  <a:tcPr/>
                </a:tc>
              </a:tr>
              <a:tr h="367029">
                <a:tc>
                  <a:txBody>
                    <a:bodyPr/>
                    <a:lstStyle/>
                    <a:p>
                      <a:r>
                        <a:rPr lang="en-US" sz="1200" dirty="0" smtClean="0"/>
                        <a:t>Start fiber training</a:t>
                      </a:r>
                      <a:r>
                        <a:rPr lang="en-US" sz="1200" baseline="0" dirty="0" smtClean="0"/>
                        <a:t> guide</a:t>
                      </a:r>
                      <a:endParaRPr lang="en-US" sz="1200" dirty="0"/>
                    </a:p>
                  </a:txBody>
                  <a:tcPr/>
                </a:tc>
                <a:tc>
                  <a:txBody>
                    <a:bodyPr/>
                    <a:lstStyle/>
                    <a:p>
                      <a:r>
                        <a:rPr lang="en-US" sz="1600" dirty="0" smtClean="0"/>
                        <a:t>SDO-0</a:t>
                      </a:r>
                      <a:endParaRPr lang="en-US" sz="1600" dirty="0"/>
                    </a:p>
                  </a:txBody>
                  <a:tcPr/>
                </a:tc>
                <a:tc>
                  <a:txBody>
                    <a:bodyPr/>
                    <a:lstStyle/>
                    <a:p>
                      <a:r>
                        <a:rPr lang="en-US" sz="1600" dirty="0" smtClean="0"/>
                        <a:t>TBD</a:t>
                      </a:r>
                      <a:endParaRPr lang="en-US" sz="1600" dirty="0"/>
                    </a:p>
                  </a:txBody>
                  <a:tcPr/>
                </a:tc>
                <a:tc>
                  <a:txBody>
                    <a:bodyPr/>
                    <a:lstStyle/>
                    <a:p>
                      <a:endParaRPr lang="en-US" sz="1600" dirty="0"/>
                    </a:p>
                  </a:txBody>
                  <a:tcPr/>
                </a:tc>
              </a:tr>
            </a:tbl>
          </a:graphicData>
        </a:graphic>
      </p:graphicFrame>
      <p:sp>
        <p:nvSpPr>
          <p:cNvPr id="5" name="TextBox 4"/>
          <p:cNvSpPr txBox="1"/>
          <p:nvPr/>
        </p:nvSpPr>
        <p:spPr>
          <a:xfrm>
            <a:off x="288790" y="561920"/>
            <a:ext cx="6721609" cy="523220"/>
          </a:xfrm>
          <a:prstGeom prst="rect">
            <a:avLst/>
          </a:prstGeom>
          <a:noFill/>
        </p:spPr>
        <p:txBody>
          <a:bodyPr wrap="square" rtlCol="0">
            <a:spAutoFit/>
          </a:bodyPr>
          <a:lstStyle/>
          <a:p>
            <a:r>
              <a:rPr lang="en-US" sz="2800" i="1" dirty="0" smtClean="0"/>
              <a:t>Topic 3:  Fiber Documents</a:t>
            </a:r>
            <a:endParaRPr lang="en-US" sz="28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17</a:t>
            </a:fld>
            <a:endParaRPr lang="en-US" dirty="0"/>
          </a:p>
        </p:txBody>
      </p:sp>
      <p:sp>
        <p:nvSpPr>
          <p:cNvPr id="8" name="Title 1"/>
          <p:cNvSpPr>
            <a:spLocks noGrp="1"/>
          </p:cNvSpPr>
          <p:nvPr>
            <p:ph type="title"/>
          </p:nvPr>
        </p:nvSpPr>
        <p:spPr>
          <a:xfrm>
            <a:off x="288790" y="943247"/>
            <a:ext cx="8855209" cy="1325563"/>
          </a:xfrm>
        </p:spPr>
        <p:txBody>
          <a:bodyPr/>
          <a:lstStyle/>
          <a:p>
            <a:r>
              <a:rPr lang="en-US" dirty="0" smtClean="0"/>
              <a:t>Task Group/Subcommittee Action Plan</a:t>
            </a:r>
            <a:endParaRPr lang="en-US" dirty="0"/>
          </a:p>
        </p:txBody>
      </p:sp>
    </p:spTree>
    <p:extLst>
      <p:ext uri="{BB962C8B-B14F-4D97-AF65-F5344CB8AC3E}">
        <p14:creationId xmlns:p14="http://schemas.microsoft.com/office/powerpoint/2010/main" val="3945103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4: Hair Documents</a:t>
            </a:r>
            <a:endParaRPr lang="en-US" dirty="0"/>
          </a:p>
        </p:txBody>
      </p:sp>
      <p:sp>
        <p:nvSpPr>
          <p:cNvPr id="4" name="TextBox 3"/>
          <p:cNvSpPr txBox="1"/>
          <p:nvPr/>
        </p:nvSpPr>
        <p:spPr>
          <a:xfrm>
            <a:off x="2846455" y="5028095"/>
            <a:ext cx="5751445" cy="1477328"/>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Hair</a:t>
            </a:r>
          </a:p>
          <a:p>
            <a:r>
              <a:rPr lang="en-US" b="1" dirty="0" smtClean="0"/>
              <a:t>Task Group Chair Name:</a:t>
            </a:r>
            <a:r>
              <a:rPr lang="en-US" dirty="0" smtClean="0"/>
              <a:t> Amy Michaud</a:t>
            </a:r>
            <a:endParaRPr lang="en-US" b="1" dirty="0" smtClean="0"/>
          </a:p>
          <a:p>
            <a:r>
              <a:rPr lang="en-US" b="1" dirty="0" smtClean="0"/>
              <a:t>Task Group Chair Contact Information: </a:t>
            </a:r>
            <a:r>
              <a:rPr lang="en-US" dirty="0" smtClean="0"/>
              <a:t>amy.michaud@atf.gov </a:t>
            </a:r>
          </a:p>
          <a:p>
            <a:r>
              <a:rPr lang="en-US" b="1" dirty="0" smtClean="0"/>
              <a:t>Date of last task group meeting:  </a:t>
            </a:r>
            <a:r>
              <a:rPr lang="en-US" dirty="0" smtClean="0"/>
              <a:t>January 29, 2016</a:t>
            </a:r>
            <a:endParaRPr lang="en-US" b="1" dirty="0" smtClean="0"/>
          </a:p>
        </p:txBody>
      </p:sp>
      <p:sp>
        <p:nvSpPr>
          <p:cNvPr id="5" name="Slide Number Placeholder 4"/>
          <p:cNvSpPr>
            <a:spLocks noGrp="1"/>
          </p:cNvSpPr>
          <p:nvPr>
            <p:ph type="sldNum" sz="quarter" idx="12"/>
          </p:nvPr>
        </p:nvSpPr>
        <p:spPr/>
        <p:txBody>
          <a:bodyPr/>
          <a:lstStyle/>
          <a:p>
            <a:fld id="{8A6BD0B9-3465-4E0F-AE7F-2EBD7D9D0656}" type="slidenum">
              <a:rPr lang="en-US" smtClean="0"/>
              <a:pPr/>
              <a:t>18</a:t>
            </a:fld>
            <a:endParaRPr lang="en-US" dirty="0"/>
          </a:p>
        </p:txBody>
      </p:sp>
      <p:sp>
        <p:nvSpPr>
          <p:cNvPr id="7" name="Content Placeholder 2"/>
          <p:cNvSpPr>
            <a:spLocks noGrp="1"/>
          </p:cNvSpPr>
          <p:nvPr>
            <p:ph idx="1"/>
          </p:nvPr>
        </p:nvSpPr>
        <p:spPr>
          <a:xfrm>
            <a:off x="0" y="1920185"/>
            <a:ext cx="9144000" cy="2331830"/>
          </a:xfrm>
        </p:spPr>
        <p:txBody>
          <a:bodyPr>
            <a:normAutofit/>
          </a:bodyPr>
          <a:lstStyle/>
          <a:p>
            <a:pPr marL="0" indent="0">
              <a:buNone/>
            </a:pPr>
            <a:r>
              <a:rPr lang="en-US" dirty="0" smtClean="0"/>
              <a:t>Document Titles: (SDO-01)	</a:t>
            </a:r>
            <a:r>
              <a:rPr lang="en-US" sz="2000" dirty="0" smtClean="0"/>
              <a:t>Hair training document</a:t>
            </a:r>
          </a:p>
          <a:p>
            <a:pPr marL="0" indent="0">
              <a:buNone/>
            </a:pPr>
            <a:r>
              <a:rPr lang="en-US" sz="2000" dirty="0"/>
              <a:t>	</a:t>
            </a:r>
            <a:r>
              <a:rPr lang="en-US" sz="2000" dirty="0" smtClean="0"/>
              <a:t>		(SDO-08)	Human hair examination document</a:t>
            </a:r>
          </a:p>
          <a:p>
            <a:pPr marL="0" indent="0">
              <a:buNone/>
            </a:pPr>
            <a:endParaRPr lang="en-US" sz="2000" dirty="0" smtClean="0"/>
          </a:p>
          <a:p>
            <a:pPr marL="0" indent="0">
              <a:buNone/>
            </a:pPr>
            <a:r>
              <a:rPr lang="en-US" dirty="0" smtClean="0"/>
              <a:t>Scope: Provide standard for training in human hair comparisons as well as a guideline for the examination of human hair comparisons</a:t>
            </a:r>
          </a:p>
          <a:p>
            <a:pPr marL="0" indent="0">
              <a:buNone/>
            </a:pPr>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90724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7627" y="342900"/>
            <a:ext cx="3986273" cy="523220"/>
          </a:xfrm>
          <a:prstGeom prst="rect">
            <a:avLst/>
          </a:prstGeom>
          <a:noFill/>
        </p:spPr>
        <p:txBody>
          <a:bodyPr wrap="square" rtlCol="0">
            <a:spAutoFit/>
          </a:bodyPr>
          <a:lstStyle/>
          <a:p>
            <a:r>
              <a:rPr lang="en-US" sz="2800" i="1" dirty="0" smtClean="0"/>
              <a:t>Topic 4: Hair Documents</a:t>
            </a:r>
            <a:endParaRPr lang="en-US" sz="28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19</a:t>
            </a:fld>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450533035"/>
              </p:ext>
            </p:extLst>
          </p:nvPr>
        </p:nvGraphicFramePr>
        <p:xfrm>
          <a:off x="700088" y="2557463"/>
          <a:ext cx="7477055" cy="2744469"/>
        </p:xfrm>
        <a:graphic>
          <a:graphicData uri="http://schemas.openxmlformats.org/drawingml/2006/table">
            <a:tbl>
              <a:tblPr firstRow="1" bandRow="1">
                <a:tableStyleId>{073A0DAA-6AF3-43AB-8588-CEC1D06C72B9}</a:tableStyleId>
              </a:tblPr>
              <a:tblGrid>
                <a:gridCol w="2657191"/>
                <a:gridCol w="1388774"/>
                <a:gridCol w="1715545"/>
                <a:gridCol w="1715545"/>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200" kern="1200" dirty="0" smtClean="0">
                          <a:solidFill>
                            <a:srgbClr val="FF0000"/>
                          </a:solidFill>
                          <a:effectLst/>
                          <a:latin typeface="+mn-lt"/>
                          <a:ea typeface="+mn-ea"/>
                          <a:cs typeface="+mn-cs"/>
                        </a:rPr>
                        <a:t>Sent hair training guide to subcommittee, SAC and RC</a:t>
                      </a:r>
                      <a:endParaRPr lang="en-US" sz="1200" dirty="0">
                        <a:solidFill>
                          <a:srgbClr val="FF0000"/>
                        </a:solidFill>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67029">
                <a:tc>
                  <a:txBody>
                    <a:bodyPr/>
                    <a:lstStyle/>
                    <a:p>
                      <a:r>
                        <a:rPr lang="en-US" sz="1200" dirty="0" smtClean="0">
                          <a:solidFill>
                            <a:srgbClr val="FF0000"/>
                          </a:solidFill>
                        </a:rPr>
                        <a:t>Adjudicate comments for hair training</a:t>
                      </a:r>
                      <a:endParaRPr lang="en-US" sz="1200"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endParaRPr lang="en-US" sz="1600" dirty="0"/>
                    </a:p>
                  </a:txBody>
                  <a:tcPr/>
                </a:tc>
              </a:tr>
              <a:tr h="367029">
                <a:tc>
                  <a:txBody>
                    <a:bodyPr/>
                    <a:lstStyle/>
                    <a:p>
                      <a:r>
                        <a:rPr lang="en-US" sz="1200" dirty="0" smtClean="0"/>
                        <a:t>Send hair document to subcommittee and SAC for vote prior to SDO</a:t>
                      </a:r>
                      <a:endParaRPr lang="en-US" sz="1200" dirty="0"/>
                    </a:p>
                  </a:txBody>
                  <a:tcPr/>
                </a:tc>
                <a:tc>
                  <a:txBody>
                    <a:bodyPr/>
                    <a:lstStyle/>
                    <a:p>
                      <a:r>
                        <a:rPr lang="en-US" sz="1600" dirty="0" smtClean="0"/>
                        <a:t>SDO-400</a:t>
                      </a:r>
                      <a:endParaRPr lang="en-US" sz="1600" dirty="0"/>
                    </a:p>
                  </a:txBody>
                  <a:tcPr/>
                </a:tc>
                <a:tc>
                  <a:txBody>
                    <a:bodyPr/>
                    <a:lstStyle/>
                    <a:p>
                      <a:r>
                        <a:rPr lang="en-US" sz="1600" dirty="0" smtClean="0"/>
                        <a:t>Sandy Koch</a:t>
                      </a:r>
                      <a:endParaRPr lang="en-US" sz="1600" dirty="0"/>
                    </a:p>
                  </a:txBody>
                  <a:tcPr/>
                </a:tc>
                <a:tc>
                  <a:txBody>
                    <a:bodyPr/>
                    <a:lstStyle/>
                    <a:p>
                      <a:r>
                        <a:rPr lang="en-US" sz="1600" dirty="0" smtClean="0"/>
                        <a:t>March 2016</a:t>
                      </a:r>
                      <a:endParaRPr lang="en-US" sz="1600" dirty="0"/>
                    </a:p>
                  </a:txBody>
                  <a:tcPr/>
                </a:tc>
              </a:tr>
              <a:tr h="367029">
                <a:tc>
                  <a:txBody>
                    <a:bodyPr/>
                    <a:lstStyle/>
                    <a:p>
                      <a:r>
                        <a:rPr lang="en-US" sz="1200" dirty="0" smtClean="0"/>
                        <a:t>Format hair exam guide into ASTM format and</a:t>
                      </a:r>
                      <a:r>
                        <a:rPr lang="en-US" sz="1200" baseline="0" dirty="0" smtClean="0"/>
                        <a:t> send to subcommittee, SAC, and RC for comments</a:t>
                      </a:r>
                      <a:endParaRPr lang="en-US" sz="1200" dirty="0"/>
                    </a:p>
                  </a:txBody>
                  <a:tcPr/>
                </a:tc>
                <a:tc>
                  <a:txBody>
                    <a:bodyPr/>
                    <a:lstStyle/>
                    <a:p>
                      <a:r>
                        <a:rPr lang="en-US" sz="1600" dirty="0" smtClean="0"/>
                        <a:t>SDO-200</a:t>
                      </a:r>
                      <a:endParaRPr lang="en-US" sz="1600" dirty="0"/>
                    </a:p>
                  </a:txBody>
                  <a:tcPr/>
                </a:tc>
                <a:tc>
                  <a:txBody>
                    <a:bodyPr/>
                    <a:lstStyle/>
                    <a:p>
                      <a:r>
                        <a:rPr lang="en-US" sz="1600" dirty="0" smtClean="0"/>
                        <a:t>Amy Michaud</a:t>
                      </a:r>
                      <a:endParaRPr lang="en-US" sz="1600" dirty="0"/>
                    </a:p>
                  </a:txBody>
                  <a:tcPr/>
                </a:tc>
                <a:tc>
                  <a:txBody>
                    <a:bodyPr/>
                    <a:lstStyle/>
                    <a:p>
                      <a:r>
                        <a:rPr lang="en-US" sz="1600" dirty="0" smtClean="0"/>
                        <a:t>April 1, 2016</a:t>
                      </a:r>
                      <a:endParaRPr lang="en-US" sz="1600" dirty="0"/>
                    </a:p>
                  </a:txBody>
                  <a:tcPr/>
                </a:tc>
              </a:tr>
            </a:tbl>
          </a:graphicData>
        </a:graphic>
      </p:graphicFrame>
      <p:sp>
        <p:nvSpPr>
          <p:cNvPr id="9" name="Title 1"/>
          <p:cNvSpPr>
            <a:spLocks noGrp="1"/>
          </p:cNvSpPr>
          <p:nvPr>
            <p:ph type="title"/>
          </p:nvPr>
        </p:nvSpPr>
        <p:spPr>
          <a:xfrm>
            <a:off x="288790" y="943247"/>
            <a:ext cx="8855209" cy="1325563"/>
          </a:xfrm>
        </p:spPr>
        <p:txBody>
          <a:bodyPr/>
          <a:lstStyle/>
          <a:p>
            <a:r>
              <a:rPr lang="en-US" dirty="0" smtClean="0"/>
              <a:t>Task Group/Subcommittee Action Plan</a:t>
            </a:r>
            <a:endParaRPr lang="en-US" dirty="0"/>
          </a:p>
        </p:txBody>
      </p:sp>
    </p:spTree>
    <p:extLst>
      <p:ext uri="{BB962C8B-B14F-4D97-AF65-F5344CB8AC3E}">
        <p14:creationId xmlns:p14="http://schemas.microsoft.com/office/powerpoint/2010/main" val="4194240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(Trace)</a:t>
            </a:r>
            <a:endParaRPr lang="en-US" dirty="0"/>
          </a:p>
        </p:txBody>
      </p:sp>
      <p:sp>
        <p:nvSpPr>
          <p:cNvPr id="4" name="Slide Number Placeholder 3"/>
          <p:cNvSpPr>
            <a:spLocks noGrp="1"/>
          </p:cNvSpPr>
          <p:nvPr>
            <p:ph type="sldNum" sz="quarter" idx="12"/>
          </p:nvPr>
        </p:nvSpPr>
        <p:spPr/>
        <p:txBody>
          <a:bodyPr/>
          <a:lstStyle/>
          <a:p>
            <a:fld id="{8A6BD0B9-3465-4E0F-AE7F-2EBD7D9D0656}" type="slidenum">
              <a:rPr lang="en-US" smtClean="0"/>
              <a:pPr/>
              <a:t>2</a:t>
            </a:fld>
            <a:endParaRPr lang="en-US" dirty="0"/>
          </a:p>
        </p:txBody>
      </p:sp>
      <p:pic>
        <p:nvPicPr>
          <p:cNvPr id="8" name="Picture 7"/>
          <p:cNvPicPr>
            <a:picLocks noChangeAspect="1"/>
          </p:cNvPicPr>
          <p:nvPr/>
        </p:nvPicPr>
        <p:blipFill>
          <a:blip r:embed="rId2" cstate="print"/>
          <a:stretch>
            <a:fillRect/>
          </a:stretch>
        </p:blipFill>
        <p:spPr>
          <a:xfrm>
            <a:off x="272955" y="2164922"/>
            <a:ext cx="2637750" cy="2978105"/>
          </a:xfrm>
          <a:prstGeom prst="rect">
            <a:avLst/>
          </a:prstGeom>
        </p:spPr>
      </p:pic>
      <p:sp>
        <p:nvSpPr>
          <p:cNvPr id="9" name="Oval 8"/>
          <p:cNvSpPr/>
          <p:nvPr/>
        </p:nvSpPr>
        <p:spPr>
          <a:xfrm>
            <a:off x="1666447" y="3774121"/>
            <a:ext cx="559557" cy="60050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49600" y="2164922"/>
            <a:ext cx="5284727" cy="353833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The subcommittee on Materials (Trace) will focus on standards and guidelines related to examination and interpretation of physical evidence that may result from the transfer of small or minute quantities of materials (e.g., hairs, fibers, paint, tape, glass).  </a:t>
            </a:r>
            <a:endParaRPr lang="en-US" sz="2800" dirty="0"/>
          </a:p>
        </p:txBody>
      </p:sp>
    </p:spTree>
    <p:extLst>
      <p:ext uri="{BB962C8B-B14F-4D97-AF65-F5344CB8AC3E}">
        <p14:creationId xmlns:p14="http://schemas.microsoft.com/office/powerpoint/2010/main" val="3666091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5: Glass Documents</a:t>
            </a:r>
            <a:endParaRPr lang="en-US" dirty="0"/>
          </a:p>
        </p:txBody>
      </p:sp>
      <p:sp>
        <p:nvSpPr>
          <p:cNvPr id="4" name="TextBox 3"/>
          <p:cNvSpPr txBox="1"/>
          <p:nvPr/>
        </p:nvSpPr>
        <p:spPr>
          <a:xfrm>
            <a:off x="3240155" y="4951895"/>
            <a:ext cx="5751445" cy="1477328"/>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Glass</a:t>
            </a:r>
          </a:p>
          <a:p>
            <a:r>
              <a:rPr lang="en-US" b="1" dirty="0" smtClean="0"/>
              <a:t>Task Group Chair Name: </a:t>
            </a:r>
            <a:r>
              <a:rPr lang="en-US" dirty="0" smtClean="0"/>
              <a:t>Jodi Webb</a:t>
            </a:r>
          </a:p>
          <a:p>
            <a:r>
              <a:rPr lang="en-US" b="1" dirty="0" smtClean="0"/>
              <a:t>Task Group Chair Contact Information: </a:t>
            </a:r>
            <a:r>
              <a:rPr lang="en-US" dirty="0" smtClean="0">
                <a:hlinkClick r:id="rId2"/>
              </a:rPr>
              <a:t>jodi.webb@ic.fbi.gov</a:t>
            </a:r>
            <a:endParaRPr lang="en-US" dirty="0" smtClean="0"/>
          </a:p>
          <a:p>
            <a:r>
              <a:rPr lang="en-US" b="1" dirty="0"/>
              <a:t>Date of Last Task Group Meeting</a:t>
            </a:r>
            <a:r>
              <a:rPr lang="en-US" b="1" dirty="0" smtClean="0"/>
              <a:t>: </a:t>
            </a:r>
            <a:r>
              <a:rPr lang="en-US" dirty="0" smtClean="0"/>
              <a:t>January 29, 2016</a:t>
            </a: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20</a:t>
            </a:fld>
            <a:endParaRPr lang="en-US" dirty="0"/>
          </a:p>
        </p:txBody>
      </p:sp>
      <p:sp>
        <p:nvSpPr>
          <p:cNvPr id="7" name="Content Placeholder 2"/>
          <p:cNvSpPr>
            <a:spLocks noGrp="1"/>
          </p:cNvSpPr>
          <p:nvPr>
            <p:ph idx="1"/>
          </p:nvPr>
        </p:nvSpPr>
        <p:spPr>
          <a:xfrm>
            <a:off x="0" y="1505840"/>
            <a:ext cx="9144000" cy="2890630"/>
          </a:xfrm>
        </p:spPr>
        <p:txBody>
          <a:bodyPr>
            <a:normAutofit/>
          </a:bodyPr>
          <a:lstStyle/>
          <a:p>
            <a:pPr marL="0" indent="0">
              <a:buNone/>
            </a:pPr>
            <a:r>
              <a:rPr lang="en-US" dirty="0" smtClean="0"/>
              <a:t>Document Title: (RA-1)	 E1967 Standard Method for RI</a:t>
            </a:r>
          </a:p>
          <a:p>
            <a:pPr marL="0" indent="0">
              <a:buNone/>
            </a:pPr>
            <a:r>
              <a:rPr lang="en-US" dirty="0"/>
              <a:t>	</a:t>
            </a:r>
            <a:r>
              <a:rPr lang="en-US" dirty="0" smtClean="0"/>
              <a:t>	       (RA-3)  E2927 Standard Method for LA-ICP-MS for glass</a:t>
            </a:r>
          </a:p>
          <a:p>
            <a:pPr marL="0" indent="0">
              <a:buNone/>
            </a:pPr>
            <a:endParaRPr lang="en-US" dirty="0" smtClean="0"/>
          </a:p>
          <a:p>
            <a:pPr marL="0" indent="0">
              <a:buNone/>
            </a:pPr>
            <a:r>
              <a:rPr lang="en-US" dirty="0" smtClean="0"/>
              <a:t>Scope: Standard test methods for two different types of glass analysis</a:t>
            </a:r>
          </a:p>
          <a:p>
            <a:pPr marL="0" indent="0">
              <a:buNone/>
            </a:pPr>
            <a:endParaRPr lang="en-US" dirty="0"/>
          </a:p>
          <a:p>
            <a:pPr marL="0" indent="0">
              <a:buNone/>
            </a:pPr>
            <a:r>
              <a:rPr lang="en-US" dirty="0" smtClean="0"/>
              <a:t>Issues/Concerns: Updated document with comments from subcommittee, SAC and Resource committees</a:t>
            </a:r>
          </a:p>
          <a:p>
            <a:pPr marL="0" indent="0">
              <a:buNone/>
            </a:pPr>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60717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7627" y="342900"/>
            <a:ext cx="4988649" cy="400110"/>
          </a:xfrm>
          <a:prstGeom prst="rect">
            <a:avLst/>
          </a:prstGeom>
          <a:noFill/>
        </p:spPr>
        <p:txBody>
          <a:bodyPr wrap="square" rtlCol="0">
            <a:spAutoFit/>
          </a:bodyPr>
          <a:lstStyle/>
          <a:p>
            <a:r>
              <a:rPr lang="en-US" sz="2000" i="1" dirty="0" smtClean="0"/>
              <a:t>Topic 5: Glass Documents</a:t>
            </a:r>
            <a:endParaRPr lang="en-US" sz="20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21</a:t>
            </a:fld>
            <a:endParaRPr lang="en-US" dirty="0"/>
          </a:p>
        </p:txBody>
      </p:sp>
      <p:sp>
        <p:nvSpPr>
          <p:cNvPr id="7" name="Title 1"/>
          <p:cNvSpPr>
            <a:spLocks noGrp="1"/>
          </p:cNvSpPr>
          <p:nvPr>
            <p:ph type="title"/>
          </p:nvPr>
        </p:nvSpPr>
        <p:spPr>
          <a:xfrm>
            <a:off x="159568" y="561920"/>
            <a:ext cx="8984432" cy="1325563"/>
          </a:xfrm>
        </p:spPr>
        <p:txBody>
          <a:bodyPr/>
          <a:lstStyle/>
          <a:p>
            <a:r>
              <a:rPr lang="en-US" dirty="0" smtClean="0"/>
              <a:t>Task Group/Subcommittee Action Plan</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4245620272"/>
              </p:ext>
            </p:extLst>
          </p:nvPr>
        </p:nvGraphicFramePr>
        <p:xfrm>
          <a:off x="382772" y="1770063"/>
          <a:ext cx="7743571" cy="3752847"/>
        </p:xfrm>
        <a:graphic>
          <a:graphicData uri="http://schemas.openxmlformats.org/drawingml/2006/table">
            <a:tbl>
              <a:tblPr firstRow="1" bandRow="1">
                <a:tableStyleId>{073A0DAA-6AF3-43AB-8588-CEC1D06C72B9}</a:tableStyleId>
              </a:tblPr>
              <a:tblGrid>
                <a:gridCol w="2751905"/>
                <a:gridCol w="1438276"/>
                <a:gridCol w="1776695"/>
                <a:gridCol w="1776695"/>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200" dirty="0" smtClean="0">
                          <a:solidFill>
                            <a:srgbClr val="FF0000"/>
                          </a:solidFill>
                        </a:rPr>
                        <a:t>Adjudicated comments for E2330</a:t>
                      </a:r>
                      <a:endParaRPr lang="en-US" sz="1200" dirty="0">
                        <a:solidFill>
                          <a:srgbClr val="FF0000"/>
                        </a:solidFill>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67029">
                <a:tc>
                  <a:txBody>
                    <a:bodyPr/>
                    <a:lstStyle/>
                    <a:p>
                      <a:r>
                        <a:rPr lang="en-US" sz="1200" dirty="0" smtClean="0">
                          <a:solidFill>
                            <a:srgbClr val="FF0000"/>
                          </a:solidFill>
                        </a:rPr>
                        <a:t>Adjudicated comments for E2926</a:t>
                      </a:r>
                      <a:endParaRPr lang="en-US" sz="1200"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endParaRPr lang="en-US" sz="1600" dirty="0"/>
                    </a:p>
                  </a:txBody>
                  <a:tcPr/>
                </a:tc>
              </a:tr>
              <a:tr h="367029">
                <a:tc>
                  <a:txBody>
                    <a:bodyPr/>
                    <a:lstStyle/>
                    <a:p>
                      <a:r>
                        <a:rPr lang="en-US" sz="1200" dirty="0" smtClean="0">
                          <a:solidFill>
                            <a:srgbClr val="FF0000"/>
                          </a:solidFill>
                        </a:rPr>
                        <a:t>Edited</a:t>
                      </a:r>
                      <a:r>
                        <a:rPr lang="en-US" sz="1200" baseline="0" dirty="0" smtClean="0">
                          <a:solidFill>
                            <a:srgbClr val="FF0000"/>
                          </a:solidFill>
                        </a:rPr>
                        <a:t> E1967 </a:t>
                      </a:r>
                      <a:r>
                        <a:rPr lang="en-US" sz="1200" baseline="0" dirty="0" smtClean="0">
                          <a:solidFill>
                            <a:srgbClr val="FF0000"/>
                          </a:solidFill>
                        </a:rPr>
                        <a:t>(will send </a:t>
                      </a:r>
                      <a:r>
                        <a:rPr lang="en-US" sz="1200" baseline="0" dirty="0" smtClean="0">
                          <a:solidFill>
                            <a:srgbClr val="FF0000"/>
                          </a:solidFill>
                        </a:rPr>
                        <a:t>out for </a:t>
                      </a:r>
                      <a:r>
                        <a:rPr lang="en-US" sz="1200" baseline="0" dirty="0" smtClean="0">
                          <a:solidFill>
                            <a:srgbClr val="FF0000"/>
                          </a:solidFill>
                        </a:rPr>
                        <a:t>comment /vote </a:t>
                      </a:r>
                      <a:r>
                        <a:rPr lang="en-US" sz="1200" baseline="0" dirty="0" smtClean="0">
                          <a:solidFill>
                            <a:srgbClr val="FF0000"/>
                          </a:solidFill>
                        </a:rPr>
                        <a:t>to subcommittee, SAC, RC)</a:t>
                      </a:r>
                      <a:endParaRPr lang="en-US" sz="1200" dirty="0">
                        <a:solidFill>
                          <a:srgbClr val="FF0000"/>
                        </a:solidFill>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670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t>Resubmit E1967 to ASTM</a:t>
                      </a:r>
                    </a:p>
                    <a:p>
                      <a:endParaRPr lang="en-US" sz="1200" dirty="0"/>
                    </a:p>
                  </a:txBody>
                  <a:tcPr/>
                </a:tc>
                <a:tc>
                  <a:txBody>
                    <a:bodyPr/>
                    <a:lstStyle/>
                    <a:p>
                      <a:r>
                        <a:rPr lang="en-US" sz="1600" dirty="0" smtClean="0"/>
                        <a:t>SDO-400</a:t>
                      </a:r>
                      <a:endParaRPr lang="en-US" sz="1600" dirty="0"/>
                    </a:p>
                  </a:txBody>
                  <a:tcPr/>
                </a:tc>
                <a:tc>
                  <a:txBody>
                    <a:bodyPr/>
                    <a:lstStyle/>
                    <a:p>
                      <a:r>
                        <a:rPr lang="en-US" sz="1600" dirty="0" smtClean="0"/>
                        <a:t>David Green</a:t>
                      </a:r>
                      <a:endParaRPr lang="en-US" sz="1600" dirty="0"/>
                    </a:p>
                  </a:txBody>
                  <a:tcPr/>
                </a:tc>
                <a:tc>
                  <a:txBody>
                    <a:bodyPr/>
                    <a:lstStyle/>
                    <a:p>
                      <a:r>
                        <a:rPr lang="en-US" sz="1600" dirty="0" smtClean="0"/>
                        <a:t>July 2016</a:t>
                      </a:r>
                      <a:endParaRPr lang="en-US" sz="1600" dirty="0"/>
                    </a:p>
                  </a:txBody>
                  <a:tcPr/>
                </a:tc>
              </a:tr>
              <a:tr h="367029">
                <a:tc>
                  <a:txBody>
                    <a:bodyPr/>
                    <a:lstStyle/>
                    <a:p>
                      <a:r>
                        <a:rPr lang="en-US" sz="1200" dirty="0" smtClean="0"/>
                        <a:t>Edit E2927 and resubmit to ASTM</a:t>
                      </a:r>
                      <a:endParaRPr lang="en-US" sz="1200" dirty="0"/>
                    </a:p>
                  </a:txBody>
                  <a:tcPr/>
                </a:tc>
                <a:tc>
                  <a:txBody>
                    <a:bodyPr/>
                    <a:lstStyle/>
                    <a:p>
                      <a:r>
                        <a:rPr lang="en-US" sz="1600" dirty="0" smtClean="0"/>
                        <a:t>SDO-400</a:t>
                      </a:r>
                      <a:endParaRPr lang="en-US" sz="1600" dirty="0"/>
                    </a:p>
                  </a:txBody>
                  <a:tcPr/>
                </a:tc>
                <a:tc>
                  <a:txBody>
                    <a:bodyPr/>
                    <a:lstStyle/>
                    <a:p>
                      <a:r>
                        <a:rPr lang="en-US" sz="1600" dirty="0" smtClean="0"/>
                        <a:t>Tatiana </a:t>
                      </a:r>
                      <a:r>
                        <a:rPr lang="en-US" sz="1600" dirty="0" err="1" smtClean="0"/>
                        <a:t>Trejos</a:t>
                      </a:r>
                      <a:endParaRPr lang="en-US" sz="1600" dirty="0"/>
                    </a:p>
                  </a:txBody>
                  <a:tcPr/>
                </a:tc>
                <a:tc>
                  <a:txBody>
                    <a:bodyPr/>
                    <a:lstStyle/>
                    <a:p>
                      <a:r>
                        <a:rPr lang="en-US" sz="1600" dirty="0" smtClean="0"/>
                        <a:t>July 2016</a:t>
                      </a:r>
                      <a:endParaRPr lang="en-US" sz="1600" dirty="0"/>
                    </a:p>
                  </a:txBody>
                  <a:tcPr/>
                </a:tc>
              </a:tr>
              <a:tr h="367029">
                <a:tc>
                  <a:txBody>
                    <a:bodyPr/>
                    <a:lstStyle/>
                    <a:p>
                      <a:r>
                        <a:rPr lang="en-US" sz="1200" dirty="0" smtClean="0"/>
                        <a:t>Write</a:t>
                      </a:r>
                      <a:r>
                        <a:rPr lang="en-US" sz="1200" baseline="0" dirty="0" smtClean="0"/>
                        <a:t> general </a:t>
                      </a:r>
                      <a:r>
                        <a:rPr lang="en-US" sz="1200" dirty="0" smtClean="0"/>
                        <a:t> </a:t>
                      </a:r>
                      <a:r>
                        <a:rPr lang="en-US" sz="1200" baseline="0" dirty="0" smtClean="0"/>
                        <a:t>guideline for forensic glass analysis and comparison </a:t>
                      </a:r>
                      <a:endParaRPr lang="en-US" sz="1200" dirty="0"/>
                    </a:p>
                  </a:txBody>
                  <a:tcPr/>
                </a:tc>
                <a:tc>
                  <a:txBody>
                    <a:bodyPr/>
                    <a:lstStyle/>
                    <a:p>
                      <a:r>
                        <a:rPr lang="en-US" sz="1600" dirty="0" smtClean="0"/>
                        <a:t>SDO-200</a:t>
                      </a:r>
                      <a:endParaRPr lang="en-US" sz="1600" dirty="0"/>
                    </a:p>
                  </a:txBody>
                  <a:tcPr/>
                </a:tc>
                <a:tc>
                  <a:txBody>
                    <a:bodyPr/>
                    <a:lstStyle/>
                    <a:p>
                      <a:r>
                        <a:rPr lang="en-US" sz="1600" dirty="0" smtClean="0"/>
                        <a:t>Jodi Webb</a:t>
                      </a:r>
                      <a:endParaRPr lang="en-US" sz="1600" dirty="0"/>
                    </a:p>
                  </a:txBody>
                  <a:tcPr/>
                </a:tc>
                <a:tc>
                  <a:txBody>
                    <a:bodyPr/>
                    <a:lstStyle/>
                    <a:p>
                      <a:r>
                        <a:rPr lang="en-US" sz="1600" dirty="0" smtClean="0"/>
                        <a:t>January 2017</a:t>
                      </a:r>
                      <a:endParaRPr lang="en-US" sz="1600" dirty="0"/>
                    </a:p>
                  </a:txBody>
                  <a:tcPr/>
                </a:tc>
              </a:tr>
              <a:tr h="367029">
                <a:tc>
                  <a:txBody>
                    <a:bodyPr/>
                    <a:lstStyle/>
                    <a:p>
                      <a:r>
                        <a:rPr lang="en-US" sz="1200" dirty="0" smtClean="0"/>
                        <a:t>Submit glass guideline to subcommittee,</a:t>
                      </a:r>
                      <a:r>
                        <a:rPr lang="en-US" sz="1200" baseline="0" dirty="0" smtClean="0"/>
                        <a:t> SAC, and RC for comment</a:t>
                      </a:r>
                      <a:endParaRPr lang="en-US" sz="1200" dirty="0"/>
                    </a:p>
                  </a:txBody>
                  <a:tcPr/>
                </a:tc>
                <a:tc>
                  <a:txBody>
                    <a:bodyPr/>
                    <a:lstStyle/>
                    <a:p>
                      <a:r>
                        <a:rPr lang="en-US" sz="1600" dirty="0" smtClean="0"/>
                        <a:t>SDO-400</a:t>
                      </a:r>
                      <a:endParaRPr lang="en-US" sz="1600" dirty="0"/>
                    </a:p>
                  </a:txBody>
                  <a:tcPr/>
                </a:tc>
                <a:tc>
                  <a:txBody>
                    <a:bodyPr/>
                    <a:lstStyle/>
                    <a:p>
                      <a:r>
                        <a:rPr lang="en-US" sz="1600" dirty="0" smtClean="0"/>
                        <a:t>Jodi Webb</a:t>
                      </a:r>
                      <a:endParaRPr lang="en-US" sz="1600" dirty="0"/>
                    </a:p>
                  </a:txBody>
                  <a:tcPr/>
                </a:tc>
                <a:tc>
                  <a:txBody>
                    <a:bodyPr/>
                    <a:lstStyle/>
                    <a:p>
                      <a:r>
                        <a:rPr lang="en-US" sz="1600" dirty="0" smtClean="0"/>
                        <a:t>January 2017</a:t>
                      </a:r>
                      <a:endParaRPr lang="en-US" sz="1600" dirty="0"/>
                    </a:p>
                  </a:txBody>
                  <a:tcPr/>
                </a:tc>
              </a:tr>
            </a:tbl>
          </a:graphicData>
        </a:graphic>
      </p:graphicFrame>
    </p:spTree>
    <p:extLst>
      <p:ext uri="{BB962C8B-B14F-4D97-AF65-F5344CB8AC3E}">
        <p14:creationId xmlns:p14="http://schemas.microsoft.com/office/powerpoint/2010/main" val="3917000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7" y="499405"/>
            <a:ext cx="7886700" cy="1325563"/>
          </a:xfrm>
        </p:spPr>
        <p:txBody>
          <a:bodyPr/>
          <a:lstStyle/>
          <a:p>
            <a:r>
              <a:rPr lang="en-US" dirty="0" smtClean="0"/>
              <a:t>Topic 6: Tape and Paint Documents (1)</a:t>
            </a:r>
            <a:endParaRPr lang="en-US" dirty="0"/>
          </a:p>
        </p:txBody>
      </p:sp>
      <p:sp>
        <p:nvSpPr>
          <p:cNvPr id="4" name="TextBox 3"/>
          <p:cNvSpPr txBox="1"/>
          <p:nvPr/>
        </p:nvSpPr>
        <p:spPr>
          <a:xfrm>
            <a:off x="3062355" y="4964595"/>
            <a:ext cx="5751445" cy="1477328"/>
          </a:xfrm>
          <a:prstGeom prst="rect">
            <a:avLst/>
          </a:prstGeom>
          <a:solidFill>
            <a:schemeClr val="bg2">
              <a:lumMod val="90000"/>
            </a:schemeClr>
          </a:solidFill>
        </p:spPr>
        <p:txBody>
          <a:bodyPr wrap="square" rtlCol="0">
            <a:spAutoFit/>
          </a:bodyPr>
          <a:lstStyle/>
          <a:p>
            <a:r>
              <a:rPr lang="en-US" b="1" dirty="0" smtClean="0"/>
              <a:t>Task Group Name: </a:t>
            </a:r>
            <a:r>
              <a:rPr lang="en-US" dirty="0"/>
              <a:t>Paint/Tape</a:t>
            </a:r>
            <a:endParaRPr lang="en-US" b="1" dirty="0"/>
          </a:p>
          <a:p>
            <a:r>
              <a:rPr lang="en-US" b="1" dirty="0" smtClean="0"/>
              <a:t>Task Group Chair Name:</a:t>
            </a:r>
            <a:r>
              <a:rPr lang="en-US" dirty="0" smtClean="0"/>
              <a:t> </a:t>
            </a:r>
            <a:r>
              <a:rPr lang="en-US" dirty="0"/>
              <a:t>Diana Wright</a:t>
            </a:r>
          </a:p>
          <a:p>
            <a:r>
              <a:rPr lang="en-US" b="1" dirty="0" smtClean="0"/>
              <a:t>Task Group Chair Contact Information: </a:t>
            </a:r>
            <a:r>
              <a:rPr lang="en-US" dirty="0" smtClean="0">
                <a:hlinkClick r:id="rId2"/>
              </a:rPr>
              <a:t>diana.wright@ic.fbi.gov</a:t>
            </a:r>
            <a:endParaRPr lang="en-US" dirty="0" smtClean="0"/>
          </a:p>
          <a:p>
            <a:r>
              <a:rPr lang="en-US" b="1" dirty="0" smtClean="0"/>
              <a:t>Date of last task group meeting:  </a:t>
            </a:r>
            <a:r>
              <a:rPr lang="en-US" dirty="0" smtClean="0"/>
              <a:t>January 29, 2016</a:t>
            </a:r>
          </a:p>
        </p:txBody>
      </p:sp>
      <p:sp>
        <p:nvSpPr>
          <p:cNvPr id="5" name="Slide Number Placeholder 4"/>
          <p:cNvSpPr>
            <a:spLocks noGrp="1"/>
          </p:cNvSpPr>
          <p:nvPr>
            <p:ph type="sldNum" sz="quarter" idx="12"/>
          </p:nvPr>
        </p:nvSpPr>
        <p:spPr/>
        <p:txBody>
          <a:bodyPr/>
          <a:lstStyle/>
          <a:p>
            <a:fld id="{8A6BD0B9-3465-4E0F-AE7F-2EBD7D9D0656}" type="slidenum">
              <a:rPr lang="en-US" smtClean="0"/>
              <a:pPr/>
              <a:t>22</a:t>
            </a:fld>
            <a:endParaRPr lang="en-US" dirty="0"/>
          </a:p>
        </p:txBody>
      </p:sp>
      <p:sp>
        <p:nvSpPr>
          <p:cNvPr id="7" name="Content Placeholder 2"/>
          <p:cNvSpPr>
            <a:spLocks noGrp="1"/>
          </p:cNvSpPr>
          <p:nvPr>
            <p:ph idx="1"/>
          </p:nvPr>
        </p:nvSpPr>
        <p:spPr>
          <a:xfrm>
            <a:off x="0" y="1764219"/>
            <a:ext cx="9144000" cy="3200376"/>
          </a:xfrm>
        </p:spPr>
        <p:txBody>
          <a:bodyPr>
            <a:normAutofit/>
          </a:bodyPr>
          <a:lstStyle/>
          <a:p>
            <a:pPr marL="0" indent="0">
              <a:buNone/>
            </a:pPr>
            <a:r>
              <a:rPr lang="en-US" dirty="0" smtClean="0"/>
              <a:t>Document Title: </a:t>
            </a:r>
          </a:p>
          <a:p>
            <a:pPr marL="0" indent="0">
              <a:buNone/>
            </a:pPr>
            <a:r>
              <a:rPr lang="en-US" dirty="0"/>
              <a:t>	</a:t>
            </a:r>
            <a:r>
              <a:rPr lang="en-US" dirty="0" smtClean="0"/>
              <a:t>(RA-7)	E2809 Standard Guide for SEM for forensic paint analysis</a:t>
            </a:r>
          </a:p>
          <a:p>
            <a:pPr marL="0" indent="0">
              <a:buNone/>
            </a:pPr>
            <a:r>
              <a:rPr lang="en-US" dirty="0"/>
              <a:t>	</a:t>
            </a:r>
            <a:r>
              <a:rPr lang="en-US" dirty="0" smtClean="0"/>
              <a:t>(SDO-04) 	E2808 Standard Guide for MSP for forensic paint analysis</a:t>
            </a:r>
          </a:p>
          <a:p>
            <a:pPr marL="0" indent="0">
              <a:buNone/>
            </a:pPr>
            <a:r>
              <a:rPr lang="en-US" dirty="0"/>
              <a:t>	</a:t>
            </a:r>
            <a:r>
              <a:rPr lang="en-US" dirty="0" smtClean="0"/>
              <a:t>(SDO-07)   	Standard Guide for IR for forensic tape analysis</a:t>
            </a:r>
          </a:p>
          <a:p>
            <a:pPr marL="0" indent="0">
              <a:buNone/>
            </a:pPr>
            <a:r>
              <a:rPr lang="en-US" dirty="0"/>
              <a:t> </a:t>
            </a:r>
            <a:r>
              <a:rPr lang="en-US" dirty="0" smtClean="0"/>
              <a:t>                        	Standard Guide for PGC for forensic polymer analysis</a:t>
            </a:r>
          </a:p>
          <a:p>
            <a:pPr marL="0" indent="0">
              <a:buNone/>
            </a:pPr>
            <a:endParaRPr lang="en-US" dirty="0" smtClean="0"/>
          </a:p>
          <a:p>
            <a:pPr marL="0" indent="0">
              <a:buNone/>
            </a:pPr>
            <a:r>
              <a:rPr lang="en-US" dirty="0" smtClean="0"/>
              <a:t>Scope: Standard guides for different paint and tape techniques</a:t>
            </a:r>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83270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7627" y="342900"/>
            <a:ext cx="3986273" cy="400110"/>
          </a:xfrm>
          <a:prstGeom prst="rect">
            <a:avLst/>
          </a:prstGeom>
          <a:noFill/>
        </p:spPr>
        <p:txBody>
          <a:bodyPr wrap="square" rtlCol="0">
            <a:spAutoFit/>
          </a:bodyPr>
          <a:lstStyle/>
          <a:p>
            <a:r>
              <a:rPr lang="en-US" sz="2000" i="1" dirty="0" smtClean="0"/>
              <a:t>Topic 6: Tape/Paint Documents (1)</a:t>
            </a:r>
            <a:endParaRPr lang="en-US" sz="20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23</a:t>
            </a:fld>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2781380481"/>
              </p:ext>
            </p:extLst>
          </p:nvPr>
        </p:nvGraphicFramePr>
        <p:xfrm>
          <a:off x="311150" y="1566863"/>
          <a:ext cx="8445500" cy="4314506"/>
        </p:xfrm>
        <a:graphic>
          <a:graphicData uri="http://schemas.openxmlformats.org/drawingml/2006/table">
            <a:tbl>
              <a:tblPr firstRow="1" bandRow="1">
                <a:tableStyleId>{073A0DAA-6AF3-43AB-8588-CEC1D06C72B9}</a:tableStyleId>
              </a:tblPr>
              <a:tblGrid>
                <a:gridCol w="3027079"/>
                <a:gridCol w="1388774"/>
                <a:gridCol w="1715545"/>
                <a:gridCol w="2314102"/>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200" dirty="0" smtClean="0">
                          <a:solidFill>
                            <a:srgbClr val="FF0000"/>
                          </a:solidFill>
                        </a:rPr>
                        <a:t>Registry packets for E1610 and E2937</a:t>
                      </a:r>
                      <a:endParaRPr lang="en-US" sz="1200" dirty="0">
                        <a:solidFill>
                          <a:srgbClr val="FF0000"/>
                        </a:solidFill>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67029">
                <a:tc>
                  <a:txBody>
                    <a:bodyPr/>
                    <a:lstStyle/>
                    <a:p>
                      <a:r>
                        <a:rPr lang="en-US" sz="1200" dirty="0" smtClean="0">
                          <a:solidFill>
                            <a:srgbClr val="FF0000"/>
                          </a:solidFill>
                        </a:rPr>
                        <a:t>Formatted PGC for polymers</a:t>
                      </a:r>
                      <a:r>
                        <a:rPr lang="en-US" sz="1200" baseline="0" dirty="0" smtClean="0">
                          <a:solidFill>
                            <a:srgbClr val="FF0000"/>
                          </a:solidFill>
                        </a:rPr>
                        <a:t> and sent to subcommittee for comment/vote</a:t>
                      </a:r>
                      <a:endParaRPr lang="en-US" sz="1200"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endParaRPr lang="en-US" sz="1600" dirty="0"/>
                    </a:p>
                  </a:txBody>
                  <a:tcPr/>
                </a:tc>
              </a:tr>
              <a:tr h="38004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Edited</a:t>
                      </a:r>
                      <a:r>
                        <a:rPr lang="en-US" sz="1200" baseline="0" dirty="0" smtClean="0">
                          <a:solidFill>
                            <a:srgbClr val="FF0000"/>
                          </a:solidFill>
                        </a:rPr>
                        <a:t> IR for tape (sent to ASTM)</a:t>
                      </a:r>
                      <a:endParaRPr lang="en-US" sz="1200" dirty="0">
                        <a:solidFill>
                          <a:srgbClr val="FF0000"/>
                        </a:solidFill>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670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Registry</a:t>
                      </a:r>
                      <a:r>
                        <a:rPr lang="en-US" sz="1200" baseline="0" dirty="0" smtClean="0">
                          <a:solidFill>
                            <a:schemeClr val="tx1"/>
                          </a:solidFill>
                        </a:rPr>
                        <a:t> packet for E2809 (SEM for paint)</a:t>
                      </a:r>
                      <a:endParaRPr lang="en-US" sz="1200" dirty="0">
                        <a:solidFill>
                          <a:schemeClr val="tx1"/>
                        </a:solidFill>
                      </a:endParaRPr>
                    </a:p>
                  </a:txBody>
                  <a:tcPr/>
                </a:tc>
                <a:tc>
                  <a:txBody>
                    <a:bodyPr/>
                    <a:lstStyle/>
                    <a:p>
                      <a:r>
                        <a:rPr lang="en-US" sz="1600" dirty="0" smtClean="0"/>
                        <a:t>RA-200</a:t>
                      </a:r>
                      <a:endParaRPr lang="en-US" sz="1600" dirty="0"/>
                    </a:p>
                  </a:txBody>
                  <a:tcPr/>
                </a:tc>
                <a:tc>
                  <a:txBody>
                    <a:bodyPr/>
                    <a:lstStyle/>
                    <a:p>
                      <a:r>
                        <a:rPr lang="en-US" sz="1600" dirty="0" smtClean="0"/>
                        <a:t>Diana Wright</a:t>
                      </a:r>
                      <a:endParaRPr lang="en-US" sz="1600" dirty="0"/>
                    </a:p>
                  </a:txBody>
                  <a:tcPr/>
                </a:tc>
                <a:tc>
                  <a:txBody>
                    <a:bodyPr/>
                    <a:lstStyle/>
                    <a:p>
                      <a:pPr algn="ctr"/>
                      <a:r>
                        <a:rPr lang="en-US" sz="1600" dirty="0" smtClean="0"/>
                        <a:t>February 2016</a:t>
                      </a:r>
                    </a:p>
                  </a:txBody>
                  <a:tcPr/>
                </a:tc>
              </a:tr>
              <a:tr h="3670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Adjudicating</a:t>
                      </a:r>
                      <a:r>
                        <a:rPr lang="en-US" sz="1200" baseline="0" dirty="0" smtClean="0">
                          <a:solidFill>
                            <a:schemeClr val="tx1"/>
                          </a:solidFill>
                        </a:rPr>
                        <a:t> comments for IR of tape (from ASTM)</a:t>
                      </a:r>
                      <a:endParaRPr lang="en-US" sz="1200" dirty="0" smtClean="0">
                        <a:solidFill>
                          <a:schemeClr val="tx1"/>
                        </a:solidFill>
                      </a:endParaRPr>
                    </a:p>
                    <a:p>
                      <a:endParaRPr lang="en-US" sz="1200" dirty="0"/>
                    </a:p>
                  </a:txBody>
                  <a:tcPr/>
                </a:tc>
                <a:tc>
                  <a:txBody>
                    <a:bodyPr/>
                    <a:lstStyle/>
                    <a:p>
                      <a:r>
                        <a:rPr lang="en-US" sz="1600" dirty="0" smtClean="0"/>
                        <a:t>SDO-1000</a:t>
                      </a:r>
                      <a:endParaRPr lang="en-US" sz="16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t>Diana Wright</a:t>
                      </a:r>
                    </a:p>
                    <a:p>
                      <a:endParaRPr lang="en-US" sz="1600" dirty="0"/>
                    </a:p>
                  </a:txBody>
                  <a:tcPr/>
                </a:tc>
                <a:tc>
                  <a:txBody>
                    <a:bodyPr/>
                    <a:lstStyle/>
                    <a:p>
                      <a:pPr algn="ctr"/>
                      <a:r>
                        <a:rPr lang="en-US" sz="1600" dirty="0" smtClean="0"/>
                        <a:t>February 2016</a:t>
                      </a:r>
                      <a:endParaRPr lang="en-US" sz="1600" dirty="0"/>
                    </a:p>
                  </a:txBody>
                  <a:tcPr/>
                </a:tc>
              </a:tr>
              <a:tr h="3670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Reviewing E2808 (MSP for paint) for ASTM 5 year review</a:t>
                      </a:r>
                    </a:p>
                    <a:p>
                      <a:endParaRPr lang="en-US" sz="1200" dirty="0"/>
                    </a:p>
                  </a:txBody>
                  <a:tcPr/>
                </a:tc>
                <a:tc>
                  <a:txBody>
                    <a:bodyPr/>
                    <a:lstStyle/>
                    <a:p>
                      <a:r>
                        <a:rPr lang="en-US" sz="1600" dirty="0" smtClean="0"/>
                        <a:t>SDO-200</a:t>
                      </a:r>
                      <a:endParaRPr lang="en-US" sz="1600" dirty="0"/>
                    </a:p>
                  </a:txBody>
                  <a:tcPr/>
                </a:tc>
                <a:tc>
                  <a:txBody>
                    <a:bodyPr/>
                    <a:lstStyle/>
                    <a:p>
                      <a:r>
                        <a:rPr lang="en-US" sz="1600" dirty="0" smtClean="0"/>
                        <a:t>Chris </a:t>
                      </a:r>
                      <a:r>
                        <a:rPr lang="en-US" sz="1600" dirty="0" err="1" smtClean="0"/>
                        <a:t>Palenik</a:t>
                      </a:r>
                      <a:endParaRPr lang="en-US" sz="1600" dirty="0"/>
                    </a:p>
                  </a:txBody>
                  <a:tcPr/>
                </a:tc>
                <a:tc>
                  <a:txBody>
                    <a:bodyPr/>
                    <a:lstStyle/>
                    <a:p>
                      <a:pPr algn="ctr"/>
                      <a:r>
                        <a:rPr lang="en-US" sz="1600" dirty="0" smtClean="0"/>
                        <a:t>April 2016</a:t>
                      </a:r>
                      <a:endParaRPr lang="en-US" sz="1600" dirty="0"/>
                    </a:p>
                  </a:txBody>
                  <a:tcPr/>
                </a:tc>
              </a:tr>
              <a:tr h="3670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t>Adjudicating subcommittee comments for PGC for polymers</a:t>
                      </a:r>
                    </a:p>
                    <a:p>
                      <a:endParaRPr lang="en-US" sz="1200" dirty="0"/>
                    </a:p>
                  </a:txBody>
                  <a:tcPr/>
                </a:tc>
                <a:tc>
                  <a:txBody>
                    <a:bodyPr/>
                    <a:lstStyle/>
                    <a:p>
                      <a:r>
                        <a:rPr lang="en-US" sz="1600" dirty="0" smtClean="0"/>
                        <a:t>SDO-300</a:t>
                      </a:r>
                      <a:endParaRPr lang="en-US" sz="1600" dirty="0"/>
                    </a:p>
                  </a:txBody>
                  <a:tcPr/>
                </a:tc>
                <a:tc>
                  <a:txBody>
                    <a:bodyPr/>
                    <a:lstStyle/>
                    <a:p>
                      <a:r>
                        <a:rPr lang="en-US" sz="1600" dirty="0" smtClean="0"/>
                        <a:t>Tammy</a:t>
                      </a:r>
                      <a:r>
                        <a:rPr lang="en-US" sz="1600" baseline="0" dirty="0" smtClean="0"/>
                        <a:t> </a:t>
                      </a:r>
                      <a:r>
                        <a:rPr lang="en-US" sz="1600" baseline="0" dirty="0" err="1" smtClean="0"/>
                        <a:t>Jergovich</a:t>
                      </a:r>
                      <a:endParaRPr lang="en-US" sz="1600" dirty="0"/>
                    </a:p>
                  </a:txBody>
                  <a:tcPr/>
                </a:tc>
                <a:tc>
                  <a:txBody>
                    <a:bodyPr/>
                    <a:lstStyle/>
                    <a:p>
                      <a:pPr algn="ctr"/>
                      <a:r>
                        <a:rPr lang="en-US" sz="1600" dirty="0" smtClean="0"/>
                        <a:t>June 2016</a:t>
                      </a:r>
                      <a:endParaRPr lang="en-US" sz="1600" dirty="0"/>
                    </a:p>
                  </a:txBody>
                  <a:tcPr/>
                </a:tc>
              </a:tr>
            </a:tbl>
          </a:graphicData>
        </a:graphic>
      </p:graphicFrame>
      <p:sp>
        <p:nvSpPr>
          <p:cNvPr id="9" name="Title 1"/>
          <p:cNvSpPr>
            <a:spLocks noGrp="1"/>
          </p:cNvSpPr>
          <p:nvPr>
            <p:ph type="title"/>
          </p:nvPr>
        </p:nvSpPr>
        <p:spPr>
          <a:xfrm>
            <a:off x="159568" y="561920"/>
            <a:ext cx="8984432" cy="1325563"/>
          </a:xfrm>
        </p:spPr>
        <p:txBody>
          <a:bodyPr/>
          <a:lstStyle/>
          <a:p>
            <a:r>
              <a:rPr lang="en-US" dirty="0" smtClean="0"/>
              <a:t>Task Group/Subcommittee Action Plan</a:t>
            </a:r>
            <a:endParaRPr lang="en-US" dirty="0"/>
          </a:p>
        </p:txBody>
      </p:sp>
    </p:spTree>
    <p:extLst>
      <p:ext uri="{BB962C8B-B14F-4D97-AF65-F5344CB8AC3E}">
        <p14:creationId xmlns:p14="http://schemas.microsoft.com/office/powerpoint/2010/main" val="528018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27" y="474005"/>
            <a:ext cx="7886700" cy="1325563"/>
          </a:xfrm>
        </p:spPr>
        <p:txBody>
          <a:bodyPr/>
          <a:lstStyle/>
          <a:p>
            <a:r>
              <a:rPr lang="en-US" dirty="0" smtClean="0"/>
              <a:t>Topic 7: Tape and Paint Documents (2)</a:t>
            </a:r>
            <a:endParaRPr lang="en-US" dirty="0"/>
          </a:p>
        </p:txBody>
      </p:sp>
      <p:sp>
        <p:nvSpPr>
          <p:cNvPr id="4" name="TextBox 3"/>
          <p:cNvSpPr txBox="1"/>
          <p:nvPr/>
        </p:nvSpPr>
        <p:spPr>
          <a:xfrm>
            <a:off x="3067050" y="4964595"/>
            <a:ext cx="5118099" cy="1477328"/>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Paint/Tape (2)</a:t>
            </a:r>
            <a:endParaRPr lang="en-US" b="1" dirty="0"/>
          </a:p>
          <a:p>
            <a:r>
              <a:rPr lang="en-US" b="1" dirty="0" smtClean="0"/>
              <a:t>Task Group Chair Name:</a:t>
            </a:r>
            <a:r>
              <a:rPr lang="en-US" dirty="0" smtClean="0"/>
              <a:t> Tammy </a:t>
            </a:r>
            <a:r>
              <a:rPr lang="en-US" dirty="0" err="1" smtClean="0"/>
              <a:t>Jergovich</a:t>
            </a:r>
            <a:endParaRPr lang="en-US" dirty="0"/>
          </a:p>
          <a:p>
            <a:r>
              <a:rPr lang="en-US" b="1" dirty="0" smtClean="0"/>
              <a:t>Task Group Chair Contact Information: </a:t>
            </a:r>
          </a:p>
          <a:p>
            <a:r>
              <a:rPr lang="en-US" b="1" dirty="0" smtClean="0"/>
              <a:t>t</a:t>
            </a:r>
            <a:r>
              <a:rPr lang="en-US" dirty="0" smtClean="0"/>
              <a:t>ammy.jergovich@gbi.ga.gov</a:t>
            </a:r>
          </a:p>
          <a:p>
            <a:r>
              <a:rPr lang="en-US" b="1" dirty="0" smtClean="0"/>
              <a:t>Date of last task group meeting:  </a:t>
            </a:r>
            <a:r>
              <a:rPr lang="en-US" dirty="0" smtClean="0"/>
              <a:t>January 29, 2016</a:t>
            </a:r>
          </a:p>
        </p:txBody>
      </p:sp>
      <p:sp>
        <p:nvSpPr>
          <p:cNvPr id="5" name="Slide Number Placeholder 4"/>
          <p:cNvSpPr>
            <a:spLocks noGrp="1"/>
          </p:cNvSpPr>
          <p:nvPr>
            <p:ph type="sldNum" sz="quarter" idx="12"/>
          </p:nvPr>
        </p:nvSpPr>
        <p:spPr/>
        <p:txBody>
          <a:bodyPr/>
          <a:lstStyle/>
          <a:p>
            <a:fld id="{8A6BD0B9-3465-4E0F-AE7F-2EBD7D9D0656}" type="slidenum">
              <a:rPr lang="en-US" smtClean="0"/>
              <a:pPr/>
              <a:t>24</a:t>
            </a:fld>
            <a:endParaRPr lang="en-US" dirty="0"/>
          </a:p>
        </p:txBody>
      </p:sp>
      <p:sp>
        <p:nvSpPr>
          <p:cNvPr id="7" name="Content Placeholder 2"/>
          <p:cNvSpPr>
            <a:spLocks noGrp="1"/>
          </p:cNvSpPr>
          <p:nvPr>
            <p:ph idx="1"/>
          </p:nvPr>
        </p:nvSpPr>
        <p:spPr>
          <a:xfrm>
            <a:off x="0" y="1764219"/>
            <a:ext cx="9144000" cy="3200376"/>
          </a:xfrm>
          <a:noFill/>
        </p:spPr>
        <p:txBody>
          <a:bodyPr>
            <a:normAutofit/>
          </a:bodyPr>
          <a:lstStyle/>
          <a:p>
            <a:pPr marL="0" indent="0">
              <a:buNone/>
            </a:pPr>
            <a:r>
              <a:rPr lang="en-US" dirty="0" smtClean="0"/>
              <a:t>Document Title: (SDO-09)	Standard guide for tape training</a:t>
            </a:r>
          </a:p>
          <a:p>
            <a:pPr marL="0" indent="0">
              <a:buNone/>
            </a:pPr>
            <a:r>
              <a:rPr lang="en-US" dirty="0"/>
              <a:t> </a:t>
            </a:r>
            <a:r>
              <a:rPr lang="en-US" dirty="0" smtClean="0"/>
              <a:t>                         			Standard guide for paint training</a:t>
            </a:r>
          </a:p>
          <a:p>
            <a:pPr marL="0" indent="0">
              <a:buNone/>
            </a:pPr>
            <a:r>
              <a:rPr lang="en-US" dirty="0"/>
              <a:t>	</a:t>
            </a:r>
            <a:r>
              <a:rPr lang="en-US" dirty="0" smtClean="0"/>
              <a:t>	       			Standard guide for forensic tape analysis </a:t>
            </a:r>
          </a:p>
          <a:p>
            <a:pPr marL="0" indent="0">
              <a:buNone/>
            </a:pPr>
            <a:endParaRPr lang="en-US" dirty="0" smtClean="0"/>
          </a:p>
          <a:p>
            <a:pPr marL="0" indent="0">
              <a:buNone/>
            </a:pPr>
            <a:r>
              <a:rPr lang="en-US" dirty="0" smtClean="0"/>
              <a:t>Scope: Standard practice for training in paint and tape</a:t>
            </a:r>
          </a:p>
          <a:p>
            <a:pPr marL="0" indent="0">
              <a:buNone/>
            </a:pPr>
            <a:r>
              <a:rPr lang="en-US" dirty="0"/>
              <a:t>	</a:t>
            </a:r>
            <a:r>
              <a:rPr lang="en-US" dirty="0" smtClean="0"/>
              <a:t>   Standard guide for forensic tape analysis</a:t>
            </a:r>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55718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7627" y="342900"/>
            <a:ext cx="4988649" cy="400110"/>
          </a:xfrm>
          <a:prstGeom prst="rect">
            <a:avLst/>
          </a:prstGeom>
          <a:noFill/>
        </p:spPr>
        <p:txBody>
          <a:bodyPr wrap="square" rtlCol="0">
            <a:spAutoFit/>
          </a:bodyPr>
          <a:lstStyle/>
          <a:p>
            <a:r>
              <a:rPr lang="en-US" sz="2000" i="1" dirty="0" smtClean="0"/>
              <a:t>Topic 7: Tape/Paint documents (2)</a:t>
            </a:r>
            <a:endParaRPr lang="en-US" sz="20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25</a:t>
            </a:fld>
            <a:endParaRPr lang="en-US" dirty="0"/>
          </a:p>
        </p:txBody>
      </p:sp>
      <p:sp>
        <p:nvSpPr>
          <p:cNvPr id="7" name="Title 1"/>
          <p:cNvSpPr>
            <a:spLocks noGrp="1"/>
          </p:cNvSpPr>
          <p:nvPr>
            <p:ph type="title"/>
          </p:nvPr>
        </p:nvSpPr>
        <p:spPr>
          <a:xfrm>
            <a:off x="159568" y="561920"/>
            <a:ext cx="8984432" cy="1325563"/>
          </a:xfrm>
        </p:spPr>
        <p:txBody>
          <a:bodyPr/>
          <a:lstStyle/>
          <a:p>
            <a:r>
              <a:rPr lang="en-US" dirty="0" smtClean="0"/>
              <a:t>Task Group/Subcommittee Action Plan</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1152653497"/>
              </p:ext>
            </p:extLst>
          </p:nvPr>
        </p:nvGraphicFramePr>
        <p:xfrm>
          <a:off x="311150" y="1693863"/>
          <a:ext cx="8445500" cy="3205476"/>
        </p:xfrm>
        <a:graphic>
          <a:graphicData uri="http://schemas.openxmlformats.org/drawingml/2006/table">
            <a:tbl>
              <a:tblPr firstRow="1" bandRow="1">
                <a:tableStyleId>{073A0DAA-6AF3-43AB-8588-CEC1D06C72B9}</a:tableStyleId>
              </a:tblPr>
              <a:tblGrid>
                <a:gridCol w="3027079"/>
                <a:gridCol w="1388774"/>
                <a:gridCol w="1715545"/>
                <a:gridCol w="2314102"/>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200" dirty="0" smtClean="0">
                          <a:solidFill>
                            <a:srgbClr val="FF0000"/>
                          </a:solidFill>
                        </a:rPr>
                        <a:t>Create tape training</a:t>
                      </a:r>
                      <a:r>
                        <a:rPr lang="en-US" sz="1200" baseline="0" dirty="0" smtClean="0">
                          <a:solidFill>
                            <a:srgbClr val="FF0000"/>
                          </a:solidFill>
                        </a:rPr>
                        <a:t> document</a:t>
                      </a:r>
                      <a:endParaRPr lang="en-US" sz="1200" dirty="0">
                        <a:solidFill>
                          <a:srgbClr val="FF0000"/>
                        </a:solidFill>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67029">
                <a:tc>
                  <a:txBody>
                    <a:bodyPr/>
                    <a:lstStyle/>
                    <a:p>
                      <a:r>
                        <a:rPr lang="en-US" sz="1200" dirty="0" smtClean="0">
                          <a:solidFill>
                            <a:srgbClr val="FF0000"/>
                          </a:solidFill>
                        </a:rPr>
                        <a:t>Incorporate comments from LRC from hair training </a:t>
                      </a:r>
                      <a:endParaRPr lang="en-US" sz="1200"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endParaRPr lang="en-US" sz="1600" dirty="0"/>
                    </a:p>
                  </a:txBody>
                  <a:tcPr/>
                </a:tc>
              </a:tr>
              <a:tr h="367029">
                <a:tc>
                  <a:txBody>
                    <a:bodyPr/>
                    <a:lstStyle/>
                    <a:p>
                      <a:r>
                        <a:rPr lang="en-US" sz="1200" dirty="0" smtClean="0">
                          <a:solidFill>
                            <a:schemeClr val="tx1"/>
                          </a:solidFill>
                        </a:rPr>
                        <a:t>Summit tape training document to subcommittee, SAC and RC for comment</a:t>
                      </a:r>
                      <a:endParaRPr lang="en-US" sz="1200" dirty="0">
                        <a:solidFill>
                          <a:schemeClr val="tx1"/>
                        </a:solidFill>
                      </a:endParaRPr>
                    </a:p>
                  </a:txBody>
                  <a:tcPr/>
                </a:tc>
                <a:tc>
                  <a:txBody>
                    <a:bodyPr/>
                    <a:lstStyle/>
                    <a:p>
                      <a:r>
                        <a:rPr lang="en-US" sz="1600" dirty="0" smtClean="0"/>
                        <a:t>SDO-400</a:t>
                      </a:r>
                      <a:endParaRPr lang="en-US" sz="1600" dirty="0"/>
                    </a:p>
                  </a:txBody>
                  <a:tcPr/>
                </a:tc>
                <a:tc>
                  <a:txBody>
                    <a:bodyPr/>
                    <a:lstStyle/>
                    <a:p>
                      <a:r>
                        <a:rPr lang="en-US" sz="1600" dirty="0" smtClean="0"/>
                        <a:t>Tammy </a:t>
                      </a:r>
                      <a:r>
                        <a:rPr lang="en-US" sz="1600" dirty="0" err="1" smtClean="0"/>
                        <a:t>Jergovich</a:t>
                      </a:r>
                      <a:endParaRPr lang="en-US" sz="1600" dirty="0"/>
                    </a:p>
                  </a:txBody>
                  <a:tcPr/>
                </a:tc>
                <a:tc>
                  <a:txBody>
                    <a:bodyPr/>
                    <a:lstStyle/>
                    <a:p>
                      <a:pPr algn="ctr"/>
                      <a:endParaRPr lang="en-US" sz="1600" dirty="0" smtClean="0"/>
                    </a:p>
                  </a:txBody>
                  <a:tcPr/>
                </a:tc>
              </a:tr>
              <a:tr h="367029">
                <a:tc>
                  <a:txBody>
                    <a:bodyPr/>
                    <a:lstStyle/>
                    <a:p>
                      <a:r>
                        <a:rPr lang="en-US" sz="1200" dirty="0" smtClean="0">
                          <a:solidFill>
                            <a:schemeClr val="tx1"/>
                          </a:solidFill>
                        </a:rPr>
                        <a:t>Adjudicate comments and submit to ASTM</a:t>
                      </a:r>
                      <a:endParaRPr lang="en-US" sz="1200" dirty="0">
                        <a:solidFill>
                          <a:schemeClr val="tx1"/>
                        </a:solidFill>
                      </a:endParaRPr>
                    </a:p>
                  </a:txBody>
                  <a:tcPr/>
                </a:tc>
                <a:tc>
                  <a:txBody>
                    <a:bodyPr/>
                    <a:lstStyle/>
                    <a:p>
                      <a:endParaRPr lang="en-US" sz="1600" dirty="0"/>
                    </a:p>
                  </a:txBody>
                  <a:tcPr/>
                </a:tc>
                <a:tc>
                  <a:txBody>
                    <a:bodyPr/>
                    <a:lstStyle/>
                    <a:p>
                      <a:r>
                        <a:rPr lang="en-US" sz="1600" dirty="0" smtClean="0"/>
                        <a:t>Tammy </a:t>
                      </a:r>
                      <a:r>
                        <a:rPr lang="en-US" sz="1600" dirty="0" err="1" smtClean="0"/>
                        <a:t>Jergovich</a:t>
                      </a:r>
                      <a:endParaRPr lang="en-US" sz="16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April 30, 2016</a:t>
                      </a:r>
                    </a:p>
                  </a:txBody>
                  <a:tcPr/>
                </a:tc>
              </a:tr>
              <a:tr h="3670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Write paint training guideline </a:t>
                      </a:r>
                    </a:p>
                  </a:txBody>
                  <a:tcPr/>
                </a:tc>
                <a:tc>
                  <a:txBody>
                    <a:bodyPr/>
                    <a:lstStyle/>
                    <a:p>
                      <a:r>
                        <a:rPr lang="en-US" sz="1600" dirty="0" smtClean="0"/>
                        <a:t>SDO-200</a:t>
                      </a:r>
                      <a:endParaRPr lang="en-US" sz="1600" dirty="0"/>
                    </a:p>
                  </a:txBody>
                  <a:tcPr/>
                </a:tc>
                <a:tc>
                  <a:txBody>
                    <a:bodyPr/>
                    <a:lstStyle/>
                    <a:p>
                      <a:r>
                        <a:rPr lang="en-US" sz="1600" dirty="0" err="1" smtClean="0"/>
                        <a:t>Chantelle</a:t>
                      </a:r>
                      <a:r>
                        <a:rPr lang="en-US" sz="1600" dirty="0" smtClean="0"/>
                        <a:t> Taylor</a:t>
                      </a:r>
                      <a:endParaRPr lang="en-US" sz="1600" dirty="0"/>
                    </a:p>
                  </a:txBody>
                  <a:tcPr/>
                </a:tc>
                <a:tc>
                  <a:txBody>
                    <a:bodyPr/>
                    <a:lstStyle/>
                    <a:p>
                      <a:pPr algn="ctr"/>
                      <a:r>
                        <a:rPr lang="en-US" sz="1600" dirty="0" smtClean="0"/>
                        <a:t>April</a:t>
                      </a:r>
                      <a:r>
                        <a:rPr lang="en-US" sz="1600" baseline="0" dirty="0" smtClean="0"/>
                        <a:t> 30, 2016</a:t>
                      </a:r>
                      <a:endParaRPr lang="en-US" sz="1600" dirty="0"/>
                    </a:p>
                  </a:txBody>
                  <a:tcPr/>
                </a:tc>
              </a:tr>
              <a:tr h="367029">
                <a:tc>
                  <a:txBody>
                    <a:bodyPr/>
                    <a:lstStyle/>
                    <a:p>
                      <a:r>
                        <a:rPr lang="en-US" sz="1200" dirty="0" smtClean="0">
                          <a:solidFill>
                            <a:schemeClr val="tx1"/>
                          </a:solidFill>
                        </a:rPr>
                        <a:t>Write tape general guideline</a:t>
                      </a:r>
                      <a:endParaRPr lang="en-US" sz="1200" dirty="0">
                        <a:solidFill>
                          <a:schemeClr val="tx1"/>
                        </a:solidFill>
                      </a:endParaRPr>
                    </a:p>
                  </a:txBody>
                  <a:tcPr/>
                </a:tc>
                <a:tc>
                  <a:txBody>
                    <a:bodyPr/>
                    <a:lstStyle/>
                    <a:p>
                      <a:r>
                        <a:rPr lang="en-US" sz="1600" dirty="0" smtClean="0"/>
                        <a:t>SDO-200</a:t>
                      </a:r>
                      <a:endParaRPr lang="en-US" sz="1600" dirty="0"/>
                    </a:p>
                  </a:txBody>
                  <a:tcPr/>
                </a:tc>
                <a:tc>
                  <a:txBody>
                    <a:bodyPr/>
                    <a:lstStyle/>
                    <a:p>
                      <a:r>
                        <a:rPr lang="en-US" sz="1600" dirty="0" smtClean="0"/>
                        <a:t>Kathy Boone</a:t>
                      </a:r>
                      <a:endParaRPr lang="en-US" sz="1600" dirty="0"/>
                    </a:p>
                  </a:txBody>
                  <a:tcPr/>
                </a:tc>
                <a:tc>
                  <a:txBody>
                    <a:bodyPr/>
                    <a:lstStyle/>
                    <a:p>
                      <a:pPr algn="ctr"/>
                      <a:r>
                        <a:rPr lang="en-US" sz="1600" dirty="0" smtClean="0"/>
                        <a:t>June 30, 2016</a:t>
                      </a:r>
                      <a:endParaRPr lang="en-US" sz="1600" dirty="0"/>
                    </a:p>
                  </a:txBody>
                  <a:tcPr/>
                </a:tc>
              </a:tr>
            </a:tbl>
          </a:graphicData>
        </a:graphic>
      </p:graphicFrame>
    </p:spTree>
    <p:extLst>
      <p:ext uri="{BB962C8B-B14F-4D97-AF65-F5344CB8AC3E}">
        <p14:creationId xmlns:p14="http://schemas.microsoft.com/office/powerpoint/2010/main" val="699328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7627" y="342900"/>
            <a:ext cx="4988649" cy="400110"/>
          </a:xfrm>
          <a:prstGeom prst="rect">
            <a:avLst/>
          </a:prstGeom>
          <a:noFill/>
        </p:spPr>
        <p:txBody>
          <a:bodyPr wrap="square" rtlCol="0">
            <a:spAutoFit/>
          </a:bodyPr>
          <a:lstStyle/>
          <a:p>
            <a:r>
              <a:rPr lang="en-US" sz="2000" i="1" dirty="0" smtClean="0"/>
              <a:t>Topic 7:  Research</a:t>
            </a:r>
            <a:endParaRPr lang="en-US" sz="20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26</a:t>
            </a:fld>
            <a:endParaRPr lang="en-US" dirty="0"/>
          </a:p>
        </p:txBody>
      </p:sp>
      <p:sp>
        <p:nvSpPr>
          <p:cNvPr id="7" name="Title 1"/>
          <p:cNvSpPr>
            <a:spLocks noGrp="1"/>
          </p:cNvSpPr>
          <p:nvPr>
            <p:ph type="title"/>
          </p:nvPr>
        </p:nvSpPr>
        <p:spPr>
          <a:xfrm>
            <a:off x="159568" y="561920"/>
            <a:ext cx="8984432" cy="1325563"/>
          </a:xfrm>
        </p:spPr>
        <p:txBody>
          <a:bodyPr/>
          <a:lstStyle/>
          <a:p>
            <a:r>
              <a:rPr lang="en-US" dirty="0" smtClean="0"/>
              <a:t>Task Group/Subcommittee Action Plan</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1216311165"/>
              </p:ext>
            </p:extLst>
          </p:nvPr>
        </p:nvGraphicFramePr>
        <p:xfrm>
          <a:off x="234950" y="2417763"/>
          <a:ext cx="8445500" cy="2743200"/>
        </p:xfrm>
        <a:graphic>
          <a:graphicData uri="http://schemas.openxmlformats.org/drawingml/2006/table">
            <a:tbl>
              <a:tblPr firstRow="1" bandRow="1">
                <a:tableStyleId>{073A0DAA-6AF3-43AB-8588-CEC1D06C72B9}</a:tableStyleId>
              </a:tblPr>
              <a:tblGrid>
                <a:gridCol w="3027079"/>
                <a:gridCol w="1388774"/>
                <a:gridCol w="1715545"/>
                <a:gridCol w="2314102"/>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200" kern="1200" dirty="0" smtClean="0">
                          <a:solidFill>
                            <a:schemeClr val="dk1"/>
                          </a:solidFill>
                          <a:effectLst/>
                          <a:latin typeface="+mn-lt"/>
                          <a:ea typeface="+mn-ea"/>
                          <a:cs typeface="+mn-cs"/>
                        </a:rPr>
                        <a:t>Create a research priority master list using resources such as existing SWGMAT research recommendations, survey from Trace Evidence Community and research interests from main funding agencies</a:t>
                      </a:r>
                      <a:endParaRPr lang="en-US" sz="1100" dirty="0">
                        <a:solidFill>
                          <a:srgbClr val="FF0000"/>
                        </a:solidFill>
                      </a:endParaRPr>
                    </a:p>
                  </a:txBody>
                  <a:tcPr/>
                </a:tc>
                <a:tc>
                  <a:txBody>
                    <a:bodyPr/>
                    <a:lstStyle/>
                    <a:p>
                      <a:endParaRPr lang="en-US" sz="1600" dirty="0"/>
                    </a:p>
                  </a:txBody>
                  <a:tcPr/>
                </a:tc>
                <a:tc>
                  <a:txBody>
                    <a:bodyPr/>
                    <a:lstStyle/>
                    <a:p>
                      <a:r>
                        <a:rPr lang="en-US" sz="1600" dirty="0" smtClean="0"/>
                        <a:t>Entire task group</a:t>
                      </a:r>
                      <a:endParaRPr lang="en-US" sz="1600" dirty="0"/>
                    </a:p>
                  </a:txBody>
                  <a:tcPr/>
                </a:tc>
                <a:tc>
                  <a:txBody>
                    <a:bodyPr/>
                    <a:lstStyle/>
                    <a:p>
                      <a:endParaRPr lang="en-US" sz="1600" dirty="0"/>
                    </a:p>
                  </a:txBody>
                  <a:tcPr/>
                </a:tc>
              </a:tr>
              <a:tr h="367029">
                <a:tc>
                  <a:txBody>
                    <a:bodyPr/>
                    <a:lstStyle/>
                    <a:p>
                      <a:r>
                        <a:rPr lang="en-US" sz="1200" kern="1200" dirty="0" smtClean="0">
                          <a:solidFill>
                            <a:schemeClr val="dk1"/>
                          </a:solidFill>
                          <a:effectLst/>
                          <a:latin typeface="+mn-lt"/>
                          <a:ea typeface="+mn-ea"/>
                          <a:cs typeface="+mn-cs"/>
                        </a:rPr>
                        <a:t>Complete OSAC research assessment form for top 2 research needs</a:t>
                      </a:r>
                      <a:endParaRPr lang="en-US" sz="1100" dirty="0">
                        <a:solidFill>
                          <a:schemeClr val="tx1"/>
                        </a:solidFill>
                      </a:endParaRPr>
                    </a:p>
                  </a:txBody>
                  <a:tcPr/>
                </a:tc>
                <a:tc>
                  <a:txBody>
                    <a:bodyPr/>
                    <a:lstStyle/>
                    <a:p>
                      <a:endParaRPr lang="en-US" dirty="0"/>
                    </a:p>
                  </a:txBody>
                  <a:tcPr/>
                </a:tc>
                <a:tc>
                  <a:txBody>
                    <a:bodyPr/>
                    <a:lstStyle/>
                    <a:p>
                      <a:r>
                        <a:rPr lang="en-US" dirty="0" smtClean="0"/>
                        <a:t>Tatiana </a:t>
                      </a:r>
                      <a:r>
                        <a:rPr lang="en-US" dirty="0" err="1" smtClean="0"/>
                        <a:t>Trejos</a:t>
                      </a:r>
                      <a:endParaRPr lang="en-US" dirty="0"/>
                    </a:p>
                  </a:txBody>
                  <a:tcPr/>
                </a:tc>
                <a:tc>
                  <a:txBody>
                    <a:bodyPr/>
                    <a:lstStyle/>
                    <a:p>
                      <a:endParaRPr lang="en-US" sz="1600" dirty="0"/>
                    </a:p>
                  </a:txBody>
                  <a:tcPr/>
                </a:tc>
              </a:tr>
              <a:tr h="367029">
                <a:tc>
                  <a:txBody>
                    <a:bodyPr/>
                    <a:lstStyle/>
                    <a:p>
                      <a:r>
                        <a:rPr lang="en-US" sz="1200" kern="1200" dirty="0" smtClean="0">
                          <a:solidFill>
                            <a:schemeClr val="dk1"/>
                          </a:solidFill>
                          <a:effectLst/>
                          <a:latin typeface="+mn-lt"/>
                          <a:ea typeface="+mn-ea"/>
                          <a:cs typeface="+mn-cs"/>
                        </a:rPr>
                        <a:t>Incorporate feedback from the Materials subcommittee</a:t>
                      </a:r>
                      <a:endParaRPr lang="en-US" sz="1100" dirty="0">
                        <a:solidFill>
                          <a:schemeClr val="tx1"/>
                        </a:solidFill>
                      </a:endParaRPr>
                    </a:p>
                  </a:txBody>
                  <a:tcPr/>
                </a:tc>
                <a:tc>
                  <a:txBody>
                    <a:bodyPr/>
                    <a:lstStyle/>
                    <a:p>
                      <a:endParaRPr lang="en-US" sz="1600" dirty="0"/>
                    </a:p>
                  </a:txBody>
                  <a:tcPr/>
                </a:tc>
                <a:tc>
                  <a:txBody>
                    <a:bodyPr/>
                    <a:lstStyle/>
                    <a:p>
                      <a:r>
                        <a:rPr lang="en-US" sz="1600" dirty="0" smtClean="0"/>
                        <a:t>Entire task group</a:t>
                      </a:r>
                      <a:endParaRPr lang="en-US" sz="1600" dirty="0"/>
                    </a:p>
                  </a:txBody>
                  <a:tcPr/>
                </a:tc>
                <a:tc>
                  <a:txBody>
                    <a:bodyPr/>
                    <a:lstStyle/>
                    <a:p>
                      <a:pPr algn="ctr"/>
                      <a:endParaRPr lang="en-US" sz="1600" dirty="0" smtClean="0"/>
                    </a:p>
                  </a:txBody>
                  <a:tcPr/>
                </a:tc>
              </a:tr>
            </a:tbl>
          </a:graphicData>
        </a:graphic>
      </p:graphicFrame>
    </p:spTree>
    <p:extLst>
      <p:ext uri="{BB962C8B-B14F-4D97-AF65-F5344CB8AC3E}">
        <p14:creationId xmlns:p14="http://schemas.microsoft.com/office/powerpoint/2010/main" val="2867856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254613"/>
            <a:ext cx="7886700" cy="892849"/>
          </a:xfrm>
        </p:spPr>
        <p:txBody>
          <a:bodyPr/>
          <a:lstStyle/>
          <a:p>
            <a:r>
              <a:rPr lang="en-US" dirty="0" smtClean="0"/>
              <a:t>Research Gaps Identified</a:t>
            </a:r>
            <a:endParaRPr lang="en-US" dirty="0"/>
          </a:p>
        </p:txBody>
      </p:sp>
      <p:sp>
        <p:nvSpPr>
          <p:cNvPr id="3" name="Content Placeholder 2"/>
          <p:cNvSpPr>
            <a:spLocks noGrp="1"/>
          </p:cNvSpPr>
          <p:nvPr>
            <p:ph idx="1"/>
          </p:nvPr>
        </p:nvSpPr>
        <p:spPr>
          <a:xfrm>
            <a:off x="491967" y="1676069"/>
            <a:ext cx="7886700" cy="3538330"/>
          </a:xfrm>
        </p:spPr>
        <p:txBody>
          <a:bodyPr>
            <a:noAutofit/>
          </a:bodyPr>
          <a:lstStyle/>
          <a:p>
            <a:r>
              <a:rPr lang="en-US" sz="2800" dirty="0" smtClean="0"/>
              <a:t>Development of an Integrated and Multidisciplinary Approach for the Advancement of Data Collection, Data Management and Data Analysis to Aid Interpretation of Trace Evidence.</a:t>
            </a:r>
          </a:p>
          <a:p>
            <a:endParaRPr lang="en-US" sz="2800" dirty="0" smtClean="0"/>
          </a:p>
          <a:p>
            <a:r>
              <a:rPr lang="en-US" sz="2800" dirty="0" smtClean="0"/>
              <a:t>Evaluation of Combined Information Value of Microscopic Comparisons and Mitochondrial DNA  Analysis for Hair Examinations.</a:t>
            </a:r>
            <a:endParaRPr lang="en-US" sz="2800" dirty="0"/>
          </a:p>
        </p:txBody>
      </p:sp>
      <p:sp>
        <p:nvSpPr>
          <p:cNvPr id="4" name="Slide Number Placeholder 3"/>
          <p:cNvSpPr>
            <a:spLocks noGrp="1"/>
          </p:cNvSpPr>
          <p:nvPr>
            <p:ph type="sldNum" sz="quarter" idx="12"/>
          </p:nvPr>
        </p:nvSpPr>
        <p:spPr/>
        <p:txBody>
          <a:bodyPr/>
          <a:lstStyle/>
          <a:p>
            <a:fld id="{8A6BD0B9-3465-4E0F-AE7F-2EBD7D9D0656}" type="slidenum">
              <a:rPr lang="en-US" smtClean="0"/>
              <a:pPr/>
              <a:t>27</a:t>
            </a:fld>
            <a:endParaRPr lang="en-US" dirty="0"/>
          </a:p>
        </p:txBody>
      </p:sp>
    </p:spTree>
    <p:extLst>
      <p:ext uri="{BB962C8B-B14F-4D97-AF65-F5344CB8AC3E}">
        <p14:creationId xmlns:p14="http://schemas.microsoft.com/office/powerpoint/2010/main" val="1933160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254613"/>
            <a:ext cx="7886700" cy="892849"/>
          </a:xfrm>
        </p:spPr>
        <p:txBody>
          <a:bodyPr/>
          <a:lstStyle/>
          <a:p>
            <a:r>
              <a:rPr lang="en-US" dirty="0" smtClean="0"/>
              <a:t>Additional Items of Interest</a:t>
            </a:r>
            <a:endParaRPr lang="en-US" dirty="0"/>
          </a:p>
        </p:txBody>
      </p:sp>
      <p:sp>
        <p:nvSpPr>
          <p:cNvPr id="4" name="Slide Number Placeholder 3"/>
          <p:cNvSpPr>
            <a:spLocks noGrp="1"/>
          </p:cNvSpPr>
          <p:nvPr>
            <p:ph type="sldNum" sz="quarter" idx="12"/>
          </p:nvPr>
        </p:nvSpPr>
        <p:spPr/>
        <p:txBody>
          <a:bodyPr/>
          <a:lstStyle/>
          <a:p>
            <a:fld id="{8A6BD0B9-3465-4E0F-AE7F-2EBD7D9D0656}" type="slidenum">
              <a:rPr lang="en-US" smtClean="0"/>
              <a:pPr/>
              <a:t>28</a:t>
            </a:fld>
            <a:endParaRPr lang="en-US" dirty="0"/>
          </a:p>
        </p:txBody>
      </p:sp>
      <p:sp>
        <p:nvSpPr>
          <p:cNvPr id="6" name="Content Placeholder 2"/>
          <p:cNvSpPr>
            <a:spLocks noGrp="1"/>
          </p:cNvSpPr>
          <p:nvPr>
            <p:ph idx="1"/>
          </p:nvPr>
        </p:nvSpPr>
        <p:spPr>
          <a:xfrm>
            <a:off x="315310" y="1355833"/>
            <a:ext cx="8560675" cy="4556235"/>
          </a:xfrm>
        </p:spPr>
        <p:txBody>
          <a:bodyPr>
            <a:noAutofit/>
          </a:bodyPr>
          <a:lstStyle/>
          <a:p>
            <a:r>
              <a:rPr lang="en-US" sz="2400" dirty="0"/>
              <a:t>Interpretation </a:t>
            </a:r>
            <a:r>
              <a:rPr lang="en-US" sz="2400" dirty="0" smtClean="0"/>
              <a:t>document </a:t>
            </a:r>
            <a:r>
              <a:rPr lang="en-US" sz="2400" dirty="0"/>
              <a:t>is a focus because the community has asked specifically for us to provide guidance in this </a:t>
            </a:r>
            <a:r>
              <a:rPr lang="en-US" sz="2400" dirty="0" smtClean="0"/>
              <a:t>area</a:t>
            </a:r>
          </a:p>
          <a:p>
            <a:endParaRPr lang="en-US" sz="2400" dirty="0"/>
          </a:p>
          <a:p>
            <a:r>
              <a:rPr lang="en-US" sz="2400" dirty="0" smtClean="0"/>
              <a:t>Working with other subcommittees on a Terminology document specific for Trace (Materials, Geology, Fire Debris/Explosives and Gun Shot Residue) </a:t>
            </a:r>
          </a:p>
          <a:p>
            <a:endParaRPr lang="en-US" sz="2400" dirty="0" smtClean="0"/>
          </a:p>
          <a:p>
            <a:r>
              <a:rPr lang="en-US" sz="2400" dirty="0"/>
              <a:t>We </a:t>
            </a:r>
            <a:r>
              <a:rPr lang="en-US" sz="2400" dirty="0" smtClean="0"/>
              <a:t>are looking </a:t>
            </a:r>
            <a:r>
              <a:rPr lang="en-US" sz="2400" dirty="0"/>
              <a:t>to replace some members on </a:t>
            </a:r>
            <a:r>
              <a:rPr lang="en-US" sz="2400" dirty="0" smtClean="0"/>
              <a:t>the 2 </a:t>
            </a:r>
            <a:r>
              <a:rPr lang="en-US" sz="2400" dirty="0"/>
              <a:t>year </a:t>
            </a:r>
            <a:r>
              <a:rPr lang="en-US" sz="2400" dirty="0" smtClean="0"/>
              <a:t>term as well as the Materials subcommittee will be increasing in size.  We are also adding affiliates when needed.  If interested, keep application current within OSAC for ease of our reference.</a:t>
            </a:r>
            <a:endParaRPr lang="en-US" sz="2400" dirty="0"/>
          </a:p>
        </p:txBody>
      </p:sp>
    </p:spTree>
    <p:extLst>
      <p:ext uri="{BB962C8B-B14F-4D97-AF65-F5344CB8AC3E}">
        <p14:creationId xmlns:p14="http://schemas.microsoft.com/office/powerpoint/2010/main" val="3927658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Subcommittee Leadership</a:t>
            </a:r>
            <a:endParaRPr lang="en-US" b="1" dirty="0">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36958368"/>
              </p:ext>
            </p:extLst>
          </p:nvPr>
        </p:nvGraphicFramePr>
        <p:xfrm>
          <a:off x="157993" y="2105233"/>
          <a:ext cx="8795096" cy="1778000"/>
        </p:xfrm>
        <a:graphic>
          <a:graphicData uri="http://schemas.openxmlformats.org/drawingml/2006/table">
            <a:tbl>
              <a:tblPr firstRow="1" bandRow="1">
                <a:tableStyleId>{073A0DAA-6AF3-43AB-8588-CEC1D06C72B9}</a:tableStyleId>
              </a:tblPr>
              <a:tblGrid>
                <a:gridCol w="1431820"/>
                <a:gridCol w="2008166"/>
                <a:gridCol w="1938439"/>
                <a:gridCol w="878573"/>
                <a:gridCol w="2538098"/>
              </a:tblGrid>
              <a:tr h="370840">
                <a:tc>
                  <a:txBody>
                    <a:bodyPr/>
                    <a:lstStyle/>
                    <a:p>
                      <a:r>
                        <a:rPr lang="en-US" sz="2000" dirty="0" smtClean="0"/>
                        <a:t>Position</a:t>
                      </a:r>
                      <a:endParaRPr lang="en-US" sz="2000" dirty="0"/>
                    </a:p>
                  </a:txBody>
                  <a:tcPr/>
                </a:tc>
                <a:tc>
                  <a:txBody>
                    <a:bodyPr/>
                    <a:lstStyle/>
                    <a:p>
                      <a:r>
                        <a:rPr lang="en-US" sz="2000" dirty="0" smtClean="0"/>
                        <a:t>Name</a:t>
                      </a:r>
                      <a:endParaRPr lang="en-US" sz="2000" dirty="0"/>
                    </a:p>
                  </a:txBody>
                  <a:tcPr/>
                </a:tc>
                <a:tc>
                  <a:txBody>
                    <a:bodyPr/>
                    <a:lstStyle/>
                    <a:p>
                      <a:r>
                        <a:rPr lang="en-US" sz="2000" dirty="0" smtClean="0"/>
                        <a:t>Organization</a:t>
                      </a:r>
                      <a:endParaRPr lang="en-US" sz="2000" dirty="0"/>
                    </a:p>
                  </a:txBody>
                  <a:tcPr/>
                </a:tc>
                <a:tc>
                  <a:txBody>
                    <a:bodyPr/>
                    <a:lstStyle/>
                    <a:p>
                      <a:r>
                        <a:rPr lang="en-US" sz="2000" dirty="0" smtClean="0"/>
                        <a:t>Term</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smtClean="0"/>
                        <a:t>Email</a:t>
                      </a:r>
                    </a:p>
                  </a:txBody>
                  <a:tcPr/>
                </a:tc>
              </a:tr>
              <a:tr h="370840">
                <a:tc>
                  <a:txBody>
                    <a:bodyPr/>
                    <a:lstStyle/>
                    <a:p>
                      <a:r>
                        <a:rPr lang="en-US" sz="1800" dirty="0" smtClean="0"/>
                        <a:t>Chair</a:t>
                      </a:r>
                      <a:endParaRPr lang="en-US" sz="1800" dirty="0"/>
                    </a:p>
                  </a:txBody>
                  <a:tcPr/>
                </a:tc>
                <a:tc>
                  <a:txBody>
                    <a:bodyPr/>
                    <a:lstStyle/>
                    <a:p>
                      <a:r>
                        <a:rPr lang="en-US" sz="1800" dirty="0" smtClean="0"/>
                        <a:t>Susan Gross</a:t>
                      </a:r>
                      <a:endParaRPr lang="en-US" sz="1800" dirty="0"/>
                    </a:p>
                  </a:txBody>
                  <a:tcPr/>
                </a:tc>
                <a:tc>
                  <a:txBody>
                    <a:bodyPr/>
                    <a:lstStyle/>
                    <a:p>
                      <a:r>
                        <a:rPr lang="en-US" sz="1800" dirty="0" smtClean="0"/>
                        <a:t>Minnesota BCA</a:t>
                      </a:r>
                      <a:endParaRPr lang="en-US" sz="1800" dirty="0"/>
                    </a:p>
                  </a:txBody>
                  <a:tcPr/>
                </a:tc>
                <a:tc>
                  <a:txBody>
                    <a:bodyPr/>
                    <a:lstStyle/>
                    <a:p>
                      <a:pPr algn="ctr"/>
                      <a:r>
                        <a:rPr lang="en-US" sz="1800" dirty="0" smtClean="0"/>
                        <a:t>3</a:t>
                      </a:r>
                      <a:endParaRPr lang="en-US" sz="1800" dirty="0"/>
                    </a:p>
                  </a:txBody>
                  <a:tcPr/>
                </a:tc>
                <a:tc>
                  <a:txBody>
                    <a:bodyPr/>
                    <a:lstStyle/>
                    <a:p>
                      <a:r>
                        <a:rPr lang="en-US" sz="1800" dirty="0" smtClean="0"/>
                        <a:t>sue.t.gross@state.mn.us</a:t>
                      </a:r>
                      <a:endParaRPr lang="en-US" sz="1800" dirty="0"/>
                    </a:p>
                  </a:txBody>
                  <a:tcPr/>
                </a:tc>
              </a:tr>
              <a:tr h="370840">
                <a:tc>
                  <a:txBody>
                    <a:bodyPr/>
                    <a:lstStyle/>
                    <a:p>
                      <a:r>
                        <a:rPr lang="en-US" sz="1800" dirty="0" smtClean="0"/>
                        <a:t>Vice Chair</a:t>
                      </a:r>
                    </a:p>
                  </a:txBody>
                  <a:tcPr/>
                </a:tc>
                <a:tc>
                  <a:txBody>
                    <a:bodyPr/>
                    <a:lstStyle/>
                    <a:p>
                      <a:r>
                        <a:rPr lang="en-US" sz="1800" dirty="0" smtClean="0"/>
                        <a:t>Diana Wright</a:t>
                      </a:r>
                      <a:endParaRPr lang="en-US" sz="1800" dirty="0"/>
                    </a:p>
                  </a:txBody>
                  <a:tcPr/>
                </a:tc>
                <a:tc>
                  <a:txBody>
                    <a:bodyPr/>
                    <a:lstStyle/>
                    <a:p>
                      <a:r>
                        <a:rPr lang="en-US" sz="1800" dirty="0" smtClean="0"/>
                        <a:t>FBI Laboratory</a:t>
                      </a:r>
                      <a:endParaRPr lang="en-US" sz="1800" dirty="0"/>
                    </a:p>
                  </a:txBody>
                  <a:tcPr/>
                </a:tc>
                <a:tc>
                  <a:txBody>
                    <a:bodyPr/>
                    <a:lstStyle/>
                    <a:p>
                      <a:pPr algn="ctr"/>
                      <a:r>
                        <a:rPr lang="en-US" sz="1800" dirty="0" smtClean="0"/>
                        <a:t>4</a:t>
                      </a:r>
                      <a:endParaRPr lang="en-US" sz="1800" dirty="0"/>
                    </a:p>
                  </a:txBody>
                  <a:tcPr/>
                </a:tc>
                <a:tc>
                  <a:txBody>
                    <a:bodyPr/>
                    <a:lstStyle/>
                    <a:p>
                      <a:r>
                        <a:rPr lang="en-US" sz="1800" dirty="0" smtClean="0"/>
                        <a:t>diana.wright@ic.fbi.gov</a:t>
                      </a:r>
                      <a:endParaRPr lang="en-US" sz="1800" dirty="0"/>
                    </a:p>
                  </a:txBody>
                  <a:tcPr/>
                </a:tc>
              </a:tr>
              <a:tr h="370840">
                <a:tc>
                  <a:txBody>
                    <a:bodyPr/>
                    <a:lstStyle/>
                    <a:p>
                      <a:r>
                        <a:rPr lang="en-US" sz="1800" dirty="0" smtClean="0"/>
                        <a:t>Executive Secretary</a:t>
                      </a:r>
                      <a:endParaRPr lang="en-US" sz="1800" dirty="0"/>
                    </a:p>
                  </a:txBody>
                  <a:tcPr/>
                </a:tc>
                <a:tc>
                  <a:txBody>
                    <a:bodyPr/>
                    <a:lstStyle/>
                    <a:p>
                      <a:r>
                        <a:rPr lang="en-US" sz="1800" dirty="0" smtClean="0"/>
                        <a:t>Cheryl </a:t>
                      </a:r>
                      <a:r>
                        <a:rPr lang="en-US" sz="1800" dirty="0" err="1" smtClean="0"/>
                        <a:t>Lozen</a:t>
                      </a:r>
                      <a:endParaRPr lang="en-US" sz="1800" dirty="0"/>
                    </a:p>
                  </a:txBody>
                  <a:tcPr/>
                </a:tc>
                <a:tc>
                  <a:txBody>
                    <a:bodyPr/>
                    <a:lstStyle/>
                    <a:p>
                      <a:r>
                        <a:rPr lang="en-US" sz="1800" dirty="0" smtClean="0"/>
                        <a:t>Michigan</a:t>
                      </a:r>
                      <a:r>
                        <a:rPr lang="en-US" sz="1800" baseline="0" dirty="0" smtClean="0"/>
                        <a:t> State Police</a:t>
                      </a:r>
                      <a:endParaRPr lang="en-US" sz="1800" dirty="0"/>
                    </a:p>
                  </a:txBody>
                  <a:tcPr/>
                </a:tc>
                <a:tc>
                  <a:txBody>
                    <a:bodyPr/>
                    <a:lstStyle/>
                    <a:p>
                      <a:pPr algn="ctr"/>
                      <a:r>
                        <a:rPr lang="en-US" sz="1800" dirty="0" smtClean="0"/>
                        <a:t>2</a:t>
                      </a:r>
                      <a:endParaRPr lang="en-US" sz="1800" dirty="0"/>
                    </a:p>
                  </a:txBody>
                  <a:tcPr/>
                </a:tc>
                <a:tc>
                  <a:txBody>
                    <a:bodyPr/>
                    <a:lstStyle/>
                    <a:p>
                      <a:r>
                        <a:rPr lang="en-US" sz="1800" dirty="0" smtClean="0"/>
                        <a:t>lozenc@michigan.gov</a:t>
                      </a:r>
                      <a:endParaRPr lang="en-US" sz="1800" dirty="0"/>
                    </a:p>
                  </a:txBody>
                  <a:tcPr/>
                </a:tc>
              </a:tr>
            </a:tbl>
          </a:graphicData>
        </a:graphic>
      </p:graphicFrame>
      <p:sp>
        <p:nvSpPr>
          <p:cNvPr id="10" name="Slide Number Placeholder 9"/>
          <p:cNvSpPr>
            <a:spLocks noGrp="1"/>
          </p:cNvSpPr>
          <p:nvPr>
            <p:ph type="sldNum" sz="quarter" idx="12"/>
          </p:nvPr>
        </p:nvSpPr>
        <p:spPr/>
        <p:txBody>
          <a:bodyPr/>
          <a:lstStyle/>
          <a:p>
            <a:fld id="{8A6BD0B9-3465-4E0F-AE7F-2EBD7D9D0656}" type="slidenum">
              <a:rPr lang="en-US" smtClean="0"/>
              <a:pPr/>
              <a:t>3</a:t>
            </a:fld>
            <a:endParaRPr lang="en-US" dirty="0"/>
          </a:p>
        </p:txBody>
      </p:sp>
    </p:spTree>
    <p:extLst>
      <p:ext uri="{BB962C8B-B14F-4D97-AF65-F5344CB8AC3E}">
        <p14:creationId xmlns:p14="http://schemas.microsoft.com/office/powerpoint/2010/main" val="1620644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79" y="139147"/>
            <a:ext cx="7165138" cy="745435"/>
          </a:xfrm>
        </p:spPr>
        <p:txBody>
          <a:bodyPr/>
          <a:lstStyle/>
          <a:p>
            <a:r>
              <a:rPr lang="en-US" b="1" dirty="0" smtClean="0">
                <a:latin typeface="Arial" panose="020B0604020202020204" pitchFamily="34" charset="0"/>
                <a:cs typeface="Arial" panose="020B0604020202020204" pitchFamily="34" charset="0"/>
              </a:rPr>
              <a:t>Subcommittee Members</a:t>
            </a:r>
            <a:endParaRPr lang="en-US" b="1" dirty="0">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74284752"/>
              </p:ext>
            </p:extLst>
          </p:nvPr>
        </p:nvGraphicFramePr>
        <p:xfrm>
          <a:off x="170822" y="905900"/>
          <a:ext cx="8973178" cy="5842274"/>
        </p:xfrm>
        <a:graphic>
          <a:graphicData uri="http://schemas.openxmlformats.org/drawingml/2006/table">
            <a:tbl>
              <a:tblPr firstRow="1" bandRow="1">
                <a:tableStyleId>{073A0DAA-6AF3-43AB-8588-CEC1D06C72B9}</a:tableStyleId>
              </a:tblPr>
              <a:tblGrid>
                <a:gridCol w="635972"/>
                <a:gridCol w="2317741"/>
                <a:gridCol w="2747993"/>
                <a:gridCol w="623314"/>
                <a:gridCol w="2648158"/>
              </a:tblGrid>
              <a:tr h="0">
                <a:tc>
                  <a:txBody>
                    <a:bodyPr/>
                    <a:lstStyle/>
                    <a:p>
                      <a:pPr algn="ctr"/>
                      <a:r>
                        <a:rPr lang="en-US" sz="1400" dirty="0" smtClean="0"/>
                        <a:t>#</a:t>
                      </a:r>
                      <a:endParaRPr lang="en-US" sz="1400" dirty="0"/>
                    </a:p>
                  </a:txBody>
                  <a:tcPr/>
                </a:tc>
                <a:tc>
                  <a:txBody>
                    <a:bodyPr/>
                    <a:lstStyle/>
                    <a:p>
                      <a:r>
                        <a:rPr lang="en-US" sz="1400" dirty="0" smtClean="0"/>
                        <a:t>Name</a:t>
                      </a:r>
                      <a:endParaRPr lang="en-US" sz="1400" dirty="0"/>
                    </a:p>
                  </a:txBody>
                  <a:tcPr/>
                </a:tc>
                <a:tc>
                  <a:txBody>
                    <a:bodyPr/>
                    <a:lstStyle/>
                    <a:p>
                      <a:r>
                        <a:rPr lang="en-US" sz="1400" dirty="0" smtClean="0"/>
                        <a:t>Organization</a:t>
                      </a:r>
                      <a:endParaRPr lang="en-US" sz="1400" dirty="0"/>
                    </a:p>
                  </a:txBody>
                  <a:tcPr/>
                </a:tc>
                <a:tc>
                  <a:txBody>
                    <a:bodyPr/>
                    <a:lstStyle/>
                    <a:p>
                      <a:r>
                        <a:rPr lang="en-US" sz="1400" dirty="0" smtClean="0"/>
                        <a:t>Term</a:t>
                      </a:r>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t>Email</a:t>
                      </a:r>
                    </a:p>
                  </a:txBody>
                  <a:tcPr/>
                </a:tc>
              </a:tr>
              <a:tr h="0">
                <a:tc>
                  <a:txBody>
                    <a:bodyPr/>
                    <a:lstStyle/>
                    <a:p>
                      <a:pPr algn="ctr"/>
                      <a:r>
                        <a:rPr lang="en-US" sz="1400" dirty="0" smtClean="0"/>
                        <a:t>1</a:t>
                      </a:r>
                      <a:endParaRPr lang="en-US" sz="1400" dirty="0"/>
                    </a:p>
                  </a:txBody>
                  <a:tcPr/>
                </a:tc>
                <a:tc>
                  <a:txBody>
                    <a:bodyPr/>
                    <a:lstStyle/>
                    <a:p>
                      <a:r>
                        <a:rPr lang="en-US" sz="1400" dirty="0" err="1" smtClean="0"/>
                        <a:t>Leanora</a:t>
                      </a:r>
                      <a:r>
                        <a:rPr lang="en-US" sz="1400" dirty="0" smtClean="0"/>
                        <a:t> Bender</a:t>
                      </a:r>
                      <a:endParaRPr lang="en-US" sz="1400" dirty="0"/>
                    </a:p>
                  </a:txBody>
                  <a:tcPr/>
                </a:tc>
                <a:tc>
                  <a:txBody>
                    <a:bodyPr/>
                    <a:lstStyle/>
                    <a:p>
                      <a:r>
                        <a:rPr lang="en-US" sz="1400" dirty="0" smtClean="0"/>
                        <a:t>Retired BATF Laboratory</a:t>
                      </a:r>
                      <a:endParaRPr lang="en-US" sz="1400" dirty="0"/>
                    </a:p>
                  </a:txBody>
                  <a:tcPr/>
                </a:tc>
                <a:tc>
                  <a:txBody>
                    <a:bodyPr/>
                    <a:lstStyle/>
                    <a:p>
                      <a:pPr algn="ctr"/>
                      <a:r>
                        <a:rPr lang="en-US" sz="1400" dirty="0" smtClean="0"/>
                        <a:t>2</a:t>
                      </a:r>
                      <a:endParaRPr lang="en-US" sz="1400" dirty="0"/>
                    </a:p>
                  </a:txBody>
                  <a:tcPr/>
                </a:tc>
                <a:tc>
                  <a:txBody>
                    <a:bodyPr/>
                    <a:lstStyle/>
                    <a:p>
                      <a:r>
                        <a:rPr lang="en-US" sz="1400" dirty="0" smtClean="0"/>
                        <a:t>Leebrunconti.yahoo.com</a:t>
                      </a:r>
                      <a:endParaRPr lang="en-US" sz="1400" dirty="0"/>
                    </a:p>
                  </a:txBody>
                  <a:tcPr/>
                </a:tc>
              </a:tr>
              <a:tr h="0">
                <a:tc>
                  <a:txBody>
                    <a:bodyPr/>
                    <a:lstStyle/>
                    <a:p>
                      <a:pPr algn="ctr"/>
                      <a:r>
                        <a:rPr lang="en-US" sz="1400" dirty="0" smtClean="0"/>
                        <a:t>2</a:t>
                      </a:r>
                      <a:endParaRPr lang="en-US" sz="1400" dirty="0"/>
                    </a:p>
                  </a:txBody>
                  <a:tcPr/>
                </a:tc>
                <a:tc>
                  <a:txBody>
                    <a:bodyPr/>
                    <a:lstStyle/>
                    <a:p>
                      <a:r>
                        <a:rPr lang="en-US" sz="1400" dirty="0" smtClean="0"/>
                        <a:t>Jodi Blakely Webb</a:t>
                      </a:r>
                      <a:endParaRPr lang="en-US" sz="1400" dirty="0"/>
                    </a:p>
                  </a:txBody>
                  <a:tcPr/>
                </a:tc>
                <a:tc>
                  <a:txBody>
                    <a:bodyPr/>
                    <a:lstStyle/>
                    <a:p>
                      <a:r>
                        <a:rPr lang="en-US" sz="1400" dirty="0" smtClean="0"/>
                        <a:t>FBI Laboratory</a:t>
                      </a:r>
                      <a:endParaRPr lang="en-US" sz="1400" dirty="0"/>
                    </a:p>
                  </a:txBody>
                  <a:tcPr/>
                </a:tc>
                <a:tc>
                  <a:txBody>
                    <a:bodyPr/>
                    <a:lstStyle/>
                    <a:p>
                      <a:pPr algn="ctr"/>
                      <a:r>
                        <a:rPr lang="en-US" sz="1400" dirty="0" smtClean="0"/>
                        <a:t>4</a:t>
                      </a:r>
                      <a:endParaRPr lang="en-US" sz="1400" dirty="0"/>
                    </a:p>
                  </a:txBody>
                  <a:tcPr/>
                </a:tc>
                <a:tc>
                  <a:txBody>
                    <a:bodyPr/>
                    <a:lstStyle/>
                    <a:p>
                      <a:r>
                        <a:rPr lang="en-US" sz="1400" dirty="0" smtClean="0"/>
                        <a:t>jodi.webb@ic.fbi.gov</a:t>
                      </a:r>
                      <a:endParaRPr lang="en-US" sz="1400" dirty="0"/>
                    </a:p>
                  </a:txBody>
                  <a:tcPr/>
                </a:tc>
              </a:tr>
              <a:tr h="0">
                <a:tc>
                  <a:txBody>
                    <a:bodyPr/>
                    <a:lstStyle/>
                    <a:p>
                      <a:pPr algn="ctr"/>
                      <a:r>
                        <a:rPr lang="en-US" sz="1400" dirty="0" smtClean="0"/>
                        <a:t>3</a:t>
                      </a:r>
                      <a:endParaRPr lang="en-US" sz="1400" dirty="0"/>
                    </a:p>
                  </a:txBody>
                  <a:tcPr/>
                </a:tc>
                <a:tc>
                  <a:txBody>
                    <a:bodyPr/>
                    <a:lstStyle/>
                    <a:p>
                      <a:r>
                        <a:rPr lang="en-US" sz="1400" dirty="0" smtClean="0"/>
                        <a:t>Alicia L. </a:t>
                      </a:r>
                      <a:r>
                        <a:rPr lang="en-US" sz="1400" dirty="0" err="1" smtClean="0"/>
                        <a:t>Carriquiry</a:t>
                      </a:r>
                      <a:endParaRPr lang="en-US" sz="1400" dirty="0"/>
                    </a:p>
                  </a:txBody>
                  <a:tcPr/>
                </a:tc>
                <a:tc>
                  <a:txBody>
                    <a:bodyPr/>
                    <a:lstStyle/>
                    <a:p>
                      <a:r>
                        <a:rPr lang="en-US" sz="1400" dirty="0" smtClean="0"/>
                        <a:t>Iowa State University</a:t>
                      </a:r>
                      <a:endParaRPr lang="en-US" sz="1400" dirty="0"/>
                    </a:p>
                  </a:txBody>
                  <a:tcPr/>
                </a:tc>
                <a:tc>
                  <a:txBody>
                    <a:bodyPr/>
                    <a:lstStyle/>
                    <a:p>
                      <a:pPr algn="ctr"/>
                      <a:r>
                        <a:rPr lang="en-US" sz="1400" dirty="0" smtClean="0"/>
                        <a:t>2</a:t>
                      </a:r>
                      <a:endParaRPr lang="en-US" sz="1400" dirty="0"/>
                    </a:p>
                  </a:txBody>
                  <a:tcPr/>
                </a:tc>
                <a:tc>
                  <a:txBody>
                    <a:bodyPr/>
                    <a:lstStyle/>
                    <a:p>
                      <a:r>
                        <a:rPr lang="en-US" sz="1400" dirty="0" smtClean="0"/>
                        <a:t>alicia@iastate.edu</a:t>
                      </a:r>
                      <a:endParaRPr lang="en-US" sz="1400" dirty="0"/>
                    </a:p>
                  </a:txBody>
                  <a:tcPr/>
                </a:tc>
              </a:tr>
              <a:tr h="0">
                <a:tc>
                  <a:txBody>
                    <a:bodyPr/>
                    <a:lstStyle/>
                    <a:p>
                      <a:pPr algn="ctr"/>
                      <a:r>
                        <a:rPr lang="en-US" sz="1400" dirty="0" smtClean="0"/>
                        <a:t>4</a:t>
                      </a:r>
                      <a:endParaRPr lang="en-US" sz="1400" dirty="0"/>
                    </a:p>
                  </a:txBody>
                  <a:tcPr/>
                </a:tc>
                <a:tc>
                  <a:txBody>
                    <a:bodyPr/>
                    <a:lstStyle/>
                    <a:p>
                      <a:r>
                        <a:rPr lang="en-US" sz="1400" dirty="0" smtClean="0"/>
                        <a:t>David A.</a:t>
                      </a:r>
                      <a:r>
                        <a:rPr lang="en-US" sz="1400" baseline="0" dirty="0" smtClean="0"/>
                        <a:t> Green</a:t>
                      </a:r>
                      <a:endParaRPr lang="en-US" sz="1400" dirty="0"/>
                    </a:p>
                  </a:txBody>
                  <a:tcPr/>
                </a:tc>
                <a:tc>
                  <a:txBody>
                    <a:bodyPr/>
                    <a:lstStyle/>
                    <a:p>
                      <a:r>
                        <a:rPr lang="en-US" sz="1400" dirty="0" smtClean="0"/>
                        <a:t>Lake County (Ohio) Crime Lab</a:t>
                      </a:r>
                      <a:endParaRPr lang="en-US" sz="1400" dirty="0"/>
                    </a:p>
                  </a:txBody>
                  <a:tcPr/>
                </a:tc>
                <a:tc>
                  <a:txBody>
                    <a:bodyPr/>
                    <a:lstStyle/>
                    <a:p>
                      <a:pPr algn="ctr"/>
                      <a:r>
                        <a:rPr lang="en-US" sz="1400" dirty="0" smtClean="0"/>
                        <a:t>3</a:t>
                      </a:r>
                      <a:endParaRPr lang="en-US" sz="1400" dirty="0"/>
                    </a:p>
                  </a:txBody>
                  <a:tcPr/>
                </a:tc>
                <a:tc>
                  <a:txBody>
                    <a:bodyPr/>
                    <a:lstStyle/>
                    <a:p>
                      <a:r>
                        <a:rPr lang="en-US" sz="1400" dirty="0" smtClean="0"/>
                        <a:t>david.green@lakecountyohio.gov</a:t>
                      </a:r>
                      <a:endParaRPr lang="en-US" sz="1400" dirty="0"/>
                    </a:p>
                  </a:txBody>
                  <a:tcPr/>
                </a:tc>
              </a:tr>
              <a:tr h="0">
                <a:tc>
                  <a:txBody>
                    <a:bodyPr/>
                    <a:lstStyle/>
                    <a:p>
                      <a:pPr algn="ctr"/>
                      <a:r>
                        <a:rPr lang="en-US" sz="1400" dirty="0" smtClean="0"/>
                        <a:t>5</a:t>
                      </a:r>
                      <a:endParaRPr lang="en-US" sz="1400" dirty="0"/>
                    </a:p>
                  </a:txBody>
                  <a:tcPr/>
                </a:tc>
                <a:tc>
                  <a:txBody>
                    <a:bodyPr/>
                    <a:lstStyle/>
                    <a:p>
                      <a:r>
                        <a:rPr lang="en-US" sz="1400" dirty="0" smtClean="0"/>
                        <a:t>Andria Hobbs </a:t>
                      </a:r>
                      <a:r>
                        <a:rPr lang="en-US" sz="1400" dirty="0" err="1" smtClean="0"/>
                        <a:t>Mehltretter</a:t>
                      </a:r>
                      <a:endParaRPr lang="en-US" sz="1400" dirty="0"/>
                    </a:p>
                  </a:txBody>
                  <a:tcPr/>
                </a:tc>
                <a:tc>
                  <a:txBody>
                    <a:bodyPr/>
                    <a:lstStyle/>
                    <a:p>
                      <a:r>
                        <a:rPr lang="en-US" sz="1400" dirty="0" smtClean="0"/>
                        <a:t>FBI Laboratory</a:t>
                      </a:r>
                      <a:endParaRPr lang="en-US" sz="1400" dirty="0"/>
                    </a:p>
                  </a:txBody>
                  <a:tcPr/>
                </a:tc>
                <a:tc>
                  <a:txBody>
                    <a:bodyPr/>
                    <a:lstStyle/>
                    <a:p>
                      <a:pPr algn="ctr"/>
                      <a:r>
                        <a:rPr lang="en-US" sz="1400" dirty="0" smtClean="0"/>
                        <a:t>4</a:t>
                      </a:r>
                      <a:endParaRPr lang="en-US" sz="1400" dirty="0"/>
                    </a:p>
                  </a:txBody>
                  <a:tcPr/>
                </a:tc>
                <a:tc>
                  <a:txBody>
                    <a:bodyPr/>
                    <a:lstStyle/>
                    <a:p>
                      <a:r>
                        <a:rPr lang="en-US" sz="1400" dirty="0" smtClean="0"/>
                        <a:t>andria.mehltretter@ic.fbi.gov</a:t>
                      </a:r>
                      <a:endParaRPr lang="en-US" sz="1400" dirty="0"/>
                    </a:p>
                  </a:txBody>
                  <a:tcPr/>
                </a:tc>
              </a:tr>
              <a:tr h="0">
                <a:tc>
                  <a:txBody>
                    <a:bodyPr/>
                    <a:lstStyle/>
                    <a:p>
                      <a:pPr algn="ctr"/>
                      <a:r>
                        <a:rPr lang="en-US" sz="1400" dirty="0" smtClean="0"/>
                        <a:t>6</a:t>
                      </a:r>
                      <a:endParaRPr lang="en-US" sz="1400" dirty="0"/>
                    </a:p>
                  </a:txBody>
                  <a:tcPr/>
                </a:tc>
                <a:tc>
                  <a:txBody>
                    <a:bodyPr/>
                    <a:lstStyle/>
                    <a:p>
                      <a:r>
                        <a:rPr lang="en-US" sz="1400" dirty="0" smtClean="0"/>
                        <a:t>Tammy </a:t>
                      </a:r>
                      <a:r>
                        <a:rPr lang="en-US" sz="1400" dirty="0" err="1" smtClean="0"/>
                        <a:t>Jergovich</a:t>
                      </a:r>
                      <a:endParaRPr lang="en-US" sz="1400" dirty="0"/>
                    </a:p>
                  </a:txBody>
                  <a:tcPr/>
                </a:tc>
                <a:tc>
                  <a:txBody>
                    <a:bodyPr/>
                    <a:lstStyle/>
                    <a:p>
                      <a:r>
                        <a:rPr lang="en-US" sz="1400" dirty="0" smtClean="0"/>
                        <a:t>Georgia Bureau</a:t>
                      </a:r>
                      <a:r>
                        <a:rPr lang="en-US" sz="1400" baseline="0" dirty="0" smtClean="0"/>
                        <a:t> of Investigation</a:t>
                      </a:r>
                      <a:endParaRPr lang="en-US" sz="1400" dirty="0"/>
                    </a:p>
                  </a:txBody>
                  <a:tcPr/>
                </a:tc>
                <a:tc>
                  <a:txBody>
                    <a:bodyPr/>
                    <a:lstStyle/>
                    <a:p>
                      <a:pPr algn="ctr"/>
                      <a:r>
                        <a:rPr lang="en-US" sz="1400" dirty="0" smtClean="0"/>
                        <a:t>2</a:t>
                      </a:r>
                      <a:endParaRPr lang="en-US" sz="1400" dirty="0"/>
                    </a:p>
                  </a:txBody>
                  <a:tcPr/>
                </a:tc>
                <a:tc>
                  <a:txBody>
                    <a:bodyPr/>
                    <a:lstStyle/>
                    <a:p>
                      <a:r>
                        <a:rPr lang="en-US" sz="1400" dirty="0" smtClean="0"/>
                        <a:t>tammy.jergovich@gbi.ga.gov</a:t>
                      </a:r>
                      <a:endParaRPr lang="en-US" sz="1400" dirty="0"/>
                    </a:p>
                  </a:txBody>
                  <a:tcPr/>
                </a:tc>
              </a:tr>
              <a:tr h="0">
                <a:tc>
                  <a:txBody>
                    <a:bodyPr/>
                    <a:lstStyle/>
                    <a:p>
                      <a:pPr algn="ctr"/>
                      <a:r>
                        <a:rPr lang="en-US" sz="1400" dirty="0" smtClean="0"/>
                        <a:t>7</a:t>
                      </a:r>
                      <a:endParaRPr lang="en-US" sz="1400" dirty="0"/>
                    </a:p>
                  </a:txBody>
                  <a:tcPr/>
                </a:tc>
                <a:tc>
                  <a:txBody>
                    <a:bodyPr/>
                    <a:lstStyle/>
                    <a:p>
                      <a:r>
                        <a:rPr lang="en-US" sz="1400" dirty="0" smtClean="0"/>
                        <a:t>Sandy Koch</a:t>
                      </a:r>
                      <a:endParaRPr lang="en-US" sz="1400" dirty="0"/>
                    </a:p>
                  </a:txBody>
                  <a:tcPr/>
                </a:tc>
                <a:tc>
                  <a:txBody>
                    <a:bodyPr/>
                    <a:lstStyle/>
                    <a:p>
                      <a:r>
                        <a:rPr lang="en-US" sz="1400" dirty="0" smtClean="0"/>
                        <a:t>Penn State University</a:t>
                      </a:r>
                      <a:endParaRPr lang="en-US" sz="1400" dirty="0"/>
                    </a:p>
                  </a:txBody>
                  <a:tcPr/>
                </a:tc>
                <a:tc>
                  <a:txBody>
                    <a:bodyPr/>
                    <a:lstStyle/>
                    <a:p>
                      <a:pPr algn="ctr"/>
                      <a:r>
                        <a:rPr lang="en-US" sz="1400" dirty="0" smtClean="0"/>
                        <a:t>3</a:t>
                      </a:r>
                      <a:endParaRPr lang="en-US" sz="1400" dirty="0"/>
                    </a:p>
                  </a:txBody>
                  <a:tcPr/>
                </a:tc>
                <a:tc>
                  <a:txBody>
                    <a:bodyPr/>
                    <a:lstStyle/>
                    <a:p>
                      <a:r>
                        <a:rPr lang="en-US" sz="1400" dirty="0" smtClean="0"/>
                        <a:t>slk336.psu.edu</a:t>
                      </a:r>
                      <a:endParaRPr lang="en-US" sz="1400" dirty="0"/>
                    </a:p>
                  </a:txBody>
                  <a:tcPr/>
                </a:tc>
              </a:tr>
              <a:tr h="0">
                <a:tc>
                  <a:txBody>
                    <a:bodyPr/>
                    <a:lstStyle/>
                    <a:p>
                      <a:pPr algn="ctr"/>
                      <a:r>
                        <a:rPr lang="en-US" sz="1400" dirty="0" smtClean="0"/>
                        <a:t>8</a:t>
                      </a:r>
                      <a:endParaRPr lang="en-US" sz="1400" dirty="0"/>
                    </a:p>
                  </a:txBody>
                  <a:tcPr/>
                </a:tc>
                <a:tc>
                  <a:txBody>
                    <a:bodyPr/>
                    <a:lstStyle/>
                    <a:p>
                      <a:r>
                        <a:rPr lang="en-US" sz="1400" dirty="0" smtClean="0"/>
                        <a:t>Amy Michaud</a:t>
                      </a:r>
                      <a:endParaRPr lang="en-US" sz="1400" dirty="0"/>
                    </a:p>
                  </a:txBody>
                  <a:tcPr/>
                </a:tc>
                <a:tc>
                  <a:txBody>
                    <a:bodyPr/>
                    <a:lstStyle/>
                    <a:p>
                      <a:r>
                        <a:rPr lang="en-US" sz="1400" dirty="0" smtClean="0"/>
                        <a:t>BATF Laboratory</a:t>
                      </a:r>
                      <a:endParaRPr lang="en-US" sz="1400" dirty="0"/>
                    </a:p>
                  </a:txBody>
                  <a:tcPr/>
                </a:tc>
                <a:tc>
                  <a:txBody>
                    <a:bodyPr/>
                    <a:lstStyle/>
                    <a:p>
                      <a:pPr algn="ctr"/>
                      <a:r>
                        <a:rPr lang="en-US" dirty="0" smtClean="0"/>
                        <a:t>2</a:t>
                      </a:r>
                      <a:endParaRPr lang="en-US" dirty="0"/>
                    </a:p>
                  </a:txBody>
                  <a:tcPr/>
                </a:tc>
                <a:tc>
                  <a:txBody>
                    <a:bodyPr/>
                    <a:lstStyle/>
                    <a:p>
                      <a:r>
                        <a:rPr lang="en-US" sz="1400" dirty="0" smtClean="0"/>
                        <a:t>amy.michaud@atf.gov</a:t>
                      </a:r>
                      <a:endParaRPr lang="en-US" sz="1400" dirty="0"/>
                    </a:p>
                  </a:txBody>
                  <a:tcPr/>
                </a:tc>
              </a:tr>
              <a:tr h="141416">
                <a:tc>
                  <a:txBody>
                    <a:bodyPr/>
                    <a:lstStyle/>
                    <a:p>
                      <a:pPr algn="ctr"/>
                      <a:r>
                        <a:rPr lang="en-US" sz="1400" dirty="0" smtClean="0"/>
                        <a:t>9</a:t>
                      </a:r>
                      <a:endParaRPr lang="en-US" sz="1400" dirty="0"/>
                    </a:p>
                  </a:txBody>
                  <a:tcPr/>
                </a:tc>
                <a:tc>
                  <a:txBody>
                    <a:bodyPr/>
                    <a:lstStyle/>
                    <a:p>
                      <a:r>
                        <a:rPr lang="en-US" dirty="0" smtClean="0"/>
                        <a:t>Christopher S. </a:t>
                      </a:r>
                      <a:r>
                        <a:rPr lang="en-US" dirty="0" err="1" smtClean="0"/>
                        <a:t>Palenik</a:t>
                      </a:r>
                      <a:endParaRPr lang="en-US" dirty="0"/>
                    </a:p>
                  </a:txBody>
                  <a:tcPr/>
                </a:tc>
                <a:tc>
                  <a:txBody>
                    <a:bodyPr/>
                    <a:lstStyle/>
                    <a:p>
                      <a:r>
                        <a:rPr lang="en-US" dirty="0" err="1" smtClean="0"/>
                        <a:t>Microtrace</a:t>
                      </a:r>
                      <a:r>
                        <a:rPr lang="en-US" dirty="0" smtClean="0"/>
                        <a:t> LLC (Illinois)</a:t>
                      </a:r>
                      <a:endParaRPr lang="en-US" dirty="0"/>
                    </a:p>
                  </a:txBody>
                  <a:tcPr/>
                </a:tc>
                <a:tc>
                  <a:txBody>
                    <a:bodyPr/>
                    <a:lstStyle/>
                    <a:p>
                      <a:pPr algn="ctr"/>
                      <a:r>
                        <a:rPr lang="en-US" sz="1400" dirty="0" smtClean="0"/>
                        <a:t>4</a:t>
                      </a:r>
                      <a:endParaRPr lang="en-US" sz="1400" dirty="0"/>
                    </a:p>
                  </a:txBody>
                  <a:tcPr/>
                </a:tc>
                <a:tc>
                  <a:txBody>
                    <a:bodyPr/>
                    <a:lstStyle/>
                    <a:p>
                      <a:r>
                        <a:rPr lang="en-US" sz="1400" dirty="0" smtClean="0"/>
                        <a:t>cpalenik@microtracellc.com</a:t>
                      </a:r>
                      <a:endParaRPr lang="en-US" sz="1400" dirty="0"/>
                    </a:p>
                  </a:txBody>
                  <a:tcPr/>
                </a:tc>
              </a:tr>
              <a:tr h="0">
                <a:tc>
                  <a:txBody>
                    <a:bodyPr/>
                    <a:lstStyle/>
                    <a:p>
                      <a:pPr algn="ctr"/>
                      <a:r>
                        <a:rPr lang="en-US" sz="1400" dirty="0" smtClean="0"/>
                        <a:t>10</a:t>
                      </a:r>
                      <a:endParaRPr lang="en-US" sz="1400" dirty="0"/>
                    </a:p>
                  </a:txBody>
                  <a:tcPr/>
                </a:tc>
                <a:tc>
                  <a:txBody>
                    <a:bodyPr/>
                    <a:lstStyle/>
                    <a:p>
                      <a:r>
                        <a:rPr lang="en-US" dirty="0" smtClean="0"/>
                        <a:t>Sandy Parent</a:t>
                      </a:r>
                      <a:endParaRPr lang="en-US" dirty="0"/>
                    </a:p>
                  </a:txBody>
                  <a:tcPr/>
                </a:tc>
                <a:tc>
                  <a:txBody>
                    <a:bodyPr/>
                    <a:lstStyle/>
                    <a:p>
                      <a:r>
                        <a:rPr lang="en-US" dirty="0" smtClean="0"/>
                        <a:t>TX </a:t>
                      </a:r>
                      <a:r>
                        <a:rPr lang="en-US" dirty="0" err="1" smtClean="0"/>
                        <a:t>Dept</a:t>
                      </a:r>
                      <a:r>
                        <a:rPr lang="en-US" dirty="0" smtClean="0"/>
                        <a:t> of Public Safety Crime Lab</a:t>
                      </a:r>
                      <a:endParaRPr lang="en-US" dirty="0"/>
                    </a:p>
                  </a:txBody>
                  <a:tcPr/>
                </a:tc>
                <a:tc>
                  <a:txBody>
                    <a:bodyPr/>
                    <a:lstStyle/>
                    <a:p>
                      <a:pPr algn="ctr"/>
                      <a:r>
                        <a:rPr lang="en-US" sz="1400" dirty="0" smtClean="0"/>
                        <a:t>3</a:t>
                      </a:r>
                      <a:endParaRPr lang="en-US" sz="1400" dirty="0"/>
                    </a:p>
                  </a:txBody>
                  <a:tcPr/>
                </a:tc>
                <a:tc>
                  <a:txBody>
                    <a:bodyPr/>
                    <a:lstStyle/>
                    <a:p>
                      <a:r>
                        <a:rPr lang="en-US" sz="1400" dirty="0" smtClean="0"/>
                        <a:t>sandy.parent@dps.texas.gov</a:t>
                      </a:r>
                      <a:endParaRPr lang="en-US" sz="1400" dirty="0"/>
                    </a:p>
                  </a:txBody>
                  <a:tcPr/>
                </a:tc>
              </a:tr>
              <a:tr h="0">
                <a:tc>
                  <a:txBody>
                    <a:bodyPr/>
                    <a:lstStyle/>
                    <a:p>
                      <a:pPr algn="ctr"/>
                      <a:r>
                        <a:rPr lang="en-US" sz="1400" dirty="0" smtClean="0"/>
                        <a:t>11</a:t>
                      </a:r>
                      <a:endParaRPr lang="en-US" sz="1400" dirty="0"/>
                    </a:p>
                  </a:txBody>
                  <a:tcPr/>
                </a:tc>
                <a:tc>
                  <a:txBody>
                    <a:bodyPr/>
                    <a:lstStyle/>
                    <a:p>
                      <a:r>
                        <a:rPr lang="en-US" sz="1400" dirty="0" smtClean="0"/>
                        <a:t>Chip Pollock </a:t>
                      </a:r>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t>Sacramento County (California) District Attorney’s Office Laboratory</a:t>
                      </a:r>
                      <a:endParaRPr lang="en-US" sz="1200" dirty="0"/>
                    </a:p>
                  </a:txBody>
                  <a:tcPr/>
                </a:tc>
                <a:tc>
                  <a:txBody>
                    <a:bodyPr/>
                    <a:lstStyle/>
                    <a:p>
                      <a:pPr algn="ctr"/>
                      <a:r>
                        <a:rPr lang="en-US" sz="1400" dirty="0" smtClean="0"/>
                        <a:t>3</a:t>
                      </a:r>
                      <a:endParaRPr lang="en-US" sz="1400" dirty="0"/>
                    </a:p>
                  </a:txBody>
                  <a:tcPr/>
                </a:tc>
                <a:tc>
                  <a:txBody>
                    <a:bodyPr/>
                    <a:lstStyle/>
                    <a:p>
                      <a:r>
                        <a:rPr lang="en-US" sz="1400" dirty="0" smtClean="0"/>
                        <a:t>pollockc@sacda.org</a:t>
                      </a:r>
                      <a:endParaRPr lang="en-US" sz="1400" dirty="0"/>
                    </a:p>
                  </a:txBody>
                  <a:tcPr/>
                </a:tc>
              </a:tr>
              <a:tr h="145233">
                <a:tc>
                  <a:txBody>
                    <a:bodyPr/>
                    <a:lstStyle/>
                    <a:p>
                      <a:pPr algn="ctr"/>
                      <a:r>
                        <a:rPr lang="en-US" sz="1400" dirty="0" smtClean="0"/>
                        <a:t>12</a:t>
                      </a:r>
                      <a:endParaRPr lang="en-US" sz="1400" dirty="0"/>
                    </a:p>
                  </a:txBody>
                  <a:tcPr/>
                </a:tc>
                <a:tc>
                  <a:txBody>
                    <a:bodyPr/>
                    <a:lstStyle/>
                    <a:p>
                      <a:r>
                        <a:rPr lang="en-US" sz="1400" dirty="0" smtClean="0"/>
                        <a:t>Jennifer L. Remy</a:t>
                      </a:r>
                      <a:endParaRPr lang="en-US" sz="1400" dirty="0"/>
                    </a:p>
                  </a:txBody>
                  <a:tcPr/>
                </a:tc>
                <a:tc>
                  <a:txBody>
                    <a:bodyPr/>
                    <a:lstStyle/>
                    <a:p>
                      <a:r>
                        <a:rPr lang="en-US" sz="1200" dirty="0" smtClean="0"/>
                        <a:t>North Carolina State Crime Laboratory</a:t>
                      </a:r>
                      <a:endParaRPr lang="en-US" sz="1200" dirty="0"/>
                    </a:p>
                  </a:txBody>
                  <a:tcPr/>
                </a:tc>
                <a:tc>
                  <a:txBody>
                    <a:bodyPr/>
                    <a:lstStyle/>
                    <a:p>
                      <a:pPr algn="ctr"/>
                      <a:r>
                        <a:rPr lang="en-US" sz="1400" dirty="0" smtClean="0"/>
                        <a:t>3</a:t>
                      </a:r>
                      <a:endParaRPr lang="en-US" sz="1400" dirty="0"/>
                    </a:p>
                  </a:txBody>
                  <a:tcPr/>
                </a:tc>
                <a:tc>
                  <a:txBody>
                    <a:bodyPr/>
                    <a:lstStyle/>
                    <a:p>
                      <a:r>
                        <a:rPr lang="en-US" sz="1400" dirty="0" smtClean="0"/>
                        <a:t>jremy@ncdoj.gov</a:t>
                      </a:r>
                      <a:endParaRPr lang="en-US" sz="1400" dirty="0"/>
                    </a:p>
                  </a:txBody>
                  <a:tcPr/>
                </a:tc>
              </a:tr>
              <a:tr h="0">
                <a:tc>
                  <a:txBody>
                    <a:bodyPr/>
                    <a:lstStyle/>
                    <a:p>
                      <a:pPr algn="ctr"/>
                      <a:r>
                        <a:rPr lang="en-US" sz="1400" dirty="0" smtClean="0"/>
                        <a:t>13</a:t>
                      </a:r>
                      <a:endParaRPr lang="en-US" sz="1400" dirty="0"/>
                    </a:p>
                  </a:txBody>
                  <a:tcPr/>
                </a:tc>
                <a:tc>
                  <a:txBody>
                    <a:bodyPr/>
                    <a:lstStyle/>
                    <a:p>
                      <a:r>
                        <a:rPr lang="en-US" sz="1400" dirty="0" smtClean="0"/>
                        <a:t>Stephen Shaw</a:t>
                      </a:r>
                      <a:endParaRPr lang="en-US" sz="1400" dirty="0"/>
                    </a:p>
                  </a:txBody>
                  <a:tcPr/>
                </a:tc>
                <a:tc>
                  <a:txBody>
                    <a:bodyPr/>
                    <a:lstStyle/>
                    <a:p>
                      <a:r>
                        <a:rPr lang="en-US" sz="1400" dirty="0" smtClean="0"/>
                        <a:t>FBI Laboratory</a:t>
                      </a:r>
                      <a:endParaRPr lang="en-US" sz="1400" dirty="0"/>
                    </a:p>
                  </a:txBody>
                  <a:tcPr/>
                </a:tc>
                <a:tc>
                  <a:txBody>
                    <a:bodyPr/>
                    <a:lstStyle/>
                    <a:p>
                      <a:pPr algn="ctr"/>
                      <a:r>
                        <a:rPr lang="en-US" sz="1400" dirty="0" smtClean="0"/>
                        <a:t>3</a:t>
                      </a:r>
                      <a:endParaRPr lang="en-US" sz="1400" dirty="0"/>
                    </a:p>
                  </a:txBody>
                  <a:tcPr/>
                </a:tc>
                <a:tc>
                  <a:txBody>
                    <a:bodyPr/>
                    <a:lstStyle/>
                    <a:p>
                      <a:r>
                        <a:rPr lang="en-US" sz="1400" dirty="0" smtClean="0"/>
                        <a:t>stephen.shaw@ic.fbi.gov</a:t>
                      </a:r>
                      <a:endParaRPr lang="en-US" sz="1400" dirty="0"/>
                    </a:p>
                  </a:txBody>
                  <a:tcPr/>
                </a:tc>
              </a:tr>
              <a:tr h="0">
                <a:tc>
                  <a:txBody>
                    <a:bodyPr/>
                    <a:lstStyle/>
                    <a:p>
                      <a:pPr algn="ctr"/>
                      <a:r>
                        <a:rPr lang="en-US" sz="1400" dirty="0" smtClean="0"/>
                        <a:t>14</a:t>
                      </a:r>
                      <a:endParaRPr lang="en-US" sz="1400" dirty="0"/>
                    </a:p>
                  </a:txBody>
                  <a:tcPr/>
                </a:tc>
                <a:tc>
                  <a:txBody>
                    <a:bodyPr/>
                    <a:lstStyle/>
                    <a:p>
                      <a:r>
                        <a:rPr lang="en-US" sz="1400" dirty="0" err="1" smtClean="0"/>
                        <a:t>Chantelle</a:t>
                      </a:r>
                      <a:r>
                        <a:rPr lang="en-US" sz="1400" dirty="0" smtClean="0"/>
                        <a:t> Taylor</a:t>
                      </a:r>
                      <a:endParaRPr lang="en-US" sz="1400" dirty="0"/>
                    </a:p>
                  </a:txBody>
                  <a:tcPr/>
                </a:tc>
                <a:tc>
                  <a:txBody>
                    <a:bodyPr/>
                    <a:lstStyle/>
                    <a:p>
                      <a:r>
                        <a:rPr lang="en-US" sz="1400" dirty="0" smtClean="0"/>
                        <a:t>Arkansas State Crime Laboratory</a:t>
                      </a:r>
                      <a:endParaRPr lang="en-US" sz="1400" dirty="0"/>
                    </a:p>
                  </a:txBody>
                  <a:tcPr/>
                </a:tc>
                <a:tc>
                  <a:txBody>
                    <a:bodyPr/>
                    <a:lstStyle/>
                    <a:p>
                      <a:pPr algn="ctr"/>
                      <a:r>
                        <a:rPr lang="en-US" sz="1400" dirty="0" smtClean="0"/>
                        <a:t>2</a:t>
                      </a:r>
                      <a:endParaRPr lang="en-US" sz="1400" dirty="0"/>
                    </a:p>
                  </a:txBody>
                  <a:tcPr/>
                </a:tc>
                <a:tc>
                  <a:txBody>
                    <a:bodyPr/>
                    <a:lstStyle/>
                    <a:p>
                      <a:r>
                        <a:rPr lang="en-US" sz="1100" dirty="0" smtClean="0"/>
                        <a:t>chantelle.taylor@crimelab.arkansas.gov</a:t>
                      </a:r>
                      <a:endParaRPr lang="en-US" sz="1100" dirty="0"/>
                    </a:p>
                  </a:txBody>
                  <a:tcPr/>
                </a:tc>
              </a:tr>
              <a:tr h="208684">
                <a:tc>
                  <a:txBody>
                    <a:bodyPr/>
                    <a:lstStyle/>
                    <a:p>
                      <a:pPr algn="ctr"/>
                      <a:r>
                        <a:rPr lang="en-US" sz="1400" dirty="0" smtClean="0"/>
                        <a:t>15</a:t>
                      </a:r>
                      <a:endParaRPr lang="en-US" sz="1400" dirty="0"/>
                    </a:p>
                  </a:txBody>
                  <a:tcPr/>
                </a:tc>
                <a:tc>
                  <a:txBody>
                    <a:bodyPr/>
                    <a:lstStyle/>
                    <a:p>
                      <a:r>
                        <a:rPr lang="en-US" sz="1400" dirty="0" smtClean="0"/>
                        <a:t>Tatiana </a:t>
                      </a:r>
                      <a:r>
                        <a:rPr lang="en-US" sz="1400" dirty="0" err="1" smtClean="0"/>
                        <a:t>Trejos</a:t>
                      </a:r>
                      <a:endParaRPr lang="en-US" sz="1400" dirty="0"/>
                    </a:p>
                  </a:txBody>
                  <a:tcPr/>
                </a:tc>
                <a:tc>
                  <a:txBody>
                    <a:bodyPr/>
                    <a:lstStyle/>
                    <a:p>
                      <a:r>
                        <a:rPr lang="en-US" sz="1400" dirty="0" smtClean="0"/>
                        <a:t>Florida</a:t>
                      </a:r>
                      <a:r>
                        <a:rPr lang="en-US" sz="1400" baseline="0" dirty="0" smtClean="0"/>
                        <a:t> International University</a:t>
                      </a:r>
                      <a:endParaRPr lang="en-US" sz="1400" dirty="0"/>
                    </a:p>
                  </a:txBody>
                  <a:tcPr/>
                </a:tc>
                <a:tc>
                  <a:txBody>
                    <a:bodyPr/>
                    <a:lstStyle/>
                    <a:p>
                      <a:pPr algn="ctr"/>
                      <a:r>
                        <a:rPr lang="en-US" sz="1400" dirty="0" smtClean="0"/>
                        <a:t>4</a:t>
                      </a:r>
                      <a:endParaRPr lang="en-US" sz="1400" dirty="0"/>
                    </a:p>
                  </a:txBody>
                  <a:tcPr/>
                </a:tc>
                <a:tc>
                  <a:txBody>
                    <a:bodyPr/>
                    <a:lstStyle/>
                    <a:p>
                      <a:r>
                        <a:rPr lang="en-US" sz="1400" dirty="0" smtClean="0"/>
                        <a:t>trejost@fiu.edu</a:t>
                      </a:r>
                      <a:endParaRPr lang="en-US" sz="1400" dirty="0"/>
                    </a:p>
                  </a:txBody>
                  <a:tcPr/>
                </a:tc>
              </a:tr>
              <a:tr h="206643">
                <a:tc>
                  <a:txBody>
                    <a:bodyPr/>
                    <a:lstStyle/>
                    <a:p>
                      <a:pPr algn="ctr"/>
                      <a:r>
                        <a:rPr lang="en-US" sz="1400" dirty="0" smtClean="0"/>
                        <a:t>16</a:t>
                      </a:r>
                      <a:endParaRPr lang="en-US" sz="1400" dirty="0"/>
                    </a:p>
                  </a:txBody>
                  <a:tcPr/>
                </a:tc>
                <a:tc>
                  <a:txBody>
                    <a:bodyPr/>
                    <a:lstStyle/>
                    <a:p>
                      <a:r>
                        <a:rPr lang="en-US" dirty="0" smtClean="0"/>
                        <a:t>Jennifer </a:t>
                      </a:r>
                      <a:r>
                        <a:rPr lang="en-US" dirty="0" err="1" smtClean="0"/>
                        <a:t>Verkouteren</a:t>
                      </a:r>
                      <a:endParaRPr lang="en-US" dirty="0"/>
                    </a:p>
                  </a:txBody>
                  <a:tcPr/>
                </a:tc>
                <a:tc>
                  <a:txBody>
                    <a:bodyPr/>
                    <a:lstStyle/>
                    <a:p>
                      <a:r>
                        <a:rPr lang="en-US" dirty="0" smtClean="0"/>
                        <a:t>National Institute of Standards and Technology (NIST)</a:t>
                      </a:r>
                      <a:endParaRPr lang="en-US" dirty="0"/>
                    </a:p>
                  </a:txBody>
                  <a:tcPr/>
                </a:tc>
                <a:tc>
                  <a:txBody>
                    <a:bodyPr/>
                    <a:lstStyle/>
                    <a:p>
                      <a:pPr algn="ctr"/>
                      <a:r>
                        <a:rPr lang="en-US" dirty="0" smtClean="0"/>
                        <a:t>4</a:t>
                      </a:r>
                      <a:endParaRPr lang="en-US" dirty="0"/>
                    </a:p>
                  </a:txBody>
                  <a:tcPr/>
                </a:tc>
                <a:tc>
                  <a:txBody>
                    <a:bodyPr/>
                    <a:lstStyle/>
                    <a:p>
                      <a:r>
                        <a:rPr lang="en-US" sz="1400" dirty="0" smtClean="0"/>
                        <a:t>jennifer.verkouteren@nist.gov</a:t>
                      </a:r>
                      <a:endParaRPr lang="en-US" sz="1400" dirty="0"/>
                    </a:p>
                  </a:txBody>
                  <a:tcPr/>
                </a:tc>
              </a:tr>
              <a:tr h="310154">
                <a:tc>
                  <a:txBody>
                    <a:bodyPr/>
                    <a:lstStyle/>
                    <a:p>
                      <a:pPr algn="ctr"/>
                      <a:r>
                        <a:rPr lang="en-US" sz="1400" dirty="0" smtClean="0"/>
                        <a:t>17</a:t>
                      </a:r>
                      <a:endParaRPr lang="en-US" sz="1400" dirty="0"/>
                    </a:p>
                  </a:txBody>
                  <a:tcPr/>
                </a:tc>
                <a:tc>
                  <a:txBody>
                    <a:bodyPr/>
                    <a:lstStyle/>
                    <a:p>
                      <a:r>
                        <a:rPr lang="en-US" sz="1400" dirty="0" smtClean="0"/>
                        <a:t>Robyn Weimer</a:t>
                      </a:r>
                      <a:endParaRPr lang="en-US" sz="1400" dirty="0"/>
                    </a:p>
                  </a:txBody>
                  <a:tcPr/>
                </a:tc>
                <a:tc>
                  <a:txBody>
                    <a:bodyPr/>
                    <a:lstStyle/>
                    <a:p>
                      <a:r>
                        <a:rPr lang="en-US" sz="1400" dirty="0" smtClean="0"/>
                        <a:t>Virginia </a:t>
                      </a:r>
                      <a:r>
                        <a:rPr lang="en-US" sz="1400" dirty="0" err="1" smtClean="0"/>
                        <a:t>Dept</a:t>
                      </a:r>
                      <a:r>
                        <a:rPr lang="en-US" sz="1400" dirty="0" smtClean="0"/>
                        <a:t> of Forensic Science</a:t>
                      </a:r>
                      <a:endParaRPr lang="en-US" sz="1400" dirty="0"/>
                    </a:p>
                  </a:txBody>
                  <a:tcPr/>
                </a:tc>
                <a:tc>
                  <a:txBody>
                    <a:bodyPr/>
                    <a:lstStyle/>
                    <a:p>
                      <a:pPr algn="ctr"/>
                      <a:r>
                        <a:rPr lang="en-US" sz="1400" dirty="0" smtClean="0"/>
                        <a:t>3</a:t>
                      </a:r>
                      <a:endParaRPr lang="en-US" sz="1400" dirty="0"/>
                    </a:p>
                  </a:txBody>
                  <a:tcPr/>
                </a:tc>
                <a:tc>
                  <a:txBody>
                    <a:bodyPr/>
                    <a:lstStyle/>
                    <a:p>
                      <a:r>
                        <a:rPr lang="en-US" sz="1400" dirty="0" smtClean="0"/>
                        <a:t>robyn.weimer@dfs.va.gov</a:t>
                      </a:r>
                      <a:endParaRPr lang="en-US" sz="1400" dirty="0"/>
                    </a:p>
                  </a:txBody>
                  <a:tcPr/>
                </a:tc>
              </a:tr>
            </a:tbl>
          </a:graphicData>
        </a:graphic>
      </p:graphicFrame>
      <p:sp>
        <p:nvSpPr>
          <p:cNvPr id="10" name="Slide Number Placeholder 9"/>
          <p:cNvSpPr>
            <a:spLocks noGrp="1"/>
          </p:cNvSpPr>
          <p:nvPr>
            <p:ph type="sldNum" sz="quarter" idx="12"/>
          </p:nvPr>
        </p:nvSpPr>
        <p:spPr/>
        <p:txBody>
          <a:bodyPr/>
          <a:lstStyle/>
          <a:p>
            <a:fld id="{8A6BD0B9-3465-4E0F-AE7F-2EBD7D9D0656}" type="slidenum">
              <a:rPr lang="en-US" smtClean="0"/>
              <a:pPr/>
              <a:t>4</a:t>
            </a:fld>
            <a:endParaRPr lang="en-US" dirty="0"/>
          </a:p>
        </p:txBody>
      </p:sp>
    </p:spTree>
    <p:extLst>
      <p:ext uri="{BB962C8B-B14F-4D97-AF65-F5344CB8AC3E}">
        <p14:creationId xmlns:p14="http://schemas.microsoft.com/office/powerpoint/2010/main" val="1274304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6BD0B9-3465-4E0F-AE7F-2EBD7D9D0656}" type="slidenum">
              <a:rPr lang="en-US" smtClean="0"/>
              <a:pPr/>
              <a:t>5</a:t>
            </a:fld>
            <a:endParaRPr lang="en-US" dirty="0"/>
          </a:p>
        </p:txBody>
      </p:sp>
      <p:pic>
        <p:nvPicPr>
          <p:cNvPr id="5"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6481" t="15981" r="4691" b="44664"/>
          <a:stretch/>
        </p:blipFill>
        <p:spPr>
          <a:xfrm>
            <a:off x="0" y="2259286"/>
            <a:ext cx="9144000" cy="2700868"/>
          </a:xfrm>
          <a:prstGeom prst="rect">
            <a:avLst/>
          </a:prstGeom>
        </p:spPr>
      </p:pic>
      <p:sp>
        <p:nvSpPr>
          <p:cNvPr id="6" name="Title 1"/>
          <p:cNvSpPr>
            <a:spLocks noGrp="1"/>
          </p:cNvSpPr>
          <p:nvPr>
            <p:ph type="title"/>
          </p:nvPr>
        </p:nvSpPr>
        <p:spPr>
          <a:xfrm>
            <a:off x="628650" y="933723"/>
            <a:ext cx="7886700" cy="1325563"/>
          </a:xfrm>
        </p:spPr>
        <p:txBody>
          <a:bodyPr/>
          <a:lstStyle/>
          <a:p>
            <a:r>
              <a:rPr lang="en-US" dirty="0" smtClean="0"/>
              <a:t>MATERIALS (Trace) Subcommittee</a:t>
            </a:r>
            <a:endParaRPr lang="en-US" dirty="0"/>
          </a:p>
        </p:txBody>
      </p:sp>
    </p:spTree>
    <p:extLst>
      <p:ext uri="{BB962C8B-B14F-4D97-AF65-F5344CB8AC3E}">
        <p14:creationId xmlns:p14="http://schemas.microsoft.com/office/powerpoint/2010/main" val="1781643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0"/>
            <a:ext cx="7886700" cy="1325563"/>
          </a:xfrm>
        </p:spPr>
        <p:txBody>
          <a:bodyPr/>
          <a:lstStyle/>
          <a:p>
            <a:r>
              <a:rPr lang="en-US" dirty="0" smtClean="0"/>
              <a:t>Subcommittee Liaisons</a:t>
            </a:r>
            <a:endParaRPr lang="en-US" dirty="0"/>
          </a:p>
        </p:txBody>
      </p:sp>
      <p:sp>
        <p:nvSpPr>
          <p:cNvPr id="10" name="Slide Number Placeholder 9"/>
          <p:cNvSpPr>
            <a:spLocks noGrp="1"/>
          </p:cNvSpPr>
          <p:nvPr>
            <p:ph type="sldNum" sz="quarter" idx="12"/>
          </p:nvPr>
        </p:nvSpPr>
        <p:spPr/>
        <p:txBody>
          <a:bodyPr/>
          <a:lstStyle/>
          <a:p>
            <a:fld id="{8A6BD0B9-3465-4E0F-AE7F-2EBD7D9D0656}" type="slidenum">
              <a:rPr lang="en-US" smtClean="0"/>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74213004"/>
              </p:ext>
            </p:extLst>
          </p:nvPr>
        </p:nvGraphicFramePr>
        <p:xfrm>
          <a:off x="1287624" y="1455576"/>
          <a:ext cx="6456784" cy="4142790"/>
        </p:xfrm>
        <a:graphic>
          <a:graphicData uri="http://schemas.openxmlformats.org/drawingml/2006/table">
            <a:tbl>
              <a:tblPr/>
              <a:tblGrid>
                <a:gridCol w="2692313"/>
                <a:gridCol w="3764471"/>
              </a:tblGrid>
              <a:tr h="828558">
                <a:tc>
                  <a:txBody>
                    <a:bodyPr/>
                    <a:lstStyle/>
                    <a:p>
                      <a:pPr>
                        <a:lnSpc>
                          <a:spcPct val="115000"/>
                        </a:lnSpc>
                      </a:pPr>
                      <a:r>
                        <a:rPr lang="en-US" sz="3200" b="1" dirty="0" smtClean="0">
                          <a:solidFill>
                            <a:schemeClr val="bg1"/>
                          </a:solidFill>
                          <a:latin typeface="Calibri"/>
                          <a:ea typeface="Times New Roman"/>
                        </a:rPr>
                        <a:t>Position</a:t>
                      </a:r>
                      <a:endParaRPr lang="en-US" sz="3200" b="1" dirty="0">
                        <a:solidFill>
                          <a:schemeClr val="bg1"/>
                        </a:solidFill>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pPr>
                      <a:r>
                        <a:rPr lang="en-US" sz="3200" b="1" dirty="0" smtClean="0">
                          <a:solidFill>
                            <a:schemeClr val="bg1"/>
                          </a:solidFill>
                          <a:latin typeface="Calibri"/>
                          <a:ea typeface="Times New Roman"/>
                        </a:rPr>
                        <a:t>Name</a:t>
                      </a:r>
                      <a:endParaRPr lang="en-US" sz="2800" b="1" dirty="0">
                        <a:solidFill>
                          <a:schemeClr val="bg1"/>
                        </a:solidFill>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r>
              <a:tr h="828558">
                <a:tc>
                  <a:txBody>
                    <a:bodyPr/>
                    <a:lstStyle/>
                    <a:p>
                      <a:pPr>
                        <a:lnSpc>
                          <a:spcPct val="115000"/>
                        </a:lnSpc>
                      </a:pPr>
                      <a:r>
                        <a:rPr lang="en-US" sz="2800" b="1">
                          <a:latin typeface="Calibri"/>
                          <a:ea typeface="Times New Roman"/>
                        </a:rPr>
                        <a:t>QIC Liaison</a:t>
                      </a:r>
                      <a:endParaRPr lang="en-US" sz="240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nSpc>
                          <a:spcPct val="115000"/>
                        </a:lnSpc>
                      </a:pPr>
                      <a:r>
                        <a:rPr lang="en-US" sz="2800" b="1" dirty="0" smtClean="0">
                          <a:latin typeface="Calibri"/>
                          <a:ea typeface="Times New Roman"/>
                        </a:rPr>
                        <a:t>David Green</a:t>
                      </a:r>
                      <a:endParaRPr lang="en-US" sz="24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828558">
                <a:tc>
                  <a:txBody>
                    <a:bodyPr/>
                    <a:lstStyle/>
                    <a:p>
                      <a:pPr>
                        <a:lnSpc>
                          <a:spcPct val="115000"/>
                        </a:lnSpc>
                      </a:pPr>
                      <a:r>
                        <a:rPr lang="en-US" sz="2800" b="1">
                          <a:latin typeface="Calibri"/>
                          <a:ea typeface="Times New Roman"/>
                        </a:rPr>
                        <a:t>HFC Liaison</a:t>
                      </a:r>
                      <a:endParaRPr lang="en-US" sz="240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nSpc>
                          <a:spcPct val="115000"/>
                        </a:lnSpc>
                      </a:pPr>
                      <a:r>
                        <a:rPr lang="en-US" sz="2800" b="1" dirty="0" smtClean="0">
                          <a:latin typeface="Calibri"/>
                          <a:ea typeface="Times New Roman"/>
                        </a:rPr>
                        <a:t>Andria </a:t>
                      </a:r>
                      <a:r>
                        <a:rPr lang="en-US" sz="2800" b="1" dirty="0" err="1" smtClean="0">
                          <a:latin typeface="Calibri"/>
                          <a:ea typeface="Times New Roman"/>
                        </a:rPr>
                        <a:t>Mehltretter</a:t>
                      </a:r>
                      <a:endParaRPr lang="en-US" sz="24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828558">
                <a:tc>
                  <a:txBody>
                    <a:bodyPr/>
                    <a:lstStyle/>
                    <a:p>
                      <a:pPr>
                        <a:lnSpc>
                          <a:spcPct val="115000"/>
                        </a:lnSpc>
                      </a:pPr>
                      <a:r>
                        <a:rPr lang="en-US" sz="2800" b="1">
                          <a:latin typeface="Calibri"/>
                          <a:ea typeface="Times New Roman"/>
                        </a:rPr>
                        <a:t>LRC Liaison </a:t>
                      </a:r>
                      <a:endParaRPr lang="en-US" sz="240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nSpc>
                          <a:spcPct val="115000"/>
                        </a:lnSpc>
                      </a:pPr>
                      <a:r>
                        <a:rPr lang="en-US" sz="2800" b="1" dirty="0" smtClean="0">
                          <a:latin typeface="Calibri"/>
                          <a:ea typeface="Times New Roman"/>
                        </a:rPr>
                        <a:t>Sandy Koch</a:t>
                      </a:r>
                      <a:endParaRPr lang="en-US" sz="24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828558">
                <a:tc>
                  <a:txBody>
                    <a:bodyPr/>
                    <a:lstStyle/>
                    <a:p>
                      <a:pPr>
                        <a:lnSpc>
                          <a:spcPct val="115000"/>
                        </a:lnSpc>
                      </a:pPr>
                      <a:r>
                        <a:rPr lang="en-US" sz="2800" b="1">
                          <a:latin typeface="Calibri"/>
                          <a:ea typeface="Times New Roman"/>
                        </a:rPr>
                        <a:t>KAVI Liaison</a:t>
                      </a:r>
                      <a:endParaRPr lang="en-US" sz="240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nSpc>
                          <a:spcPct val="115000"/>
                        </a:lnSpc>
                      </a:pPr>
                      <a:r>
                        <a:rPr lang="en-US" sz="2800" b="1" dirty="0" smtClean="0">
                          <a:latin typeface="Calibri"/>
                          <a:ea typeface="Times New Roman"/>
                        </a:rPr>
                        <a:t>Tatiana </a:t>
                      </a:r>
                      <a:r>
                        <a:rPr lang="en-US" sz="2800" b="1" dirty="0" err="1" smtClean="0">
                          <a:latin typeface="Calibri"/>
                          <a:ea typeface="Times New Roman"/>
                        </a:rPr>
                        <a:t>Trejos</a:t>
                      </a:r>
                      <a:endParaRPr lang="en-US" sz="24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bl>
          </a:graphicData>
        </a:graphic>
      </p:graphicFrame>
    </p:spTree>
    <p:extLst>
      <p:ext uri="{BB962C8B-B14F-4D97-AF65-F5344CB8AC3E}">
        <p14:creationId xmlns:p14="http://schemas.microsoft.com/office/powerpoint/2010/main" val="3656556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0"/>
            <a:ext cx="7886700" cy="1325563"/>
          </a:xfrm>
        </p:spPr>
        <p:txBody>
          <a:bodyPr/>
          <a:lstStyle/>
          <a:p>
            <a:r>
              <a:rPr lang="en-US" dirty="0" smtClean="0"/>
              <a:t>Task Group Chairs</a:t>
            </a:r>
            <a:endParaRPr lang="en-US" dirty="0"/>
          </a:p>
        </p:txBody>
      </p:sp>
      <p:sp>
        <p:nvSpPr>
          <p:cNvPr id="10" name="Slide Number Placeholder 9"/>
          <p:cNvSpPr>
            <a:spLocks noGrp="1"/>
          </p:cNvSpPr>
          <p:nvPr>
            <p:ph type="sldNum" sz="quarter" idx="12"/>
          </p:nvPr>
        </p:nvSpPr>
        <p:spPr/>
        <p:txBody>
          <a:bodyPr/>
          <a:lstStyle/>
          <a:p>
            <a:fld id="{8A6BD0B9-3465-4E0F-AE7F-2EBD7D9D0656}"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23078487"/>
              </p:ext>
            </p:extLst>
          </p:nvPr>
        </p:nvGraphicFramePr>
        <p:xfrm>
          <a:off x="314326" y="1384138"/>
          <a:ext cx="8229600" cy="4370624"/>
        </p:xfrm>
        <a:graphic>
          <a:graphicData uri="http://schemas.openxmlformats.org/drawingml/2006/table">
            <a:tbl>
              <a:tblPr/>
              <a:tblGrid>
                <a:gridCol w="3843337"/>
                <a:gridCol w="4386263"/>
              </a:tblGrid>
              <a:tr h="828558">
                <a:tc>
                  <a:txBody>
                    <a:bodyPr/>
                    <a:lstStyle/>
                    <a:p>
                      <a:pPr>
                        <a:lnSpc>
                          <a:spcPct val="115000"/>
                        </a:lnSpc>
                      </a:pPr>
                      <a:r>
                        <a:rPr lang="en-US" sz="3200" b="1" dirty="0" smtClean="0">
                          <a:solidFill>
                            <a:schemeClr val="bg1"/>
                          </a:solidFill>
                          <a:latin typeface="Calibri"/>
                          <a:ea typeface="Times New Roman"/>
                        </a:rPr>
                        <a:t>Task Group</a:t>
                      </a:r>
                      <a:endParaRPr lang="en-US" sz="3200" b="1" dirty="0">
                        <a:solidFill>
                          <a:schemeClr val="bg1"/>
                        </a:solidFill>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pPr>
                      <a:r>
                        <a:rPr lang="en-US" sz="3200" b="1" dirty="0" smtClean="0">
                          <a:solidFill>
                            <a:schemeClr val="bg1"/>
                          </a:solidFill>
                          <a:latin typeface="Calibri"/>
                          <a:ea typeface="Times New Roman"/>
                        </a:rPr>
                        <a:t>Name</a:t>
                      </a:r>
                      <a:endParaRPr lang="en-US" sz="2800" b="1" dirty="0">
                        <a:solidFill>
                          <a:schemeClr val="bg1"/>
                        </a:solidFill>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r>
              <a:tr h="447377">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Interpretations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Andria </a:t>
                      </a:r>
                      <a:r>
                        <a:rPr lang="en-US" sz="1800" b="1" dirty="0" err="1" smtClean="0">
                          <a:latin typeface="+mn-lt"/>
                          <a:ea typeface="Times New Roman"/>
                        </a:rPr>
                        <a:t>Mehltretter</a:t>
                      </a:r>
                      <a:endParaRPr lang="en-US" sz="1800" b="1"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424872">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Outreach</a:t>
                      </a:r>
                      <a:r>
                        <a:rPr lang="en-US" sz="1800" b="1" baseline="0" dirty="0" smtClean="0">
                          <a:latin typeface="+mn-lt"/>
                          <a:ea typeface="Times New Roman"/>
                        </a:rPr>
                        <a:t> and Strategic Plan</a:t>
                      </a:r>
                      <a:endParaRPr lang="en-US" sz="1800" b="1" dirty="0" smtClean="0">
                        <a:latin typeface="+mn-lt"/>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a:lnSpc>
                          <a:spcPct val="115000"/>
                        </a:lnSpc>
                      </a:pPr>
                      <a:r>
                        <a:rPr lang="en-US" sz="1800" b="1" dirty="0" smtClean="0">
                          <a:latin typeface="Calibri"/>
                          <a:ea typeface="Times New Roman"/>
                        </a:rPr>
                        <a:t>Sandy Parent</a:t>
                      </a:r>
                      <a:endParaRPr lang="en-US" sz="1800" b="1"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r>
              <a:tr h="452582">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Fibers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Jen Remy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471055">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Glass</a:t>
                      </a:r>
                      <a:endParaRPr lang="en-US" sz="1800" b="1"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Jodi</a:t>
                      </a:r>
                      <a:r>
                        <a:rPr lang="en-US" sz="1800" b="1" baseline="0" dirty="0" smtClean="0">
                          <a:latin typeface="+mn-lt"/>
                          <a:ea typeface="Times New Roman"/>
                        </a:rPr>
                        <a:t> Webb</a:t>
                      </a:r>
                      <a:endParaRPr lang="en-US" sz="1800" b="1"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r>
              <a:tr h="415636">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Hairs</a:t>
                      </a:r>
                      <a:endParaRPr lang="en-US" sz="1800" b="1"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Amy Michaud/Sandy Koch</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452582">
                <a:tc>
                  <a:txBody>
                    <a:bodyPr/>
                    <a:lstStyle/>
                    <a:p>
                      <a:pPr>
                        <a:lnSpc>
                          <a:spcPct val="115000"/>
                        </a:lnSpc>
                      </a:pPr>
                      <a:r>
                        <a:rPr lang="en-US" sz="1800" b="1" dirty="0" smtClean="0">
                          <a:latin typeface="Calibri"/>
                          <a:ea typeface="Times New Roman"/>
                        </a:rPr>
                        <a:t>Paint</a:t>
                      </a:r>
                      <a:endParaRPr lang="en-US" sz="1800" b="1"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a:lnSpc>
                          <a:spcPct val="115000"/>
                        </a:lnSpc>
                      </a:pPr>
                      <a:r>
                        <a:rPr lang="en-US" sz="1800" b="1" dirty="0" smtClean="0">
                          <a:latin typeface="Calibri"/>
                          <a:ea typeface="Times New Roman"/>
                        </a:rPr>
                        <a:t>Diana Wright</a:t>
                      </a:r>
                      <a:endParaRPr lang="en-US" sz="1800" b="1"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r>
              <a:tr h="397164">
                <a:tc>
                  <a:txBody>
                    <a:bodyPr/>
                    <a:lstStyle/>
                    <a:p>
                      <a:pPr>
                        <a:lnSpc>
                          <a:spcPct val="115000"/>
                        </a:lnSpc>
                      </a:pPr>
                      <a:r>
                        <a:rPr lang="en-US" sz="1800" b="1" dirty="0" smtClean="0">
                          <a:latin typeface="Calibri"/>
                          <a:ea typeface="Times New Roman"/>
                        </a:rPr>
                        <a:t>Tape</a:t>
                      </a:r>
                      <a:endParaRPr lang="en-US" sz="1800" b="1"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pPr>
                      <a:r>
                        <a:rPr lang="en-US" sz="1800" b="1" dirty="0" smtClean="0">
                          <a:latin typeface="Calibri"/>
                          <a:ea typeface="Times New Roman"/>
                        </a:rPr>
                        <a:t>Tammy</a:t>
                      </a:r>
                      <a:r>
                        <a:rPr lang="en-US" sz="1800" b="1" baseline="0" dirty="0" smtClean="0">
                          <a:latin typeface="Calibri"/>
                          <a:ea typeface="Times New Roman"/>
                        </a:rPr>
                        <a:t> </a:t>
                      </a:r>
                      <a:r>
                        <a:rPr lang="en-US" sz="1800" b="1" baseline="0" dirty="0" err="1" smtClean="0">
                          <a:latin typeface="Calibri"/>
                          <a:ea typeface="Times New Roman"/>
                        </a:rPr>
                        <a:t>Jergovich</a:t>
                      </a:r>
                      <a:endParaRPr lang="en-US" sz="1800" b="1"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471054">
                <a:tc>
                  <a:txBody>
                    <a:bodyPr/>
                    <a:lstStyle/>
                    <a:p>
                      <a:pPr>
                        <a:lnSpc>
                          <a:spcPct val="115000"/>
                        </a:lnSpc>
                      </a:pPr>
                      <a:r>
                        <a:rPr lang="en-US" sz="1800" b="1" dirty="0" smtClean="0">
                          <a:latin typeface="Calibri"/>
                          <a:ea typeface="Times New Roman"/>
                        </a:rPr>
                        <a:t>Research</a:t>
                      </a:r>
                      <a:endParaRPr lang="en-US" sz="1800" b="1"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a:lnSpc>
                          <a:spcPct val="115000"/>
                        </a:lnSpc>
                      </a:pPr>
                      <a:r>
                        <a:rPr lang="en-US" sz="1800" b="1" dirty="0" smtClean="0">
                          <a:latin typeface="Calibri"/>
                          <a:ea typeface="Times New Roman"/>
                        </a:rPr>
                        <a:t>Alicia </a:t>
                      </a:r>
                      <a:r>
                        <a:rPr lang="en-US" sz="1800" b="1" dirty="0" err="1" smtClean="0">
                          <a:latin typeface="Calibri"/>
                          <a:ea typeface="Times New Roman"/>
                        </a:rPr>
                        <a:t>Carriquiry</a:t>
                      </a:r>
                      <a:r>
                        <a:rPr lang="en-US" sz="1800" b="1" dirty="0" smtClean="0">
                          <a:latin typeface="Calibri"/>
                          <a:ea typeface="Times New Roman"/>
                        </a:rPr>
                        <a:t>/Tatiana </a:t>
                      </a:r>
                      <a:r>
                        <a:rPr lang="en-US" sz="1800" b="1" dirty="0" err="1" smtClean="0">
                          <a:latin typeface="Calibri"/>
                          <a:ea typeface="Times New Roman"/>
                        </a:rPr>
                        <a:t>Trejos</a:t>
                      </a:r>
                      <a:endParaRPr lang="en-US" sz="1800" b="1"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4209149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60" y="0"/>
            <a:ext cx="7886700" cy="1325563"/>
          </a:xfrm>
        </p:spPr>
        <p:txBody>
          <a:bodyPr/>
          <a:lstStyle/>
          <a:p>
            <a:r>
              <a:rPr lang="en-US" dirty="0" smtClean="0"/>
              <a:t>Summary of Standards/Guidelines  Priority Actions</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4132154057"/>
              </p:ext>
            </p:extLst>
          </p:nvPr>
        </p:nvGraphicFramePr>
        <p:xfrm>
          <a:off x="132522" y="1219200"/>
          <a:ext cx="8301805" cy="4522470"/>
        </p:xfrm>
        <a:graphic>
          <a:graphicData uri="http://schemas.openxmlformats.org/drawingml/2006/table">
            <a:tbl>
              <a:tblPr firstRow="1" bandRow="1">
                <a:tableStyleId>{073A0DAA-6AF3-43AB-8588-CEC1D06C72B9}</a:tableStyleId>
              </a:tblPr>
              <a:tblGrid>
                <a:gridCol w="1988803"/>
                <a:gridCol w="6313002"/>
              </a:tblGrid>
              <a:tr h="533400">
                <a:tc>
                  <a:txBody>
                    <a:bodyPr/>
                    <a:lstStyle/>
                    <a:p>
                      <a:r>
                        <a:rPr lang="en-US" sz="2000" baseline="0" dirty="0" smtClean="0"/>
                        <a:t>Priority</a:t>
                      </a:r>
                      <a:endParaRPr lang="en-US" sz="2000" dirty="0"/>
                    </a:p>
                  </a:txBody>
                  <a:tcPr anchor="ctr"/>
                </a:tc>
                <a:tc>
                  <a:txBody>
                    <a:bodyPr/>
                    <a:lstStyle/>
                    <a:p>
                      <a:r>
                        <a:rPr lang="en-US" sz="2000" dirty="0" smtClean="0"/>
                        <a:t>Working</a:t>
                      </a:r>
                      <a:r>
                        <a:rPr lang="en-US" sz="2000" baseline="0" dirty="0" smtClean="0"/>
                        <a:t> Title of Document</a:t>
                      </a:r>
                      <a:endParaRPr lang="en-US" sz="2000" dirty="0"/>
                    </a:p>
                  </a:txBody>
                  <a:tcPr anchor="ctr"/>
                </a:tc>
              </a:tr>
              <a:tr h="514350">
                <a:tc>
                  <a:txBody>
                    <a:bodyPr/>
                    <a:lstStyle/>
                    <a:p>
                      <a:r>
                        <a:rPr lang="en-US" dirty="0" smtClean="0"/>
                        <a:t>1</a:t>
                      </a:r>
                      <a:endParaRPr lang="en-US" dirty="0"/>
                    </a:p>
                  </a:txBody>
                  <a:tcPr/>
                </a:tc>
                <a:tc>
                  <a:txBody>
                    <a:bodyPr/>
                    <a:lstStyle/>
                    <a:p>
                      <a:r>
                        <a:rPr lang="en-US" dirty="0" smtClean="0"/>
                        <a:t>Standard</a:t>
                      </a:r>
                      <a:r>
                        <a:rPr lang="en-US" baseline="0" dirty="0" smtClean="0"/>
                        <a:t> Practice for Interpretation and Report Writing in Forensic Comparisons of Trace Materials</a:t>
                      </a:r>
                      <a:endParaRPr lang="en-US" dirty="0"/>
                    </a:p>
                  </a:txBody>
                  <a:tcPr/>
                </a:tc>
              </a:tr>
              <a:tr h="285750">
                <a:tc>
                  <a:txBody>
                    <a:bodyPr/>
                    <a:lstStyle/>
                    <a:p>
                      <a:r>
                        <a:rPr lang="en-US" dirty="0" smtClean="0"/>
                        <a:t>1</a:t>
                      </a:r>
                      <a:endParaRPr lang="en-US" dirty="0"/>
                    </a:p>
                  </a:txBody>
                  <a:tcPr/>
                </a:tc>
                <a:tc>
                  <a:txBody>
                    <a:bodyPr/>
                    <a:lstStyle/>
                    <a:p>
                      <a:r>
                        <a:rPr lang="en-US" sz="1350" kern="1200" dirty="0" smtClean="0">
                          <a:solidFill>
                            <a:schemeClr val="dk1"/>
                          </a:solidFill>
                          <a:effectLst/>
                          <a:latin typeface="+mn-lt"/>
                          <a:ea typeface="+mn-ea"/>
                          <a:cs typeface="+mn-cs"/>
                        </a:rPr>
                        <a:t>OUTREACH</a:t>
                      </a:r>
                      <a:endParaRPr lang="en-US" dirty="0"/>
                    </a:p>
                  </a:txBody>
                  <a:tcPr/>
                </a:tc>
              </a:tr>
              <a:tr h="663523">
                <a:tc>
                  <a:txBody>
                    <a:bodyPr/>
                    <a:lstStyle/>
                    <a:p>
                      <a:r>
                        <a:rPr lang="en-US" dirty="0" smtClean="0"/>
                        <a:t>1</a:t>
                      </a:r>
                      <a:endParaRPr lang="en-US" dirty="0"/>
                    </a:p>
                  </a:txBody>
                  <a:tcPr/>
                </a:tc>
                <a:tc>
                  <a:txBody>
                    <a:bodyPr/>
                    <a:lstStyle/>
                    <a:p>
                      <a:r>
                        <a:rPr lang="en-US" sz="1350" kern="1200" dirty="0" smtClean="0">
                          <a:solidFill>
                            <a:schemeClr val="dk1"/>
                          </a:solidFill>
                          <a:effectLst/>
                          <a:latin typeface="+mn-lt"/>
                          <a:ea typeface="+mn-ea"/>
                          <a:cs typeface="+mn-cs"/>
                        </a:rPr>
                        <a:t>E2809 Standard Guideline for Using SEM/EDS in Forensic Paint Examinations</a:t>
                      </a:r>
                    </a:p>
                    <a:p>
                      <a:r>
                        <a:rPr lang="en-US" sz="1350" kern="1200" dirty="0" smtClean="0">
                          <a:solidFill>
                            <a:schemeClr val="dk1"/>
                          </a:solidFill>
                          <a:effectLst/>
                          <a:latin typeface="+mn-lt"/>
                          <a:ea typeface="+mn-ea"/>
                          <a:cs typeface="+mn-cs"/>
                        </a:rPr>
                        <a:t>E2927 LA-ICP-MS for glass</a:t>
                      </a:r>
                    </a:p>
                    <a:p>
                      <a:r>
                        <a:rPr lang="en-US" sz="1350" kern="1200" dirty="0" smtClean="0">
                          <a:solidFill>
                            <a:schemeClr val="dk1"/>
                          </a:solidFill>
                          <a:effectLst/>
                          <a:latin typeface="+mn-lt"/>
                          <a:ea typeface="+mn-ea"/>
                          <a:cs typeface="+mn-cs"/>
                        </a:rPr>
                        <a:t>E2224 Standard Guide for Forensic  Analysis of Fibers by IR Spectroscopy</a:t>
                      </a:r>
                    </a:p>
                    <a:p>
                      <a:r>
                        <a:rPr lang="en-US" sz="1350" kern="1200" dirty="0" smtClean="0">
                          <a:solidFill>
                            <a:schemeClr val="dk1"/>
                          </a:solidFill>
                          <a:effectLst/>
                          <a:latin typeface="+mn-lt"/>
                          <a:ea typeface="+mn-ea"/>
                          <a:cs typeface="+mn-cs"/>
                        </a:rPr>
                        <a:t>Forensic Human Hair Training</a:t>
                      </a:r>
                    </a:p>
                    <a:p>
                      <a:r>
                        <a:rPr lang="en-US" sz="1350" kern="1200" dirty="0" smtClean="0">
                          <a:solidFill>
                            <a:schemeClr val="dk1"/>
                          </a:solidFill>
                          <a:effectLst/>
                          <a:latin typeface="+mn-lt"/>
                          <a:ea typeface="+mn-ea"/>
                          <a:cs typeface="+mn-cs"/>
                        </a:rPr>
                        <a:t>E1967 Standard Test Method for the automated Determination of RI of Glass Samples</a:t>
                      </a:r>
                    </a:p>
                    <a:p>
                      <a:r>
                        <a:rPr lang="en-US" sz="1350" kern="1200" dirty="0" smtClean="0">
                          <a:solidFill>
                            <a:schemeClr val="dk1"/>
                          </a:solidFill>
                          <a:effectLst/>
                          <a:latin typeface="+mn-lt"/>
                          <a:ea typeface="+mn-ea"/>
                          <a:cs typeface="+mn-cs"/>
                        </a:rPr>
                        <a:t>IR of tape</a:t>
                      </a:r>
                    </a:p>
                    <a:p>
                      <a:r>
                        <a:rPr lang="en-US" sz="1350" kern="1200" dirty="0" smtClean="0">
                          <a:solidFill>
                            <a:schemeClr val="dk1"/>
                          </a:solidFill>
                          <a:effectLst/>
                          <a:latin typeface="+mn-lt"/>
                          <a:ea typeface="+mn-ea"/>
                          <a:cs typeface="+mn-cs"/>
                        </a:rPr>
                        <a:t>Tape training document</a:t>
                      </a:r>
                    </a:p>
                    <a:p>
                      <a:r>
                        <a:rPr lang="en-US" sz="1350" kern="1200" dirty="0" smtClean="0">
                          <a:solidFill>
                            <a:schemeClr val="dk1"/>
                          </a:solidFill>
                          <a:effectLst/>
                          <a:latin typeface="+mn-lt"/>
                          <a:ea typeface="+mn-ea"/>
                          <a:cs typeface="+mn-cs"/>
                        </a:rPr>
                        <a:t>E2225 Standard Guide for Forensic Examination of Fabrics and Cordage</a:t>
                      </a:r>
                    </a:p>
                    <a:p>
                      <a:r>
                        <a:rPr lang="en-US" sz="1350" kern="1200" dirty="0" smtClean="0">
                          <a:solidFill>
                            <a:schemeClr val="dk1"/>
                          </a:solidFill>
                          <a:effectLst/>
                          <a:latin typeface="+mn-lt"/>
                          <a:ea typeface="+mn-ea"/>
                          <a:cs typeface="+mn-cs"/>
                        </a:rPr>
                        <a:t>E2228 Standard Guide for Microscopic Examination of Textile Fibers</a:t>
                      </a:r>
                    </a:p>
                    <a:p>
                      <a:r>
                        <a:rPr lang="en-US" sz="1350" kern="1200" dirty="0" smtClean="0">
                          <a:solidFill>
                            <a:schemeClr val="dk1"/>
                          </a:solidFill>
                          <a:effectLst/>
                          <a:latin typeface="+mn-lt"/>
                          <a:ea typeface="+mn-ea"/>
                          <a:cs typeface="+mn-cs"/>
                        </a:rPr>
                        <a:t>E2808 Standard Guideline for using MSP for forensic paint examinations</a:t>
                      </a:r>
                    </a:p>
                    <a:p>
                      <a:r>
                        <a:rPr lang="en-US" sz="1350" kern="1200" dirty="0" smtClean="0">
                          <a:solidFill>
                            <a:schemeClr val="dk1"/>
                          </a:solidFill>
                          <a:effectLst/>
                          <a:latin typeface="+mn-lt"/>
                          <a:ea typeface="+mn-ea"/>
                          <a:cs typeface="+mn-cs"/>
                        </a:rPr>
                        <a:t>Paint training document</a:t>
                      </a:r>
                    </a:p>
                    <a:p>
                      <a:r>
                        <a:rPr lang="en-US" sz="1350" kern="1200" dirty="0" smtClean="0">
                          <a:solidFill>
                            <a:schemeClr val="dk1"/>
                          </a:solidFill>
                          <a:effectLst/>
                          <a:latin typeface="+mn-lt"/>
                          <a:ea typeface="+mn-ea"/>
                          <a:cs typeface="+mn-cs"/>
                        </a:rPr>
                        <a:t>Forensic Human Hair Examination Guidelines</a:t>
                      </a:r>
                    </a:p>
                    <a:p>
                      <a:r>
                        <a:rPr lang="en-US" sz="1350" kern="1200" dirty="0" smtClean="0">
                          <a:solidFill>
                            <a:schemeClr val="dk1"/>
                          </a:solidFill>
                          <a:effectLst/>
                          <a:latin typeface="+mn-lt"/>
                          <a:ea typeface="+mn-ea"/>
                          <a:cs typeface="+mn-cs"/>
                        </a:rPr>
                        <a:t>Tape general guide</a:t>
                      </a:r>
                    </a:p>
                    <a:p>
                      <a:r>
                        <a:rPr lang="en-US" sz="1350" kern="1200" dirty="0" smtClean="0">
                          <a:solidFill>
                            <a:schemeClr val="dk1"/>
                          </a:solidFill>
                          <a:effectLst/>
                          <a:latin typeface="+mn-lt"/>
                          <a:ea typeface="+mn-ea"/>
                          <a:cs typeface="+mn-cs"/>
                        </a:rPr>
                        <a:t>PGC for polymers</a:t>
                      </a:r>
                    </a:p>
                    <a:p>
                      <a:endParaRPr lang="en-US" dirty="0"/>
                    </a:p>
                  </a:txBody>
                  <a:tcPr/>
                </a:tc>
              </a:tr>
            </a:tbl>
          </a:graphicData>
        </a:graphic>
      </p:graphicFrame>
      <p:sp>
        <p:nvSpPr>
          <p:cNvPr id="7" name="Slide Number Placeholder 6"/>
          <p:cNvSpPr>
            <a:spLocks noGrp="1"/>
          </p:cNvSpPr>
          <p:nvPr>
            <p:ph type="sldNum" sz="quarter" idx="12"/>
          </p:nvPr>
        </p:nvSpPr>
        <p:spPr/>
        <p:txBody>
          <a:bodyPr/>
          <a:lstStyle/>
          <a:p>
            <a:fld id="{8A6BD0B9-3465-4E0F-AE7F-2EBD7D9D0656}" type="slidenum">
              <a:rPr lang="en-US" smtClean="0"/>
              <a:pPr/>
              <a:t>8</a:t>
            </a:fld>
            <a:endParaRPr lang="en-US" dirty="0"/>
          </a:p>
        </p:txBody>
      </p:sp>
    </p:spTree>
    <p:extLst>
      <p:ext uri="{BB962C8B-B14F-4D97-AF65-F5344CB8AC3E}">
        <p14:creationId xmlns:p14="http://schemas.microsoft.com/office/powerpoint/2010/main" val="4101340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001" y="183523"/>
            <a:ext cx="7886700" cy="695252"/>
          </a:xfrm>
        </p:spPr>
        <p:txBody>
          <a:bodyPr/>
          <a:lstStyle/>
          <a:p>
            <a:r>
              <a:rPr lang="en-US" dirty="0" smtClean="0"/>
              <a:t>Standards to move Forward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20030613"/>
              </p:ext>
            </p:extLst>
          </p:nvPr>
        </p:nvGraphicFramePr>
        <p:xfrm>
          <a:off x="105965" y="982737"/>
          <a:ext cx="8696739" cy="4946614"/>
        </p:xfrm>
        <a:graphic>
          <a:graphicData uri="http://schemas.openxmlformats.org/drawingml/2006/table">
            <a:tbl>
              <a:tblPr firstRow="1" bandRow="1">
                <a:tableStyleId>{073A0DAA-6AF3-43AB-8588-CEC1D06C72B9}</a:tableStyleId>
              </a:tblPr>
              <a:tblGrid>
                <a:gridCol w="6358793"/>
                <a:gridCol w="2337946"/>
              </a:tblGrid>
              <a:tr h="466054">
                <a:tc>
                  <a:txBody>
                    <a:bodyPr/>
                    <a:lstStyle/>
                    <a:p>
                      <a:r>
                        <a:rPr lang="en-US" sz="1600" dirty="0" smtClean="0"/>
                        <a:t>Title</a:t>
                      </a:r>
                      <a:endParaRPr lang="en-US" sz="1600" dirty="0"/>
                    </a:p>
                  </a:txBody>
                  <a:tcPr anchor="ctr"/>
                </a:tc>
                <a:tc>
                  <a:txBody>
                    <a:bodyPr/>
                    <a:lstStyle/>
                    <a:p>
                      <a:r>
                        <a:rPr lang="en-US" sz="1600" dirty="0" smtClean="0"/>
                        <a:t>Organization</a:t>
                      </a:r>
                      <a:endParaRPr lang="en-US" sz="1600" dirty="0"/>
                    </a:p>
                  </a:txBody>
                  <a:tcPr anchor="ctr"/>
                </a:tc>
              </a:tr>
              <a:tr h="563649">
                <a:tc>
                  <a:txBody>
                    <a:bodyPr/>
                    <a:lstStyle/>
                    <a:p>
                      <a:r>
                        <a:rPr lang="en-US" sz="1800" dirty="0" smtClean="0"/>
                        <a:t>(RA2) Standard Test Method for Forensic Comparison of Glass Using Micro X-ray Fluorescence Spectrometry</a:t>
                      </a:r>
                    </a:p>
                    <a:p>
                      <a:r>
                        <a:rPr lang="en-US" sz="1800" dirty="0" smtClean="0">
                          <a:solidFill>
                            <a:srgbClr val="FF0000"/>
                          </a:solidFill>
                        </a:rPr>
                        <a:t>Comments</a:t>
                      </a:r>
                      <a:r>
                        <a:rPr lang="en-US" sz="1800" baseline="0" dirty="0" smtClean="0">
                          <a:solidFill>
                            <a:srgbClr val="FF0000"/>
                          </a:solidFill>
                        </a:rPr>
                        <a:t> adjudicated.  SAC voted to put on registry</a:t>
                      </a:r>
                      <a:r>
                        <a:rPr lang="en-US" sz="1800" baseline="0" dirty="0" smtClean="0">
                          <a:solidFill>
                            <a:srgbClr val="FF0000"/>
                          </a:solidFill>
                        </a:rPr>
                        <a:t>.   At FSSB.</a:t>
                      </a:r>
                      <a:endParaRPr lang="en-US" sz="1800" dirty="0">
                        <a:solidFill>
                          <a:srgbClr val="FF0000"/>
                        </a:solidFill>
                      </a:endParaRPr>
                    </a:p>
                  </a:txBody>
                  <a:tcPr/>
                </a:tc>
                <a:tc>
                  <a:txBody>
                    <a:bodyPr/>
                    <a:lstStyle/>
                    <a:p>
                      <a:pPr algn="ctr"/>
                      <a:r>
                        <a:rPr lang="en-US" sz="1800" dirty="0" smtClean="0"/>
                        <a:t>ASTM E2926</a:t>
                      </a:r>
                      <a:endParaRPr lang="en-US" sz="1800" dirty="0"/>
                    </a:p>
                  </a:txBody>
                  <a:tcPr/>
                </a:tc>
              </a:tr>
              <a:tr h="370840">
                <a:tc>
                  <a:txBody>
                    <a:bodyPr/>
                    <a:lstStyle/>
                    <a:p>
                      <a:r>
                        <a:rPr lang="en-US" sz="1800" dirty="0" smtClean="0"/>
                        <a:t>(RA-3) Standard Test Method for Determination of Trace Elements in Soda-Lime Glass Samples Using Laser Ablation Inductively Coupled Plasma Mass Spectrometry for Forensic Comparisons</a:t>
                      </a:r>
                    </a:p>
                    <a:p>
                      <a:r>
                        <a:rPr lang="en-US" sz="1800" dirty="0" smtClean="0">
                          <a:solidFill>
                            <a:srgbClr val="FF0000"/>
                          </a:solidFill>
                        </a:rPr>
                        <a:t>SAC di</a:t>
                      </a:r>
                      <a:r>
                        <a:rPr lang="en-US" sz="1800" baseline="0" dirty="0" smtClean="0">
                          <a:solidFill>
                            <a:srgbClr val="FF0000"/>
                          </a:solidFill>
                        </a:rPr>
                        <a:t>d not approve.  Glass task group editing.</a:t>
                      </a:r>
                      <a:endParaRPr lang="en-US" sz="1800" dirty="0">
                        <a:solidFill>
                          <a:srgbClr val="FF0000"/>
                        </a:solidFill>
                      </a:endParaRPr>
                    </a:p>
                  </a:txBody>
                  <a:tcPr/>
                </a:tc>
                <a:tc>
                  <a:txBody>
                    <a:bodyPr/>
                    <a:lstStyle/>
                    <a:p>
                      <a:pPr algn="ctr"/>
                      <a:r>
                        <a:rPr lang="en-US" sz="1800" dirty="0" smtClean="0"/>
                        <a:t>ASTM</a:t>
                      </a:r>
                      <a:r>
                        <a:rPr lang="en-US" sz="1800" baseline="0" dirty="0" smtClean="0"/>
                        <a:t> E2927</a:t>
                      </a:r>
                      <a:endParaRPr lang="en-US" sz="1800" dirty="0"/>
                    </a:p>
                  </a:txBody>
                  <a:tcPr/>
                </a:tc>
              </a:tr>
              <a:tr h="370840">
                <a:tc>
                  <a:txBody>
                    <a:bodyPr/>
                    <a:lstStyle/>
                    <a:p>
                      <a:r>
                        <a:rPr lang="en-US" sz="1800" dirty="0" smtClean="0"/>
                        <a:t>(RA-4) Standard Test Method for Determination of Concentrations of Elements in Glass Samples Using Inductively Coupled Plasma Mass Spectrometry (ICP-MS) for Forensic Comparisons</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Comments</a:t>
                      </a:r>
                      <a:r>
                        <a:rPr lang="en-US" sz="1800" baseline="0" dirty="0" smtClean="0">
                          <a:solidFill>
                            <a:srgbClr val="FF0000"/>
                          </a:solidFill>
                        </a:rPr>
                        <a:t> adjudicated.  SAC voted to put on registry</a:t>
                      </a:r>
                      <a:r>
                        <a:rPr lang="en-US" sz="1800" baseline="0" dirty="0" smtClean="0">
                          <a:solidFill>
                            <a:srgbClr val="FF0000"/>
                          </a:solidFill>
                        </a:rPr>
                        <a:t>.  At FSSB.</a:t>
                      </a:r>
                      <a:endParaRPr lang="en-US" sz="1800" dirty="0" smtClean="0">
                        <a:solidFill>
                          <a:srgbClr val="FF0000"/>
                        </a:solidFill>
                      </a:endParaRPr>
                    </a:p>
                  </a:txBody>
                  <a:tcPr/>
                </a:tc>
                <a:tc>
                  <a:txBody>
                    <a:bodyPr/>
                    <a:lstStyle/>
                    <a:p>
                      <a:pPr algn="ctr"/>
                      <a:r>
                        <a:rPr lang="en-US" sz="1800" dirty="0" smtClean="0"/>
                        <a:t>ASTM E2330</a:t>
                      </a:r>
                      <a:endParaRPr lang="en-US" sz="1800" dirty="0"/>
                    </a:p>
                  </a:txBody>
                  <a:tcPr/>
                </a:tc>
              </a:tr>
              <a:tr h="370840">
                <a:tc>
                  <a:txBody>
                    <a:bodyPr/>
                    <a:lstStyle/>
                    <a:p>
                      <a:r>
                        <a:rPr lang="en-US" sz="1800" dirty="0" smtClean="0">
                          <a:latin typeface="+mn-lt"/>
                        </a:rPr>
                        <a:t>(RA-1) Standard Test Method for the Automated Determination of Refractive Index of Glass Samples Using the Oil Immersion Method and a Phase Contrast Microscope</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SAC di</a:t>
                      </a:r>
                      <a:r>
                        <a:rPr lang="en-US" sz="1800" baseline="0" dirty="0" smtClean="0">
                          <a:solidFill>
                            <a:srgbClr val="FF0000"/>
                          </a:solidFill>
                        </a:rPr>
                        <a:t>d not approve.  Glass task group editing.</a:t>
                      </a:r>
                      <a:endParaRPr lang="en-US" sz="1800" dirty="0">
                        <a:latin typeface="+mn-lt"/>
                      </a:endParaRPr>
                    </a:p>
                  </a:txBody>
                  <a:tcPr/>
                </a:tc>
                <a:tc>
                  <a:txBody>
                    <a:bodyPr/>
                    <a:lstStyle/>
                    <a:p>
                      <a:pPr algn="ctr"/>
                      <a:r>
                        <a:rPr lang="en-US" sz="1800" dirty="0" smtClean="0"/>
                        <a:t>ASTM E1967</a:t>
                      </a:r>
                      <a:endParaRPr lang="en-US" sz="1800" dirty="0"/>
                    </a:p>
                  </a:txBody>
                  <a:tcPr/>
                </a:tc>
              </a:tr>
            </a:tbl>
          </a:graphicData>
        </a:graphic>
      </p:graphicFrame>
      <p:sp>
        <p:nvSpPr>
          <p:cNvPr id="10" name="Slide Number Placeholder 9"/>
          <p:cNvSpPr>
            <a:spLocks noGrp="1"/>
          </p:cNvSpPr>
          <p:nvPr>
            <p:ph type="sldNum" sz="quarter" idx="12"/>
          </p:nvPr>
        </p:nvSpPr>
        <p:spPr/>
        <p:txBody>
          <a:bodyPr/>
          <a:lstStyle/>
          <a:p>
            <a:fld id="{8A6BD0B9-3465-4E0F-AE7F-2EBD7D9D0656}" type="slidenum">
              <a:rPr lang="en-US" smtClean="0"/>
              <a:pPr/>
              <a:t>9</a:t>
            </a:fld>
            <a:endParaRPr lang="en-US" dirty="0"/>
          </a:p>
        </p:txBody>
      </p:sp>
    </p:spTree>
    <p:extLst>
      <p:ext uri="{BB962C8B-B14F-4D97-AF65-F5344CB8AC3E}">
        <p14:creationId xmlns:p14="http://schemas.microsoft.com/office/powerpoint/2010/main" val="2217941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6221</TotalTime>
  <Words>2049</Words>
  <Application>Microsoft Office PowerPoint</Application>
  <PresentationFormat>On-screen Show (4:3)</PresentationFormat>
  <Paragraphs>524</Paragraphs>
  <Slides>28</Slides>
  <Notes>1</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Custom Design</vt:lpstr>
      <vt:lpstr>Priority Action Report</vt:lpstr>
      <vt:lpstr>Materials (Trace)</vt:lpstr>
      <vt:lpstr>Subcommittee Leadership</vt:lpstr>
      <vt:lpstr>Subcommittee Members</vt:lpstr>
      <vt:lpstr>MATERIALS (Trace) Subcommittee</vt:lpstr>
      <vt:lpstr>Subcommittee Liaisons</vt:lpstr>
      <vt:lpstr>Task Group Chairs</vt:lpstr>
      <vt:lpstr>Summary of Standards/Guidelines  Priority Actions</vt:lpstr>
      <vt:lpstr>Standards to move Forward</vt:lpstr>
      <vt:lpstr>Guidelines to move Forward</vt:lpstr>
      <vt:lpstr>Topic 1: Trace Evidence Interpretation</vt:lpstr>
      <vt:lpstr>Topic 1:  (SDO-06) Standard Practice for Interpretation and Report Writing in Forensic Comparisons of Trace Materials</vt:lpstr>
      <vt:lpstr>Task Group Action Plan</vt:lpstr>
      <vt:lpstr>Topic 2: Trace Evidence Strategic Plan and Outreach Initiative</vt:lpstr>
      <vt:lpstr>PowerPoint Presentation</vt:lpstr>
      <vt:lpstr>Topic 3: Fiber Documents</vt:lpstr>
      <vt:lpstr>Task Group/Subcommittee Action Plan</vt:lpstr>
      <vt:lpstr>Topic 4: Hair Documents</vt:lpstr>
      <vt:lpstr>Task Group/Subcommittee Action Plan</vt:lpstr>
      <vt:lpstr>Topic 5: Glass Documents</vt:lpstr>
      <vt:lpstr>Task Group/Subcommittee Action Plan</vt:lpstr>
      <vt:lpstr>Topic 6: Tape and Paint Documents (1)</vt:lpstr>
      <vt:lpstr>Task Group/Subcommittee Action Plan</vt:lpstr>
      <vt:lpstr>Topic 7: Tape and Paint Documents (2)</vt:lpstr>
      <vt:lpstr>Task Group/Subcommittee Action Plan</vt:lpstr>
      <vt:lpstr>Task Group/Subcommittee Action Plan</vt:lpstr>
      <vt:lpstr>Research Gaps Identified</vt:lpstr>
      <vt:lpstr>Additional Items of Interest</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Subcommittee Name</dc:title>
  <dc:creator>Williams, Shannan</dc:creator>
  <cp:lastModifiedBy>Gross, Sue T</cp:lastModifiedBy>
  <cp:revision>144</cp:revision>
  <cp:lastPrinted>2016-02-03T22:25:33Z</cp:lastPrinted>
  <dcterms:created xsi:type="dcterms:W3CDTF">2015-01-08T21:26:20Z</dcterms:created>
  <dcterms:modified xsi:type="dcterms:W3CDTF">2016-02-23T16:51:05Z</dcterms:modified>
</cp:coreProperties>
</file>