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x="12192000" cy="6858000"/>
  <p:notesSz cx="12192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8" Type="http://schemas.openxmlformats.org/officeDocument/2006/relationships/image" Target="../media/image2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6291071"/>
            <a:ext cx="12192000" cy="566926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387583" y="6396227"/>
            <a:ext cx="1328927" cy="32461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94689" y="301193"/>
            <a:ext cx="9802621" cy="8312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886837" y="2672842"/>
            <a:ext cx="6418325" cy="17081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g"/><Relationship Id="rId3" Type="http://schemas.openxmlformats.org/officeDocument/2006/relationships/image" Target="../media/image4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g"/><Relationship Id="rId3" Type="http://schemas.openxmlformats.org/officeDocument/2006/relationships/hyperlink" Target="http://support.cytobank.org/" TargetMode="External"/><Relationship Id="rId4" Type="http://schemas.openxmlformats.org/officeDocument/2006/relationships/hyperlink" Target="mailto:Cytobank_support@beckman.com" TargetMode="Externa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27.jp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6" Type="http://schemas.openxmlformats.org/officeDocument/2006/relationships/hyperlink" Target="mailto:nweit@beckman.com" TargetMode="Externa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Relationship Id="rId3" Type="http://schemas.openxmlformats.org/officeDocument/2006/relationships/image" Target="../media/image10.jpg"/><Relationship Id="rId4" Type="http://schemas.openxmlformats.org/officeDocument/2006/relationships/image" Target="../media/image11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jpg"/><Relationship Id="rId4" Type="http://schemas.openxmlformats.org/officeDocument/2006/relationships/image" Target="../media/image18.png"/><Relationship Id="rId5" Type="http://schemas.openxmlformats.org/officeDocument/2006/relationships/image" Target="../media/image19.jpg"/><Relationship Id="rId6" Type="http://schemas.openxmlformats.org/officeDocument/2006/relationships/image" Target="../media/image20.png"/><Relationship Id="rId7" Type="http://schemas.openxmlformats.org/officeDocument/2006/relationships/image" Target="../media/image21.pn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Relationship Id="rId3" Type="http://schemas.openxmlformats.org/officeDocument/2006/relationships/image" Target="../media/image23.png"/><Relationship Id="rId4" Type="http://schemas.openxmlformats.org/officeDocument/2006/relationships/image" Target="../media/image24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1162" y="6375307"/>
            <a:ext cx="6906259" cy="427355"/>
          </a:xfrm>
          <a:prstGeom prst="rect">
            <a:avLst/>
          </a:prstGeom>
        </p:spPr>
        <p:txBody>
          <a:bodyPr wrap="square" lIns="0" tIns="6985" rIns="0" bIns="0" rtlCol="0" vert="horz">
            <a:spAutoFit/>
          </a:bodyPr>
          <a:lstStyle/>
          <a:p>
            <a:pPr>
              <a:lnSpc>
                <a:spcPts val="1230"/>
              </a:lnSpc>
              <a:spcBef>
                <a:spcPts val="55"/>
              </a:spcBef>
              <a:tabLst>
                <a:tab pos="410845" algn="l"/>
              </a:tabLst>
            </a:pPr>
            <a:r>
              <a:rPr dirty="0" baseline="6944" sz="1800" spc="-7">
                <a:solidFill>
                  <a:srgbClr val="FFFFFF"/>
                </a:solidFill>
                <a:latin typeface="Arial"/>
                <a:cs typeface="Arial"/>
              </a:rPr>
              <a:t>1	</a:t>
            </a:r>
            <a:r>
              <a:rPr dirty="0" sz="500">
                <a:solidFill>
                  <a:srgbClr val="FFFFFF"/>
                </a:solidFill>
                <a:latin typeface="Arial"/>
                <a:cs typeface="Arial"/>
              </a:rPr>
              <a:t>herein</a:t>
            </a:r>
            <a:r>
              <a:rPr dirty="0" sz="5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500">
                <a:solidFill>
                  <a:srgbClr val="FFFFFF"/>
                </a:solidFill>
                <a:latin typeface="Arial"/>
                <a:cs typeface="Arial"/>
              </a:rPr>
              <a:t>are</a:t>
            </a:r>
            <a:r>
              <a:rPr dirty="0" sz="5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50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5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500" spc="-10">
                <a:solidFill>
                  <a:srgbClr val="FFFFFF"/>
                </a:solidFill>
                <a:latin typeface="Arial"/>
                <a:cs typeface="Arial"/>
              </a:rPr>
              <a:t>trademarks</a:t>
            </a:r>
            <a:r>
              <a:rPr dirty="0" sz="500" spc="-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500" spc="-5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dirty="0" sz="5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500" spc="-10">
                <a:solidFill>
                  <a:srgbClr val="FFFFFF"/>
                </a:solidFill>
                <a:latin typeface="Arial"/>
                <a:cs typeface="Arial"/>
              </a:rPr>
              <a:t>registered</a:t>
            </a:r>
            <a:r>
              <a:rPr dirty="0" sz="5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500" spc="-10">
                <a:solidFill>
                  <a:srgbClr val="FFFFFF"/>
                </a:solidFill>
                <a:latin typeface="Arial"/>
                <a:cs typeface="Arial"/>
              </a:rPr>
              <a:t>trademarks</a:t>
            </a:r>
            <a:r>
              <a:rPr dirty="0" sz="5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500" spc="-5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dirty="0" sz="500">
                <a:solidFill>
                  <a:srgbClr val="FFFFFF"/>
                </a:solidFill>
                <a:latin typeface="Arial"/>
                <a:cs typeface="Arial"/>
              </a:rPr>
              <a:t>Beckman</a:t>
            </a:r>
            <a:r>
              <a:rPr dirty="0" sz="500" spc="-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500" spc="-5">
                <a:solidFill>
                  <a:srgbClr val="FFFFFF"/>
                </a:solidFill>
                <a:latin typeface="Arial"/>
                <a:cs typeface="Arial"/>
              </a:rPr>
              <a:t>Coulter,</a:t>
            </a:r>
            <a:r>
              <a:rPr dirty="0" sz="5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500">
                <a:solidFill>
                  <a:srgbClr val="FFFFFF"/>
                </a:solidFill>
                <a:latin typeface="Arial"/>
                <a:cs typeface="Arial"/>
              </a:rPr>
              <a:t>Inc.</a:t>
            </a:r>
            <a:r>
              <a:rPr dirty="0" sz="5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50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5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50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5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500">
                <a:solidFill>
                  <a:srgbClr val="FFFFFF"/>
                </a:solidFill>
                <a:latin typeface="Arial"/>
                <a:cs typeface="Arial"/>
              </a:rPr>
              <a:t>United</a:t>
            </a:r>
            <a:r>
              <a:rPr dirty="0" sz="5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500">
                <a:solidFill>
                  <a:srgbClr val="FFFFFF"/>
                </a:solidFill>
                <a:latin typeface="Arial"/>
                <a:cs typeface="Arial"/>
              </a:rPr>
              <a:t>States</a:t>
            </a:r>
            <a:r>
              <a:rPr dirty="0" sz="5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500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r>
              <a:rPr dirty="0" sz="500" spc="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500" spc="-5">
                <a:solidFill>
                  <a:srgbClr val="FFFFFF"/>
                </a:solidFill>
                <a:latin typeface="Arial"/>
                <a:cs typeface="Arial"/>
              </a:rPr>
              <a:t>other</a:t>
            </a:r>
            <a:r>
              <a:rPr dirty="0" sz="5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500">
                <a:solidFill>
                  <a:srgbClr val="FFFFFF"/>
                </a:solidFill>
                <a:latin typeface="Arial"/>
                <a:cs typeface="Arial"/>
              </a:rPr>
              <a:t>countries</a:t>
            </a:r>
            <a:endParaRPr sz="500">
              <a:latin typeface="Arial"/>
              <a:cs typeface="Arial"/>
            </a:endParaRPr>
          </a:p>
          <a:p>
            <a:pPr marL="411480">
              <a:lnSpc>
                <a:spcPts val="390"/>
              </a:lnSpc>
            </a:pPr>
            <a:r>
              <a:rPr dirty="0" sz="500">
                <a:solidFill>
                  <a:srgbClr val="FFFFFF"/>
                </a:solidFill>
                <a:latin typeface="Arial"/>
                <a:cs typeface="Arial"/>
              </a:rPr>
              <a:t>Beckman</a:t>
            </a:r>
            <a:r>
              <a:rPr dirty="0" sz="500" spc="-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500" spc="-5">
                <a:solidFill>
                  <a:srgbClr val="FFFFFF"/>
                </a:solidFill>
                <a:latin typeface="Arial"/>
                <a:cs typeface="Arial"/>
              </a:rPr>
              <a:t>Coulter,</a:t>
            </a:r>
            <a:r>
              <a:rPr dirty="0" sz="5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500">
                <a:solidFill>
                  <a:srgbClr val="FFFFFF"/>
                </a:solidFill>
                <a:latin typeface="Arial"/>
                <a:cs typeface="Arial"/>
              </a:rPr>
              <a:t>Inc.</a:t>
            </a:r>
            <a:r>
              <a:rPr dirty="0" sz="5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500">
                <a:solidFill>
                  <a:srgbClr val="FFFFFF"/>
                </a:solidFill>
                <a:latin typeface="Arial"/>
                <a:cs typeface="Arial"/>
              </a:rPr>
              <a:t>All</a:t>
            </a:r>
            <a:r>
              <a:rPr dirty="0" sz="5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500">
                <a:solidFill>
                  <a:srgbClr val="FFFFFF"/>
                </a:solidFill>
                <a:latin typeface="Arial"/>
                <a:cs typeface="Arial"/>
              </a:rPr>
              <a:t>rights</a:t>
            </a:r>
            <a:r>
              <a:rPr dirty="0" sz="5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500">
                <a:solidFill>
                  <a:srgbClr val="FFFFFF"/>
                </a:solidFill>
                <a:latin typeface="Arial"/>
                <a:cs typeface="Arial"/>
              </a:rPr>
              <a:t>reserved.</a:t>
            </a:r>
            <a:r>
              <a:rPr dirty="0" sz="5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500">
                <a:solidFill>
                  <a:srgbClr val="FFFFFF"/>
                </a:solidFill>
                <a:latin typeface="Arial"/>
                <a:cs typeface="Arial"/>
              </a:rPr>
              <a:t>Beckman</a:t>
            </a:r>
            <a:r>
              <a:rPr dirty="0" sz="5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500" spc="-5">
                <a:solidFill>
                  <a:srgbClr val="FFFFFF"/>
                </a:solidFill>
                <a:latin typeface="Arial"/>
                <a:cs typeface="Arial"/>
              </a:rPr>
              <a:t>Coulter,</a:t>
            </a:r>
            <a:r>
              <a:rPr dirty="0" sz="5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50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5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500">
                <a:solidFill>
                  <a:srgbClr val="FFFFFF"/>
                </a:solidFill>
                <a:latin typeface="Arial"/>
                <a:cs typeface="Arial"/>
              </a:rPr>
              <a:t>stylized</a:t>
            </a:r>
            <a:r>
              <a:rPr dirty="0" sz="5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500" spc="-5">
                <a:solidFill>
                  <a:srgbClr val="FFFFFF"/>
                </a:solidFill>
                <a:latin typeface="Arial"/>
                <a:cs typeface="Arial"/>
              </a:rPr>
              <a:t>logo,</a:t>
            </a:r>
            <a:r>
              <a:rPr dirty="0" sz="5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500" spc="-5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dirty="0" sz="50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5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500">
                <a:solidFill>
                  <a:srgbClr val="FFFFFF"/>
                </a:solidFill>
                <a:latin typeface="Arial"/>
                <a:cs typeface="Arial"/>
              </a:rPr>
              <a:t>Beckman</a:t>
            </a:r>
            <a:r>
              <a:rPr dirty="0" sz="5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500">
                <a:solidFill>
                  <a:srgbClr val="FFFFFF"/>
                </a:solidFill>
                <a:latin typeface="Arial"/>
                <a:cs typeface="Arial"/>
              </a:rPr>
              <a:t>Coulterproduct</a:t>
            </a:r>
            <a:r>
              <a:rPr dirty="0" sz="5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500" spc="-5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dirty="0" sz="500">
                <a:solidFill>
                  <a:srgbClr val="FFFFFF"/>
                </a:solidFill>
                <a:latin typeface="Arial"/>
                <a:cs typeface="Arial"/>
              </a:rPr>
              <a:t>service</a:t>
            </a:r>
            <a:r>
              <a:rPr dirty="0" sz="5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500">
                <a:solidFill>
                  <a:srgbClr val="FFFFFF"/>
                </a:solidFill>
                <a:latin typeface="Arial"/>
                <a:cs typeface="Arial"/>
              </a:rPr>
              <a:t>marks</a:t>
            </a:r>
            <a:r>
              <a:rPr dirty="0" sz="5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500" spc="-5">
                <a:solidFill>
                  <a:srgbClr val="FFFFFF"/>
                </a:solidFill>
                <a:latin typeface="Arial"/>
                <a:cs typeface="Arial"/>
              </a:rPr>
              <a:t>used</a:t>
            </a:r>
            <a:endParaRPr sz="500">
              <a:latin typeface="Arial"/>
              <a:cs typeface="Arial"/>
            </a:endParaRPr>
          </a:p>
          <a:p>
            <a:pPr algn="r">
              <a:lnSpc>
                <a:spcPct val="100000"/>
              </a:lnSpc>
              <a:spcBef>
                <a:spcPts val="434"/>
              </a:spcBef>
            </a:pPr>
            <a:r>
              <a:rPr dirty="0" sz="1000" spc="-5">
                <a:solidFill>
                  <a:srgbClr val="D79B2B"/>
                </a:solidFill>
                <a:latin typeface="Calibri"/>
                <a:cs typeface="Calibri"/>
              </a:rPr>
              <a:t>Confidential</a:t>
            </a:r>
            <a:r>
              <a:rPr dirty="0" sz="1000">
                <a:solidFill>
                  <a:srgbClr val="D79B2B"/>
                </a:solidFill>
                <a:latin typeface="Calibri"/>
                <a:cs typeface="Calibri"/>
              </a:rPr>
              <a:t> </a:t>
            </a:r>
            <a:r>
              <a:rPr dirty="0" sz="1000" spc="-5">
                <a:solidFill>
                  <a:srgbClr val="D79B2B"/>
                </a:solidFill>
                <a:latin typeface="Calibri"/>
                <a:cs typeface="Calibri"/>
              </a:rPr>
              <a:t>-</a:t>
            </a:r>
            <a:r>
              <a:rPr dirty="0" sz="1000" spc="5">
                <a:solidFill>
                  <a:srgbClr val="D79B2B"/>
                </a:solidFill>
                <a:latin typeface="Calibri"/>
                <a:cs typeface="Calibri"/>
              </a:rPr>
              <a:t> </a:t>
            </a:r>
            <a:r>
              <a:rPr dirty="0" sz="1000" spc="-135">
                <a:solidFill>
                  <a:srgbClr val="D79B2B"/>
                </a:solidFill>
                <a:latin typeface="Calibri"/>
                <a:cs typeface="Calibri"/>
              </a:rPr>
              <a:t>Com</a:t>
            </a:r>
            <a:r>
              <a:rPr dirty="0" baseline="2777" sz="1500" spc="-202">
                <a:solidFill>
                  <a:srgbClr val="39C5E3"/>
                </a:solidFill>
                <a:latin typeface="Calibri"/>
                <a:cs typeface="Calibri"/>
              </a:rPr>
              <a:t>Pub</a:t>
            </a:r>
            <a:r>
              <a:rPr dirty="0" sz="1000" spc="-135">
                <a:solidFill>
                  <a:srgbClr val="D79B2B"/>
                </a:solidFill>
                <a:latin typeface="Calibri"/>
                <a:cs typeface="Calibri"/>
              </a:rPr>
              <a:t>p</a:t>
            </a:r>
            <a:r>
              <a:rPr dirty="0" baseline="2777" sz="1500" spc="-202">
                <a:solidFill>
                  <a:srgbClr val="39C5E3"/>
                </a:solidFill>
                <a:latin typeface="Calibri"/>
                <a:cs typeface="Calibri"/>
              </a:rPr>
              <a:t>lic</a:t>
            </a:r>
            <a:r>
              <a:rPr dirty="0" sz="1000" spc="-135">
                <a:solidFill>
                  <a:srgbClr val="D79B2B"/>
                </a:solidFill>
                <a:latin typeface="Calibri"/>
                <a:cs typeface="Calibri"/>
              </a:rPr>
              <a:t>any</a:t>
            </a:r>
            <a:r>
              <a:rPr dirty="0" sz="1000" spc="-80">
                <a:solidFill>
                  <a:srgbClr val="D79B2B"/>
                </a:solidFill>
                <a:latin typeface="Calibri"/>
                <a:cs typeface="Calibri"/>
              </a:rPr>
              <a:t> </a:t>
            </a:r>
            <a:r>
              <a:rPr dirty="0" sz="1000" spc="-65">
                <a:solidFill>
                  <a:srgbClr val="D79B2B"/>
                </a:solidFill>
                <a:latin typeface="Calibri"/>
                <a:cs typeface="Calibri"/>
              </a:rPr>
              <a:t>Pro</a:t>
            </a:r>
            <a:r>
              <a:rPr dirty="0" baseline="5555" sz="1500" spc="-97">
                <a:solidFill>
                  <a:srgbClr val="39C5E3"/>
                </a:solidFill>
                <a:latin typeface="Calibri"/>
                <a:cs typeface="Calibri"/>
              </a:rPr>
              <a:t>21.10.28</a:t>
            </a:r>
            <a:r>
              <a:rPr dirty="0" sz="1000" spc="-65">
                <a:solidFill>
                  <a:srgbClr val="D79B2B"/>
                </a:solidFill>
                <a:latin typeface="Calibri"/>
                <a:cs typeface="Calibri"/>
              </a:rPr>
              <a:t>prietary</a:t>
            </a:r>
            <a:r>
              <a:rPr dirty="0" baseline="5555" sz="1500" spc="-97">
                <a:solidFill>
                  <a:srgbClr val="39C5E3"/>
                </a:solidFill>
                <a:latin typeface="Calibri"/>
                <a:cs typeface="Calibri"/>
              </a:rPr>
              <a:t>79.FLOW</a:t>
            </a:r>
            <a:endParaRPr baseline="5555" sz="15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799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787383" y="2712720"/>
              <a:ext cx="2468879" cy="1533143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82827" y="1903857"/>
            <a:ext cx="5756275" cy="2056130"/>
          </a:xfrm>
          <a:prstGeom prst="rect"/>
        </p:spPr>
        <p:txBody>
          <a:bodyPr wrap="square" lIns="0" tIns="67310" rIns="0" bIns="0" rtlCol="0" vert="horz">
            <a:spAutoFit/>
          </a:bodyPr>
          <a:lstStyle/>
          <a:p>
            <a:pPr algn="ctr" marL="12065" marR="5080">
              <a:lnSpc>
                <a:spcPct val="90000"/>
              </a:lnSpc>
              <a:spcBef>
                <a:spcPts val="530"/>
              </a:spcBef>
            </a:pPr>
            <a:r>
              <a:rPr dirty="0" sz="3600">
                <a:solidFill>
                  <a:srgbClr val="FFFFFF"/>
                </a:solidFill>
              </a:rPr>
              <a:t>Making</a:t>
            </a:r>
            <a:r>
              <a:rPr dirty="0" sz="3600" spc="-75">
                <a:solidFill>
                  <a:srgbClr val="FFFFFF"/>
                </a:solidFill>
              </a:rPr>
              <a:t> </a:t>
            </a:r>
            <a:r>
              <a:rPr dirty="0" sz="3600">
                <a:solidFill>
                  <a:srgbClr val="FFFFFF"/>
                </a:solidFill>
              </a:rPr>
              <a:t>Machine</a:t>
            </a:r>
            <a:r>
              <a:rPr dirty="0" sz="3600" spc="-75">
                <a:solidFill>
                  <a:srgbClr val="FFFFFF"/>
                </a:solidFill>
              </a:rPr>
              <a:t> </a:t>
            </a:r>
            <a:r>
              <a:rPr dirty="0" sz="3600" spc="-5">
                <a:solidFill>
                  <a:srgbClr val="FFFFFF"/>
                </a:solidFill>
              </a:rPr>
              <a:t>Learning- </a:t>
            </a:r>
            <a:r>
              <a:rPr dirty="0" sz="3600" spc="-985">
                <a:solidFill>
                  <a:srgbClr val="FFFFFF"/>
                </a:solidFill>
              </a:rPr>
              <a:t> </a:t>
            </a:r>
            <a:r>
              <a:rPr dirty="0" sz="3600">
                <a:solidFill>
                  <a:srgbClr val="FFFFFF"/>
                </a:solidFill>
              </a:rPr>
              <a:t>assisted Data Analysis </a:t>
            </a:r>
            <a:r>
              <a:rPr dirty="0" sz="3600" spc="5">
                <a:solidFill>
                  <a:srgbClr val="FFFFFF"/>
                </a:solidFill>
              </a:rPr>
              <a:t> </a:t>
            </a:r>
            <a:r>
              <a:rPr dirty="0" sz="3600" spc="-5">
                <a:solidFill>
                  <a:srgbClr val="FFFFFF"/>
                </a:solidFill>
              </a:rPr>
              <a:t>Accessible on </a:t>
            </a:r>
            <a:r>
              <a:rPr dirty="0" sz="3600">
                <a:solidFill>
                  <a:srgbClr val="FFFFFF"/>
                </a:solidFill>
              </a:rPr>
              <a:t>the </a:t>
            </a:r>
            <a:r>
              <a:rPr dirty="0" sz="3600" spc="5">
                <a:solidFill>
                  <a:srgbClr val="FFFFFF"/>
                </a:solidFill>
              </a:rPr>
              <a:t> </a:t>
            </a:r>
            <a:r>
              <a:rPr dirty="0" sz="3600">
                <a:solidFill>
                  <a:srgbClr val="FFFFFF"/>
                </a:solidFill>
              </a:rPr>
              <a:t>Cytobank</a:t>
            </a:r>
            <a:r>
              <a:rPr dirty="0" sz="3600" spc="-35">
                <a:solidFill>
                  <a:srgbClr val="FFFFFF"/>
                </a:solidFill>
              </a:rPr>
              <a:t> </a:t>
            </a:r>
            <a:r>
              <a:rPr dirty="0" sz="3600" spc="-5">
                <a:solidFill>
                  <a:srgbClr val="FFFFFF"/>
                </a:solidFill>
              </a:rPr>
              <a:t>Platform</a:t>
            </a:r>
            <a:endParaRPr sz="36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1368" y="441705"/>
            <a:ext cx="3133090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10"/>
              <a:t>Cytobank</a:t>
            </a:r>
            <a:r>
              <a:rPr dirty="0" sz="2800" spc="-105"/>
              <a:t> </a:t>
            </a:r>
            <a:r>
              <a:rPr dirty="0" sz="2800" spc="-5"/>
              <a:t>Security</a:t>
            </a:r>
            <a:endParaRPr sz="28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2627" y="1353311"/>
            <a:ext cx="4582668" cy="3835908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459984" y="879794"/>
            <a:ext cx="6285865" cy="4656455"/>
          </a:xfrm>
          <a:prstGeom prst="rect">
            <a:avLst/>
          </a:prstGeom>
        </p:spPr>
        <p:txBody>
          <a:bodyPr wrap="square" lIns="0" tIns="996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85"/>
              </a:spcBef>
            </a:pPr>
            <a:r>
              <a:rPr dirty="0" sz="1800" b="1">
                <a:solidFill>
                  <a:srgbClr val="2C93E3"/>
                </a:solidFill>
                <a:latin typeface="Arial"/>
                <a:cs typeface="Arial"/>
              </a:rPr>
              <a:t>SECURITY</a:t>
            </a:r>
            <a:r>
              <a:rPr dirty="0" sz="1800" spc="-120" b="1">
                <a:solidFill>
                  <a:srgbClr val="2C93E3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2C93E3"/>
                </a:solidFill>
                <a:latin typeface="Arial"/>
                <a:cs typeface="Arial"/>
              </a:rPr>
              <a:t>&amp;</a:t>
            </a:r>
            <a:r>
              <a:rPr dirty="0" sz="1800" spc="-25" b="1">
                <a:solidFill>
                  <a:srgbClr val="2C93E3"/>
                </a:solidFill>
                <a:latin typeface="Arial"/>
                <a:cs typeface="Arial"/>
              </a:rPr>
              <a:t> </a:t>
            </a:r>
            <a:r>
              <a:rPr dirty="0" sz="1800" spc="-15" b="1">
                <a:solidFill>
                  <a:srgbClr val="2C93E3"/>
                </a:solidFill>
                <a:latin typeface="Arial"/>
                <a:cs typeface="Arial"/>
              </a:rPr>
              <a:t>S</a:t>
            </a:r>
            <a:r>
              <a:rPr dirty="0" sz="1800" spc="-45" b="1">
                <a:solidFill>
                  <a:srgbClr val="2C93E3"/>
                </a:solidFill>
                <a:latin typeface="Arial"/>
                <a:cs typeface="Arial"/>
              </a:rPr>
              <a:t>T</a:t>
            </a:r>
            <a:r>
              <a:rPr dirty="0" sz="1800" spc="-10" b="1">
                <a:solidFill>
                  <a:srgbClr val="2C93E3"/>
                </a:solidFill>
                <a:latin typeface="Arial"/>
                <a:cs typeface="Arial"/>
              </a:rPr>
              <a:t>O</a:t>
            </a:r>
            <a:r>
              <a:rPr dirty="0" sz="1800" spc="-25" b="1">
                <a:solidFill>
                  <a:srgbClr val="2C93E3"/>
                </a:solidFill>
                <a:latin typeface="Arial"/>
                <a:cs typeface="Arial"/>
              </a:rPr>
              <a:t>R</a:t>
            </a:r>
            <a:r>
              <a:rPr dirty="0" sz="1800" spc="-70" b="1">
                <a:solidFill>
                  <a:srgbClr val="2C93E3"/>
                </a:solidFill>
                <a:latin typeface="Arial"/>
                <a:cs typeface="Arial"/>
              </a:rPr>
              <a:t>A</a:t>
            </a:r>
            <a:r>
              <a:rPr dirty="0" sz="1800" spc="-10" b="1">
                <a:solidFill>
                  <a:srgbClr val="2C93E3"/>
                </a:solidFill>
                <a:latin typeface="Arial"/>
                <a:cs typeface="Arial"/>
              </a:rPr>
              <a:t>G</a:t>
            </a:r>
            <a:r>
              <a:rPr dirty="0" sz="1800" b="1">
                <a:solidFill>
                  <a:srgbClr val="2C93E3"/>
                </a:solidFill>
                <a:latin typeface="Arial"/>
                <a:cs typeface="Arial"/>
              </a:rPr>
              <a:t>E</a:t>
            </a:r>
            <a:endParaRPr sz="18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610"/>
              </a:spcBef>
              <a:buChar char="•"/>
              <a:tabLst>
                <a:tab pos="299085" algn="l"/>
                <a:tab pos="299720" algn="l"/>
              </a:tabLst>
            </a:pPr>
            <a:r>
              <a:rPr dirty="0" sz="1600" spc="-20">
                <a:latin typeface="Arial"/>
                <a:cs typeface="Arial"/>
              </a:rPr>
              <a:t>Cytobank</a:t>
            </a:r>
            <a:r>
              <a:rPr dirty="0" sz="1600" spc="7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cloud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uses</a:t>
            </a:r>
            <a:r>
              <a:rPr dirty="0" sz="160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current</a:t>
            </a:r>
            <a:r>
              <a:rPr dirty="0" sz="1600" spc="15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security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technology </a:t>
            </a:r>
            <a:r>
              <a:rPr dirty="0" sz="1600" spc="-10">
                <a:latin typeface="Arial"/>
                <a:cs typeface="Arial"/>
              </a:rPr>
              <a:t>and</a:t>
            </a:r>
            <a:endParaRPr sz="1600">
              <a:latin typeface="Arial"/>
              <a:cs typeface="Arial"/>
            </a:endParaRPr>
          </a:p>
          <a:p>
            <a:pPr marL="299085">
              <a:lnSpc>
                <a:spcPct val="100000"/>
              </a:lnSpc>
            </a:pPr>
            <a:r>
              <a:rPr dirty="0" sz="1600" spc="-5">
                <a:latin typeface="Arial"/>
                <a:cs typeface="Arial"/>
              </a:rPr>
              <a:t>practices</a:t>
            </a:r>
            <a:r>
              <a:rPr dirty="0" sz="1600" spc="-4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to protect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 spc="-20">
                <a:latin typeface="Arial"/>
                <a:cs typeface="Arial"/>
              </a:rPr>
              <a:t>your</a:t>
            </a:r>
            <a:r>
              <a:rPr dirty="0" sz="1600" spc="55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data</a:t>
            </a:r>
            <a:endParaRPr sz="16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600"/>
              </a:spcBef>
              <a:buChar char="•"/>
              <a:tabLst>
                <a:tab pos="299085" algn="l"/>
                <a:tab pos="299720" algn="l"/>
              </a:tabLst>
            </a:pPr>
            <a:r>
              <a:rPr dirty="0" sz="1600" spc="-20">
                <a:latin typeface="Arial"/>
                <a:cs typeface="Arial"/>
              </a:rPr>
              <a:t>Transmission</a:t>
            </a:r>
            <a:r>
              <a:rPr dirty="0" sz="1600" spc="1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security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utilizes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HTTPS,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SSH, SSL,</a:t>
            </a:r>
            <a:r>
              <a:rPr dirty="0" sz="1600" spc="-1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and</a:t>
            </a:r>
            <a:r>
              <a:rPr dirty="0" sz="1600" spc="-6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TLS</a:t>
            </a:r>
            <a:endParaRPr sz="1600">
              <a:latin typeface="Arial"/>
              <a:cs typeface="Arial"/>
            </a:endParaRPr>
          </a:p>
          <a:p>
            <a:pPr marL="299085" marR="765810" indent="-287020">
              <a:lnSpc>
                <a:spcPct val="100000"/>
              </a:lnSpc>
              <a:spcBef>
                <a:spcPts val="600"/>
              </a:spcBef>
              <a:buChar char="•"/>
              <a:tabLst>
                <a:tab pos="299085" algn="l"/>
                <a:tab pos="299720" algn="l"/>
              </a:tabLst>
            </a:pPr>
            <a:r>
              <a:rPr dirty="0" sz="1600" spc="-10">
                <a:latin typeface="Arial"/>
                <a:cs typeface="Arial"/>
              </a:rPr>
              <a:t>Data </a:t>
            </a:r>
            <a:r>
              <a:rPr dirty="0" sz="1600" spc="-5">
                <a:latin typeface="Arial"/>
                <a:cs typeface="Arial"/>
              </a:rPr>
              <a:t>are</a:t>
            </a:r>
            <a:r>
              <a:rPr dirty="0" sz="1600" spc="1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backed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up</a:t>
            </a:r>
            <a:r>
              <a:rPr dirty="0" sz="1600" spc="-10">
                <a:latin typeface="Arial"/>
                <a:cs typeface="Arial"/>
              </a:rPr>
              <a:t> </a:t>
            </a:r>
            <a:r>
              <a:rPr dirty="0" sz="1600" spc="-60">
                <a:latin typeface="Arial"/>
                <a:cs typeface="Arial"/>
              </a:rPr>
              <a:t>daily,</a:t>
            </a:r>
            <a:r>
              <a:rPr dirty="0" sz="1600" spc="45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stored at</a:t>
            </a:r>
            <a:r>
              <a:rPr dirty="0" sz="1600" spc="15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secondary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centers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and </a:t>
            </a:r>
            <a:r>
              <a:rPr dirty="0" sz="1600" spc="-430">
                <a:latin typeface="Arial"/>
                <a:cs typeface="Arial"/>
              </a:rPr>
              <a:t> </a:t>
            </a:r>
            <a:r>
              <a:rPr dirty="0" sz="1600" spc="-20">
                <a:latin typeface="Arial"/>
                <a:cs typeface="Arial"/>
              </a:rPr>
              <a:t>encrypted</a:t>
            </a:r>
            <a:r>
              <a:rPr dirty="0" sz="1600" spc="55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using</a:t>
            </a:r>
            <a:r>
              <a:rPr dirty="0" sz="1600" spc="-204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AES256</a:t>
            </a:r>
            <a:endParaRPr sz="16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600"/>
              </a:spcBef>
              <a:buChar char="•"/>
              <a:tabLst>
                <a:tab pos="299085" algn="l"/>
                <a:tab pos="299720" algn="l"/>
              </a:tabLst>
            </a:pPr>
            <a:r>
              <a:rPr dirty="0" sz="1600" spc="-20">
                <a:latin typeface="Arial"/>
                <a:cs typeface="Arial"/>
              </a:rPr>
              <a:t>Cytobank</a:t>
            </a:r>
            <a:r>
              <a:rPr dirty="0" sz="1600" spc="7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Enterprise</a:t>
            </a:r>
            <a:r>
              <a:rPr dirty="0" sz="1600" spc="-1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is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aligned </a:t>
            </a:r>
            <a:r>
              <a:rPr dirty="0" sz="1600" spc="-15">
                <a:latin typeface="Arial"/>
                <a:cs typeface="Arial"/>
              </a:rPr>
              <a:t>with</a:t>
            </a:r>
            <a:r>
              <a:rPr dirty="0" sz="1600" spc="25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ISO</a:t>
            </a:r>
            <a:r>
              <a:rPr dirty="0" sz="1600" spc="1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27001</a:t>
            </a:r>
            <a:r>
              <a:rPr dirty="0" sz="160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and</a:t>
            </a:r>
            <a:r>
              <a:rPr dirty="0" sz="1600" spc="-1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FISMA,</a:t>
            </a:r>
            <a:r>
              <a:rPr dirty="0" sz="1600" spc="2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and</a:t>
            </a:r>
            <a:endParaRPr sz="1600">
              <a:latin typeface="Arial"/>
              <a:cs typeface="Arial"/>
            </a:endParaRPr>
          </a:p>
          <a:p>
            <a:pPr marL="299085">
              <a:lnSpc>
                <a:spcPct val="100000"/>
              </a:lnSpc>
            </a:pPr>
            <a:r>
              <a:rPr dirty="0" sz="1600" spc="-5">
                <a:latin typeface="Arial"/>
                <a:cs typeface="Arial"/>
              </a:rPr>
              <a:t>other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key</a:t>
            </a:r>
            <a:r>
              <a:rPr dirty="0" sz="1600" spc="-3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policies</a:t>
            </a:r>
            <a:endParaRPr sz="1600">
              <a:latin typeface="Arial"/>
              <a:cs typeface="Arial"/>
            </a:endParaRPr>
          </a:p>
          <a:p>
            <a:pPr marL="299085" marR="697230" indent="-287020">
              <a:lnSpc>
                <a:spcPct val="100000"/>
              </a:lnSpc>
              <a:spcBef>
                <a:spcPts val="600"/>
              </a:spcBef>
              <a:buChar char="•"/>
              <a:tabLst>
                <a:tab pos="299085" algn="l"/>
                <a:tab pos="299720" algn="l"/>
              </a:tabLst>
            </a:pPr>
            <a:r>
              <a:rPr dirty="0" sz="1600" spc="-5">
                <a:latin typeface="Arial"/>
                <a:cs typeface="Arial"/>
              </a:rPr>
              <a:t>Audited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by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and</a:t>
            </a:r>
            <a:r>
              <a:rPr dirty="0" sz="1600" spc="-1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actively</a:t>
            </a:r>
            <a:r>
              <a:rPr dirty="0" sz="1600" spc="-45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used</a:t>
            </a:r>
            <a:r>
              <a:rPr dirty="0" sz="160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by</a:t>
            </a:r>
            <a:r>
              <a:rPr dirty="0" sz="1600" spc="-1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leading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global</a:t>
            </a:r>
            <a:r>
              <a:rPr dirty="0" sz="1600" spc="5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pharma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and </a:t>
            </a:r>
            <a:r>
              <a:rPr dirty="0" sz="1600" spc="-43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biotech</a:t>
            </a:r>
            <a:endParaRPr sz="16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600"/>
              </a:spcBef>
              <a:buChar char="•"/>
              <a:tabLst>
                <a:tab pos="299085" algn="l"/>
                <a:tab pos="299720" algn="l"/>
              </a:tabLst>
            </a:pPr>
            <a:r>
              <a:rPr dirty="0" sz="1600" spc="-5">
                <a:latin typeface="Arial"/>
                <a:cs typeface="Arial"/>
              </a:rPr>
              <a:t>Each</a:t>
            </a:r>
            <a:r>
              <a:rPr dirty="0" sz="1600" spc="-20">
                <a:latin typeface="Arial"/>
                <a:cs typeface="Arial"/>
              </a:rPr>
              <a:t> Cytobank</a:t>
            </a:r>
            <a:r>
              <a:rPr dirty="0" sz="1600" spc="8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Enterprise</a:t>
            </a:r>
            <a:r>
              <a:rPr dirty="0" sz="1600" spc="1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is</a:t>
            </a:r>
            <a:r>
              <a:rPr dirty="0" sz="1600" spc="-5">
                <a:latin typeface="Arial"/>
                <a:cs typeface="Arial"/>
              </a:rPr>
              <a:t> a</a:t>
            </a:r>
            <a:r>
              <a:rPr dirty="0" sz="1600" spc="-1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virtual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private</a:t>
            </a:r>
            <a:r>
              <a:rPr dirty="0" sz="1600" spc="-1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subnet </a:t>
            </a:r>
            <a:r>
              <a:rPr dirty="0" sz="1600" spc="-15">
                <a:latin typeface="Arial"/>
                <a:cs typeface="Arial"/>
              </a:rPr>
              <a:t>with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Single</a:t>
            </a:r>
            <a:endParaRPr sz="1600">
              <a:latin typeface="Arial"/>
              <a:cs typeface="Arial"/>
            </a:endParaRPr>
          </a:p>
          <a:p>
            <a:pPr marL="299085">
              <a:lnSpc>
                <a:spcPct val="100000"/>
              </a:lnSpc>
            </a:pPr>
            <a:r>
              <a:rPr dirty="0" sz="1600" spc="-5">
                <a:latin typeface="Arial"/>
                <a:cs typeface="Arial"/>
              </a:rPr>
              <a:t>Sign-On</a:t>
            </a:r>
            <a:r>
              <a:rPr dirty="0" sz="1600" spc="-5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capability</a:t>
            </a:r>
            <a:endParaRPr sz="1600">
              <a:latin typeface="Arial"/>
              <a:cs typeface="Arial"/>
            </a:endParaRPr>
          </a:p>
          <a:p>
            <a:pPr marL="299085" marR="591820" indent="-287020">
              <a:lnSpc>
                <a:spcPct val="100000"/>
              </a:lnSpc>
              <a:spcBef>
                <a:spcPts val="605"/>
              </a:spcBef>
              <a:buChar char="•"/>
              <a:tabLst>
                <a:tab pos="299085" algn="l"/>
                <a:tab pos="299720" algn="l"/>
              </a:tabLst>
            </a:pPr>
            <a:r>
              <a:rPr dirty="0" sz="1600" spc="-5">
                <a:latin typeface="Arial"/>
                <a:cs typeface="Arial"/>
              </a:rPr>
              <a:t>Automated, continuous security scans of codebase and </a:t>
            </a:r>
            <a:r>
              <a:rPr dirty="0" sz="1600" spc="-20">
                <a:latin typeface="Arial"/>
                <a:cs typeface="Arial"/>
              </a:rPr>
              <a:t>web </a:t>
            </a:r>
            <a:r>
              <a:rPr dirty="0" sz="1600" spc="-43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infrastructure</a:t>
            </a:r>
            <a:r>
              <a:rPr dirty="0" sz="1600" spc="-35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are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routinely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run</a:t>
            </a:r>
            <a:r>
              <a:rPr dirty="0" sz="1600" spc="5">
                <a:latin typeface="Arial"/>
                <a:cs typeface="Arial"/>
              </a:rPr>
              <a:t> </a:t>
            </a:r>
            <a:r>
              <a:rPr dirty="0" sz="1600" spc="-15">
                <a:latin typeface="Arial"/>
                <a:cs typeface="Arial"/>
              </a:rPr>
              <a:t>with</a:t>
            </a:r>
            <a:r>
              <a:rPr dirty="0" sz="1600" spc="10">
                <a:latin typeface="Arial"/>
                <a:cs typeface="Arial"/>
              </a:rPr>
              <a:t> </a:t>
            </a:r>
            <a:r>
              <a:rPr dirty="0" sz="1600" spc="-20">
                <a:latin typeface="Arial"/>
                <a:cs typeface="Arial"/>
              </a:rPr>
              <a:t>Cybric</a:t>
            </a:r>
            <a:endParaRPr sz="1600">
              <a:latin typeface="Arial"/>
              <a:cs typeface="Arial"/>
            </a:endParaRPr>
          </a:p>
          <a:p>
            <a:pPr marL="299085" marR="5080" indent="-287020">
              <a:lnSpc>
                <a:spcPct val="100000"/>
              </a:lnSpc>
              <a:spcBef>
                <a:spcPts val="600"/>
              </a:spcBef>
              <a:buChar char="•"/>
              <a:tabLst>
                <a:tab pos="299085" algn="l"/>
                <a:tab pos="299720" algn="l"/>
              </a:tabLst>
            </a:pPr>
            <a:r>
              <a:rPr dirty="0" sz="1600" spc="-10">
                <a:latin typeface="Arial"/>
                <a:cs typeface="Arial"/>
              </a:rPr>
              <a:t>Clinical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(human)</a:t>
            </a:r>
            <a:r>
              <a:rPr dirty="0" sz="160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specimens</a:t>
            </a:r>
            <a:r>
              <a:rPr dirty="0" sz="1600" spc="5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are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safe</a:t>
            </a:r>
            <a:r>
              <a:rPr dirty="0" sz="1600" spc="5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to</a:t>
            </a:r>
            <a:r>
              <a:rPr dirty="0" sz="1600" spc="5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store</a:t>
            </a:r>
            <a:r>
              <a:rPr dirty="0" sz="1600" spc="1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in</a:t>
            </a:r>
            <a:r>
              <a:rPr dirty="0" sz="1600" spc="-10">
                <a:latin typeface="Arial"/>
                <a:cs typeface="Arial"/>
              </a:rPr>
              <a:t> </a:t>
            </a:r>
            <a:r>
              <a:rPr dirty="0" sz="1600" spc="-20">
                <a:latin typeface="Arial"/>
                <a:cs typeface="Arial"/>
              </a:rPr>
              <a:t>Cytobank</a:t>
            </a:r>
            <a:r>
              <a:rPr dirty="0" sz="1600" spc="7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but</a:t>
            </a:r>
            <a:r>
              <a:rPr dirty="0" sz="1600" spc="-1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need </a:t>
            </a:r>
            <a:r>
              <a:rPr dirty="0" sz="1600" spc="-425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to</a:t>
            </a:r>
            <a:r>
              <a:rPr dirty="0" sz="1600" spc="5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be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de-identified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8462" y="6452412"/>
            <a:ext cx="19621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10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700140" y="6458813"/>
            <a:ext cx="3813175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5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dirty="0" sz="11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Research</a:t>
            </a:r>
            <a:r>
              <a:rPr dirty="0" sz="11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FFFFFF"/>
                </a:solidFill>
                <a:latin typeface="Arial"/>
                <a:cs typeface="Arial"/>
              </a:rPr>
              <a:t>Use Only.</a:t>
            </a:r>
            <a:r>
              <a:rPr dirty="0" sz="11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FFFFFF"/>
                </a:solidFill>
                <a:latin typeface="Arial"/>
                <a:cs typeface="Arial"/>
              </a:rPr>
              <a:t>Not</a:t>
            </a:r>
            <a:r>
              <a:rPr dirty="0" sz="11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spc="5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dirty="0" sz="11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use</a:t>
            </a:r>
            <a:r>
              <a:rPr dirty="0" sz="11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11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FFFFFF"/>
                </a:solidFill>
                <a:latin typeface="Arial"/>
                <a:cs typeface="Arial"/>
              </a:rPr>
              <a:t>diagnostic</a:t>
            </a:r>
            <a:r>
              <a:rPr dirty="0" sz="11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procedures.</a:t>
            </a:r>
            <a:endParaRPr sz="11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172583" y="6631635"/>
            <a:ext cx="323151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907030" algn="l"/>
              </a:tabLst>
            </a:pPr>
            <a:r>
              <a:rPr dirty="0" sz="1000" spc="-10">
                <a:solidFill>
                  <a:srgbClr val="D79B2B"/>
                </a:solidFill>
                <a:latin typeface="Calibri"/>
                <a:cs typeface="Calibri"/>
              </a:rPr>
              <a:t>Co</a:t>
            </a:r>
            <a:r>
              <a:rPr dirty="0" sz="1000" spc="-5">
                <a:solidFill>
                  <a:srgbClr val="D79B2B"/>
                </a:solidFill>
                <a:latin typeface="Calibri"/>
                <a:cs typeface="Calibri"/>
              </a:rPr>
              <a:t>n</a:t>
            </a:r>
            <a:r>
              <a:rPr dirty="0" sz="1000" spc="-10">
                <a:solidFill>
                  <a:srgbClr val="D79B2B"/>
                </a:solidFill>
                <a:latin typeface="Calibri"/>
                <a:cs typeface="Calibri"/>
              </a:rPr>
              <a:t>f</a:t>
            </a:r>
            <a:r>
              <a:rPr dirty="0" sz="1000" spc="-5">
                <a:solidFill>
                  <a:srgbClr val="D79B2B"/>
                </a:solidFill>
                <a:latin typeface="Calibri"/>
                <a:cs typeface="Calibri"/>
              </a:rPr>
              <a:t>id</a:t>
            </a:r>
            <a:r>
              <a:rPr dirty="0" sz="1000" spc="-10">
                <a:solidFill>
                  <a:srgbClr val="D79B2B"/>
                </a:solidFill>
                <a:latin typeface="Calibri"/>
                <a:cs typeface="Calibri"/>
              </a:rPr>
              <a:t>e</a:t>
            </a:r>
            <a:r>
              <a:rPr dirty="0" sz="1000" spc="-5">
                <a:solidFill>
                  <a:srgbClr val="D79B2B"/>
                </a:solidFill>
                <a:latin typeface="Calibri"/>
                <a:cs typeface="Calibri"/>
              </a:rPr>
              <a:t>ntial</a:t>
            </a:r>
            <a:r>
              <a:rPr dirty="0" sz="1000" spc="-10">
                <a:solidFill>
                  <a:srgbClr val="D79B2B"/>
                </a:solidFill>
                <a:latin typeface="Calibri"/>
                <a:cs typeface="Calibri"/>
              </a:rPr>
              <a:t> </a:t>
            </a:r>
            <a:r>
              <a:rPr dirty="0" sz="1000" spc="-5">
                <a:solidFill>
                  <a:srgbClr val="D79B2B"/>
                </a:solidFill>
                <a:latin typeface="Calibri"/>
                <a:cs typeface="Calibri"/>
              </a:rPr>
              <a:t>-</a:t>
            </a:r>
            <a:r>
              <a:rPr dirty="0" sz="1000" spc="-5">
                <a:solidFill>
                  <a:srgbClr val="D79B2B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D79B2B"/>
                </a:solidFill>
                <a:latin typeface="Calibri"/>
                <a:cs typeface="Calibri"/>
              </a:rPr>
              <a:t>Com</a:t>
            </a:r>
            <a:r>
              <a:rPr dirty="0" sz="1000" spc="-5">
                <a:solidFill>
                  <a:srgbClr val="D79B2B"/>
                </a:solidFill>
                <a:latin typeface="Calibri"/>
                <a:cs typeface="Calibri"/>
              </a:rPr>
              <a:t>pa</a:t>
            </a:r>
            <a:r>
              <a:rPr dirty="0" sz="1000">
                <a:solidFill>
                  <a:srgbClr val="D79B2B"/>
                </a:solidFill>
                <a:latin typeface="Calibri"/>
                <a:cs typeface="Calibri"/>
              </a:rPr>
              <a:t>n</a:t>
            </a:r>
            <a:r>
              <a:rPr dirty="0" sz="1000" spc="-5">
                <a:solidFill>
                  <a:srgbClr val="D79B2B"/>
                </a:solidFill>
                <a:latin typeface="Calibri"/>
                <a:cs typeface="Calibri"/>
              </a:rPr>
              <a:t>y</a:t>
            </a:r>
            <a:r>
              <a:rPr dirty="0" sz="1000" spc="-10">
                <a:solidFill>
                  <a:srgbClr val="D79B2B"/>
                </a:solidFill>
                <a:latin typeface="Calibri"/>
                <a:cs typeface="Calibri"/>
              </a:rPr>
              <a:t> </a:t>
            </a:r>
            <a:r>
              <a:rPr dirty="0" sz="1000" spc="-5">
                <a:solidFill>
                  <a:srgbClr val="D79B2B"/>
                </a:solidFill>
                <a:latin typeface="Calibri"/>
                <a:cs typeface="Calibri"/>
              </a:rPr>
              <a:t>Propri</a:t>
            </a:r>
            <a:r>
              <a:rPr dirty="0" sz="1000" spc="-10">
                <a:solidFill>
                  <a:srgbClr val="D79B2B"/>
                </a:solidFill>
                <a:latin typeface="Calibri"/>
                <a:cs typeface="Calibri"/>
              </a:rPr>
              <a:t>e</a:t>
            </a:r>
            <a:r>
              <a:rPr dirty="0" sz="1000" spc="-5">
                <a:solidFill>
                  <a:srgbClr val="D79B2B"/>
                </a:solidFill>
                <a:latin typeface="Calibri"/>
                <a:cs typeface="Calibri"/>
              </a:rPr>
              <a:t>tary</a:t>
            </a:r>
            <a:r>
              <a:rPr dirty="0" sz="1000">
                <a:solidFill>
                  <a:srgbClr val="D79B2B"/>
                </a:solidFill>
                <a:latin typeface="Calibri"/>
                <a:cs typeface="Calibri"/>
              </a:rPr>
              <a:t>	</a:t>
            </a:r>
            <a:r>
              <a:rPr dirty="0" baseline="2777" sz="1500" spc="-7">
                <a:solidFill>
                  <a:srgbClr val="39C5E3"/>
                </a:solidFill>
                <a:latin typeface="Calibri"/>
                <a:cs typeface="Calibri"/>
              </a:rPr>
              <a:t>P</a:t>
            </a:r>
            <a:r>
              <a:rPr dirty="0" baseline="2777" sz="1500">
                <a:solidFill>
                  <a:srgbClr val="39C5E3"/>
                </a:solidFill>
                <a:latin typeface="Calibri"/>
                <a:cs typeface="Calibri"/>
              </a:rPr>
              <a:t>u</a:t>
            </a:r>
            <a:r>
              <a:rPr dirty="0" baseline="2777" sz="1500" spc="-7">
                <a:solidFill>
                  <a:srgbClr val="39C5E3"/>
                </a:solidFill>
                <a:latin typeface="Calibri"/>
                <a:cs typeface="Calibri"/>
              </a:rPr>
              <a:t>blic</a:t>
            </a:r>
            <a:endParaRPr baseline="2777" sz="15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576564" y="6617309"/>
            <a:ext cx="93726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">
                <a:solidFill>
                  <a:srgbClr val="39C5E3"/>
                </a:solidFill>
                <a:latin typeface="Calibri"/>
                <a:cs typeface="Calibri"/>
              </a:rPr>
              <a:t>21.10.2</a:t>
            </a:r>
            <a:r>
              <a:rPr dirty="0" sz="1000" spc="-10">
                <a:solidFill>
                  <a:srgbClr val="39C5E3"/>
                </a:solidFill>
                <a:latin typeface="Calibri"/>
                <a:cs typeface="Calibri"/>
              </a:rPr>
              <a:t>8</a:t>
            </a:r>
            <a:r>
              <a:rPr dirty="0" sz="1000" spc="-5">
                <a:solidFill>
                  <a:srgbClr val="39C5E3"/>
                </a:solidFill>
                <a:latin typeface="Calibri"/>
                <a:cs typeface="Calibri"/>
              </a:rPr>
              <a:t>79.F</a:t>
            </a:r>
            <a:r>
              <a:rPr dirty="0" sz="1000" spc="-30">
                <a:solidFill>
                  <a:srgbClr val="39C5E3"/>
                </a:solidFill>
                <a:latin typeface="Calibri"/>
                <a:cs typeface="Calibri"/>
              </a:rPr>
              <a:t>L</a:t>
            </a:r>
            <a:r>
              <a:rPr dirty="0" sz="1000" spc="-20">
                <a:solidFill>
                  <a:srgbClr val="39C5E3"/>
                </a:solidFill>
                <a:latin typeface="Calibri"/>
                <a:cs typeface="Calibri"/>
              </a:rPr>
              <a:t>O</a:t>
            </a:r>
            <a:r>
              <a:rPr dirty="0" sz="1000" spc="-5">
                <a:solidFill>
                  <a:srgbClr val="39C5E3"/>
                </a:solidFill>
                <a:latin typeface="Calibri"/>
                <a:cs typeface="Calibri"/>
              </a:rPr>
              <a:t>W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59637" y="6495084"/>
            <a:ext cx="3768090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500">
                <a:solidFill>
                  <a:srgbClr val="FFFFFF"/>
                </a:solidFill>
                <a:latin typeface="Arial"/>
                <a:cs typeface="Arial"/>
              </a:rPr>
              <a:t>Beckman</a:t>
            </a:r>
            <a:r>
              <a:rPr dirty="0" sz="500" spc="-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500" spc="-5">
                <a:solidFill>
                  <a:srgbClr val="FFFFFF"/>
                </a:solidFill>
                <a:latin typeface="Arial"/>
                <a:cs typeface="Arial"/>
              </a:rPr>
              <a:t>Coulter,</a:t>
            </a:r>
            <a:r>
              <a:rPr dirty="0" sz="5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500">
                <a:solidFill>
                  <a:srgbClr val="FFFFFF"/>
                </a:solidFill>
                <a:latin typeface="Arial"/>
                <a:cs typeface="Arial"/>
              </a:rPr>
              <a:t>Inc.</a:t>
            </a:r>
            <a:r>
              <a:rPr dirty="0" sz="5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500">
                <a:solidFill>
                  <a:srgbClr val="FFFFFF"/>
                </a:solidFill>
                <a:latin typeface="Arial"/>
                <a:cs typeface="Arial"/>
              </a:rPr>
              <a:t>All</a:t>
            </a:r>
            <a:r>
              <a:rPr dirty="0" sz="5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500">
                <a:solidFill>
                  <a:srgbClr val="FFFFFF"/>
                </a:solidFill>
                <a:latin typeface="Arial"/>
                <a:cs typeface="Arial"/>
              </a:rPr>
              <a:t>rights</a:t>
            </a:r>
            <a:r>
              <a:rPr dirty="0" sz="5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500">
                <a:solidFill>
                  <a:srgbClr val="FFFFFF"/>
                </a:solidFill>
                <a:latin typeface="Arial"/>
                <a:cs typeface="Arial"/>
              </a:rPr>
              <a:t>reserved.</a:t>
            </a:r>
            <a:r>
              <a:rPr dirty="0" sz="5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500">
                <a:solidFill>
                  <a:srgbClr val="FFFFFF"/>
                </a:solidFill>
                <a:latin typeface="Arial"/>
                <a:cs typeface="Arial"/>
              </a:rPr>
              <a:t>Beckman</a:t>
            </a:r>
            <a:r>
              <a:rPr dirty="0" sz="5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500" spc="-5">
                <a:solidFill>
                  <a:srgbClr val="FFFFFF"/>
                </a:solidFill>
                <a:latin typeface="Arial"/>
                <a:cs typeface="Arial"/>
              </a:rPr>
              <a:t>Coulter,</a:t>
            </a:r>
            <a:r>
              <a:rPr dirty="0" sz="5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50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5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500">
                <a:solidFill>
                  <a:srgbClr val="FFFFFF"/>
                </a:solidFill>
                <a:latin typeface="Arial"/>
                <a:cs typeface="Arial"/>
              </a:rPr>
              <a:t>stylized</a:t>
            </a:r>
            <a:r>
              <a:rPr dirty="0" sz="5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500" spc="-5">
                <a:solidFill>
                  <a:srgbClr val="FFFFFF"/>
                </a:solidFill>
                <a:latin typeface="Arial"/>
                <a:cs typeface="Arial"/>
              </a:rPr>
              <a:t>logo,</a:t>
            </a:r>
            <a:r>
              <a:rPr dirty="0" sz="5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500" spc="-5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dirty="0" sz="50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5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500">
                <a:solidFill>
                  <a:srgbClr val="FFFFFF"/>
                </a:solidFill>
                <a:latin typeface="Arial"/>
                <a:cs typeface="Arial"/>
              </a:rPr>
              <a:t>Beckman</a:t>
            </a:r>
            <a:r>
              <a:rPr dirty="0" sz="5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500">
                <a:solidFill>
                  <a:srgbClr val="FFFFFF"/>
                </a:solidFill>
                <a:latin typeface="Arial"/>
                <a:cs typeface="Arial"/>
              </a:rPr>
              <a:t>Coulterproduct</a:t>
            </a:r>
            <a:r>
              <a:rPr dirty="0" sz="5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500" spc="-5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dirty="0" sz="500">
                <a:solidFill>
                  <a:srgbClr val="FFFFFF"/>
                </a:solidFill>
                <a:latin typeface="Arial"/>
                <a:cs typeface="Arial"/>
              </a:rPr>
              <a:t>service</a:t>
            </a:r>
            <a:r>
              <a:rPr dirty="0" sz="500" spc="-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500">
                <a:solidFill>
                  <a:srgbClr val="FFFFFF"/>
                </a:solidFill>
                <a:latin typeface="Arial"/>
                <a:cs typeface="Arial"/>
              </a:rPr>
              <a:t>marks</a:t>
            </a:r>
            <a:r>
              <a:rPr dirty="0" sz="5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500" spc="-5">
                <a:solidFill>
                  <a:srgbClr val="FFFFFF"/>
                </a:solidFill>
                <a:latin typeface="Arial"/>
                <a:cs typeface="Arial"/>
              </a:rPr>
              <a:t>used </a:t>
            </a:r>
            <a:r>
              <a:rPr dirty="0" sz="500">
                <a:solidFill>
                  <a:srgbClr val="FFFFFF"/>
                </a:solidFill>
                <a:latin typeface="Arial"/>
                <a:cs typeface="Arial"/>
              </a:rPr>
              <a:t> herein</a:t>
            </a:r>
            <a:r>
              <a:rPr dirty="0" sz="5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500">
                <a:solidFill>
                  <a:srgbClr val="FFFFFF"/>
                </a:solidFill>
                <a:latin typeface="Arial"/>
                <a:cs typeface="Arial"/>
              </a:rPr>
              <a:t>are</a:t>
            </a:r>
            <a:r>
              <a:rPr dirty="0" sz="5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50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5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500" spc="-5">
                <a:solidFill>
                  <a:srgbClr val="FFFFFF"/>
                </a:solidFill>
                <a:latin typeface="Arial"/>
                <a:cs typeface="Arial"/>
              </a:rPr>
              <a:t>trademarks</a:t>
            </a:r>
            <a:r>
              <a:rPr dirty="0" sz="500" spc="-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500" spc="-5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dirty="0" sz="5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500" spc="-5">
                <a:solidFill>
                  <a:srgbClr val="FFFFFF"/>
                </a:solidFill>
                <a:latin typeface="Arial"/>
                <a:cs typeface="Arial"/>
              </a:rPr>
              <a:t>registered</a:t>
            </a:r>
            <a:r>
              <a:rPr dirty="0" sz="500" spc="-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500" spc="-5">
                <a:solidFill>
                  <a:srgbClr val="FFFFFF"/>
                </a:solidFill>
                <a:latin typeface="Arial"/>
                <a:cs typeface="Arial"/>
              </a:rPr>
              <a:t>trademarks</a:t>
            </a:r>
            <a:r>
              <a:rPr dirty="0" sz="500" spc="-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500" spc="-5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5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500">
                <a:solidFill>
                  <a:srgbClr val="FFFFFF"/>
                </a:solidFill>
                <a:latin typeface="Arial"/>
                <a:cs typeface="Arial"/>
              </a:rPr>
              <a:t>Beckman</a:t>
            </a:r>
            <a:r>
              <a:rPr dirty="0" sz="5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500" spc="-5">
                <a:solidFill>
                  <a:srgbClr val="FFFFFF"/>
                </a:solidFill>
                <a:latin typeface="Arial"/>
                <a:cs typeface="Arial"/>
              </a:rPr>
              <a:t>Coulter,</a:t>
            </a:r>
            <a:r>
              <a:rPr dirty="0" sz="500" spc="-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500">
                <a:solidFill>
                  <a:srgbClr val="FFFFFF"/>
                </a:solidFill>
                <a:latin typeface="Arial"/>
                <a:cs typeface="Arial"/>
              </a:rPr>
              <a:t>Inc.</a:t>
            </a:r>
            <a:r>
              <a:rPr dirty="0" sz="5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50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5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50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5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500">
                <a:solidFill>
                  <a:srgbClr val="FFFFFF"/>
                </a:solidFill>
                <a:latin typeface="Arial"/>
                <a:cs typeface="Arial"/>
              </a:rPr>
              <a:t>United</a:t>
            </a:r>
            <a:r>
              <a:rPr dirty="0" sz="5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500">
                <a:solidFill>
                  <a:srgbClr val="FFFFFF"/>
                </a:solidFill>
                <a:latin typeface="Arial"/>
                <a:cs typeface="Arial"/>
              </a:rPr>
              <a:t>States</a:t>
            </a:r>
            <a:r>
              <a:rPr dirty="0" sz="5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500">
                <a:solidFill>
                  <a:srgbClr val="FFFFFF"/>
                </a:solidFill>
                <a:latin typeface="Arial"/>
                <a:cs typeface="Arial"/>
              </a:rPr>
              <a:t>&amp; </a:t>
            </a:r>
            <a:r>
              <a:rPr dirty="0" sz="500" spc="-5">
                <a:solidFill>
                  <a:srgbClr val="FFFFFF"/>
                </a:solidFill>
                <a:latin typeface="Arial"/>
                <a:cs typeface="Arial"/>
              </a:rPr>
              <a:t>other</a:t>
            </a:r>
            <a:r>
              <a:rPr dirty="0" sz="5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500">
                <a:solidFill>
                  <a:srgbClr val="FFFFFF"/>
                </a:solidFill>
                <a:latin typeface="Arial"/>
                <a:cs typeface="Arial"/>
              </a:rPr>
              <a:t>countries</a:t>
            </a:r>
            <a:endParaRPr sz="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63067" y="412749"/>
            <a:ext cx="7244080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5"/>
              <a:t>Make</a:t>
            </a:r>
            <a:r>
              <a:rPr dirty="0" sz="2800" spc="-15"/>
              <a:t> </a:t>
            </a:r>
            <a:r>
              <a:rPr dirty="0" sz="2800" spc="-5"/>
              <a:t>Our</a:t>
            </a:r>
            <a:r>
              <a:rPr dirty="0" sz="2800" spc="-35"/>
              <a:t> </a:t>
            </a:r>
            <a:r>
              <a:rPr dirty="0" sz="2800" spc="-50"/>
              <a:t>Team</a:t>
            </a:r>
            <a:r>
              <a:rPr dirty="0" sz="2800" spc="-85"/>
              <a:t> </a:t>
            </a:r>
            <a:r>
              <a:rPr dirty="0" sz="2800"/>
              <a:t>an</a:t>
            </a:r>
            <a:r>
              <a:rPr dirty="0" sz="2800" spc="-20"/>
              <a:t> </a:t>
            </a:r>
            <a:r>
              <a:rPr dirty="0" sz="2800" spc="-5"/>
              <a:t>Extension</a:t>
            </a:r>
            <a:r>
              <a:rPr dirty="0" sz="2800" spc="-15"/>
              <a:t> </a:t>
            </a:r>
            <a:r>
              <a:rPr dirty="0" sz="2800" spc="-5"/>
              <a:t>of</a:t>
            </a:r>
            <a:r>
              <a:rPr dirty="0" sz="2800" spc="-85"/>
              <a:t> </a:t>
            </a:r>
            <a:r>
              <a:rPr dirty="0" sz="2800" spc="-55"/>
              <a:t>Your</a:t>
            </a:r>
            <a:r>
              <a:rPr dirty="0" sz="2800" spc="-70"/>
              <a:t> </a:t>
            </a:r>
            <a:r>
              <a:rPr dirty="0" sz="2800" spc="-50"/>
              <a:t>Team</a:t>
            </a:r>
            <a:endParaRPr sz="2800"/>
          </a:p>
        </p:txBody>
      </p:sp>
      <p:sp>
        <p:nvSpPr>
          <p:cNvPr id="3" name="object 3"/>
          <p:cNvSpPr/>
          <p:nvPr/>
        </p:nvSpPr>
        <p:spPr>
          <a:xfrm>
            <a:off x="615695" y="4219955"/>
            <a:ext cx="3011170" cy="351790"/>
          </a:xfrm>
          <a:custGeom>
            <a:avLst/>
            <a:gdLst/>
            <a:ahLst/>
            <a:cxnLst/>
            <a:rect l="l" t="t" r="r" b="b"/>
            <a:pathLst>
              <a:path w="3011170" h="351789">
                <a:moveTo>
                  <a:pt x="2835021" y="0"/>
                </a:moveTo>
                <a:lnTo>
                  <a:pt x="0" y="0"/>
                </a:lnTo>
                <a:lnTo>
                  <a:pt x="0" y="351663"/>
                </a:lnTo>
                <a:lnTo>
                  <a:pt x="2835021" y="351663"/>
                </a:lnTo>
                <a:lnTo>
                  <a:pt x="3011043" y="175768"/>
                </a:lnTo>
                <a:lnTo>
                  <a:pt x="2835021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499742" y="4252976"/>
            <a:ext cx="114998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Cons</a:t>
            </a: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dirty="0" sz="1600" spc="-15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ta</a:t>
            </a:r>
            <a:r>
              <a:rPr dirty="0" sz="1600" spc="-2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1600" spc="-15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on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3627120" y="4219955"/>
            <a:ext cx="8256905" cy="351790"/>
            <a:chOff x="3627120" y="4219955"/>
            <a:chExt cx="8256905" cy="351790"/>
          </a:xfrm>
        </p:grpSpPr>
        <p:sp>
          <p:nvSpPr>
            <p:cNvPr id="6" name="object 6"/>
            <p:cNvSpPr/>
            <p:nvPr/>
          </p:nvSpPr>
          <p:spPr>
            <a:xfrm>
              <a:off x="3627120" y="4219955"/>
              <a:ext cx="2679065" cy="351790"/>
            </a:xfrm>
            <a:custGeom>
              <a:avLst/>
              <a:gdLst/>
              <a:ahLst/>
              <a:cxnLst/>
              <a:rect l="l" t="t" r="r" b="b"/>
              <a:pathLst>
                <a:path w="2679065" h="351789">
                  <a:moveTo>
                    <a:pt x="2502662" y="0"/>
                  </a:moveTo>
                  <a:lnTo>
                    <a:pt x="0" y="0"/>
                  </a:lnTo>
                  <a:lnTo>
                    <a:pt x="176021" y="175768"/>
                  </a:lnTo>
                  <a:lnTo>
                    <a:pt x="0" y="351663"/>
                  </a:lnTo>
                  <a:lnTo>
                    <a:pt x="2502662" y="351663"/>
                  </a:lnTo>
                  <a:lnTo>
                    <a:pt x="2678683" y="175768"/>
                  </a:lnTo>
                  <a:lnTo>
                    <a:pt x="2502662" y="0"/>
                  </a:lnTo>
                  <a:close/>
                </a:path>
              </a:pathLst>
            </a:custGeom>
            <a:solidFill>
              <a:srgbClr val="006E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6240780" y="4219955"/>
              <a:ext cx="3011170" cy="351790"/>
            </a:xfrm>
            <a:custGeom>
              <a:avLst/>
              <a:gdLst/>
              <a:ahLst/>
              <a:cxnLst/>
              <a:rect l="l" t="t" r="r" b="b"/>
              <a:pathLst>
                <a:path w="3011170" h="351789">
                  <a:moveTo>
                    <a:pt x="2835021" y="0"/>
                  </a:moveTo>
                  <a:lnTo>
                    <a:pt x="0" y="0"/>
                  </a:lnTo>
                  <a:lnTo>
                    <a:pt x="176022" y="175768"/>
                  </a:lnTo>
                  <a:lnTo>
                    <a:pt x="0" y="351663"/>
                  </a:lnTo>
                  <a:lnTo>
                    <a:pt x="2835021" y="351663"/>
                  </a:lnTo>
                  <a:lnTo>
                    <a:pt x="3011043" y="175768"/>
                  </a:lnTo>
                  <a:lnTo>
                    <a:pt x="2835021" y="0"/>
                  </a:lnTo>
                  <a:close/>
                </a:path>
              </a:pathLst>
            </a:custGeom>
            <a:solidFill>
              <a:srgbClr val="0096C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9206484" y="4219955"/>
              <a:ext cx="2677795" cy="351790"/>
            </a:xfrm>
            <a:custGeom>
              <a:avLst/>
              <a:gdLst/>
              <a:ahLst/>
              <a:cxnLst/>
              <a:rect l="l" t="t" r="r" b="b"/>
              <a:pathLst>
                <a:path w="2677795" h="351789">
                  <a:moveTo>
                    <a:pt x="2501519" y="0"/>
                  </a:moveTo>
                  <a:lnTo>
                    <a:pt x="0" y="0"/>
                  </a:lnTo>
                  <a:lnTo>
                    <a:pt x="176022" y="175768"/>
                  </a:lnTo>
                  <a:lnTo>
                    <a:pt x="0" y="351663"/>
                  </a:lnTo>
                  <a:lnTo>
                    <a:pt x="2501519" y="351663"/>
                  </a:lnTo>
                  <a:lnTo>
                    <a:pt x="2677541" y="175768"/>
                  </a:lnTo>
                  <a:lnTo>
                    <a:pt x="2501519" y="0"/>
                  </a:lnTo>
                  <a:close/>
                </a:path>
              </a:pathLst>
            </a:custGeom>
            <a:solidFill>
              <a:srgbClr val="F48816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/>
          <p:nvPr/>
        </p:nvSpPr>
        <p:spPr>
          <a:xfrm>
            <a:off x="9801225" y="4252976"/>
            <a:ext cx="148082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Res</a:t>
            </a: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dirty="0" sz="1600" spc="-15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ts</a:t>
            </a:r>
            <a:r>
              <a:rPr dirty="0" sz="16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Del</a:t>
            </a:r>
            <a:r>
              <a:rPr dirty="0" sz="1600" spc="-15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1600" spc="-15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ery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553458" y="3733038"/>
            <a:ext cx="4185920" cy="7918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2860">
              <a:lnSpc>
                <a:spcPct val="100000"/>
              </a:lnSpc>
              <a:spcBef>
                <a:spcPts val="100"/>
              </a:spcBef>
            </a:pPr>
            <a:r>
              <a:rPr dirty="0" sz="2000" b="1">
                <a:latin typeface="Arial"/>
                <a:cs typeface="Arial"/>
              </a:rPr>
              <a:t>Scientific</a:t>
            </a:r>
            <a:r>
              <a:rPr dirty="0" sz="2000" spc="-114" b="1">
                <a:latin typeface="Arial"/>
                <a:cs typeface="Arial"/>
              </a:rPr>
              <a:t> </a:t>
            </a:r>
            <a:r>
              <a:rPr dirty="0" sz="2000" spc="-5" b="1">
                <a:latin typeface="Arial"/>
                <a:cs typeface="Arial"/>
              </a:rPr>
              <a:t>Services</a:t>
            </a:r>
            <a:r>
              <a:rPr dirty="0" sz="2000" spc="-6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Projects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10"/>
              </a:spcBef>
              <a:tabLst>
                <a:tab pos="2195195" algn="l"/>
              </a:tabLst>
            </a:pP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Proposal	Iterative</a:t>
            </a:r>
            <a:r>
              <a:rPr dirty="0" sz="16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Phased</a:t>
            </a:r>
            <a:r>
              <a:rPr dirty="0" sz="16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20">
                <a:solidFill>
                  <a:srgbClr val="FFFFFF"/>
                </a:solidFill>
                <a:latin typeface="Arial"/>
                <a:cs typeface="Arial"/>
              </a:rPr>
              <a:t>Work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94436" y="4889957"/>
            <a:ext cx="2557145" cy="13068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5"/>
              </a:spcBef>
              <a:buChar char="•"/>
              <a:tabLst>
                <a:tab pos="299085" algn="l"/>
                <a:tab pos="299720" algn="l"/>
              </a:tabLst>
            </a:pPr>
            <a:r>
              <a:rPr dirty="0" sz="1400">
                <a:latin typeface="Arial"/>
                <a:cs typeface="Arial"/>
              </a:rPr>
              <a:t>Scientific</a:t>
            </a:r>
            <a:r>
              <a:rPr dirty="0" sz="1400" spc="-95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questions/research</a:t>
            </a:r>
            <a:endParaRPr sz="1400">
              <a:latin typeface="Arial"/>
              <a:cs typeface="Arial"/>
            </a:endParaRPr>
          </a:p>
          <a:p>
            <a:pPr marL="299085">
              <a:lnSpc>
                <a:spcPct val="100000"/>
              </a:lnSpc>
              <a:spcBef>
                <a:spcPts val="5"/>
              </a:spcBef>
            </a:pPr>
            <a:r>
              <a:rPr dirty="0" sz="1400" spc="-5">
                <a:latin typeface="Arial"/>
                <a:cs typeface="Arial"/>
              </a:rPr>
              <a:t>context</a:t>
            </a:r>
            <a:endParaRPr sz="14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dirty="0" sz="1400" spc="-5">
                <a:latin typeface="Arial"/>
                <a:cs typeface="Arial"/>
              </a:rPr>
              <a:t>Overall</a:t>
            </a:r>
            <a:r>
              <a:rPr dirty="0" sz="1400" spc="-8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analysis</a:t>
            </a:r>
            <a:r>
              <a:rPr dirty="0" sz="1400" spc="-8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goals</a:t>
            </a:r>
            <a:endParaRPr sz="1400">
              <a:latin typeface="Arial"/>
              <a:cs typeface="Arial"/>
            </a:endParaRPr>
          </a:p>
          <a:p>
            <a:pPr marL="299085" marR="492759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dirty="0" sz="1400">
                <a:latin typeface="Arial"/>
                <a:cs typeface="Arial"/>
              </a:rPr>
              <a:t>E</a:t>
            </a:r>
            <a:r>
              <a:rPr dirty="0" sz="1400" spc="-20">
                <a:latin typeface="Arial"/>
                <a:cs typeface="Arial"/>
              </a:rPr>
              <a:t>x</a:t>
            </a:r>
            <a:r>
              <a:rPr dirty="0" sz="1400">
                <a:latin typeface="Arial"/>
                <a:cs typeface="Arial"/>
              </a:rPr>
              <a:t>peri</a:t>
            </a:r>
            <a:r>
              <a:rPr dirty="0" sz="1400" spc="-10">
                <a:latin typeface="Arial"/>
                <a:cs typeface="Arial"/>
              </a:rPr>
              <a:t>m</a:t>
            </a:r>
            <a:r>
              <a:rPr dirty="0" sz="1400" spc="-15">
                <a:latin typeface="Arial"/>
                <a:cs typeface="Arial"/>
              </a:rPr>
              <a:t>en</a:t>
            </a:r>
            <a:r>
              <a:rPr dirty="0" sz="1400" spc="-10">
                <a:latin typeface="Arial"/>
                <a:cs typeface="Arial"/>
              </a:rPr>
              <a:t>t</a:t>
            </a:r>
            <a:r>
              <a:rPr dirty="0" sz="1400">
                <a:latin typeface="Arial"/>
                <a:cs typeface="Arial"/>
              </a:rPr>
              <a:t>al</a:t>
            </a:r>
            <a:r>
              <a:rPr dirty="0" sz="1400" spc="-105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an</a:t>
            </a:r>
            <a:r>
              <a:rPr dirty="0" sz="1400">
                <a:latin typeface="Arial"/>
                <a:cs typeface="Arial"/>
              </a:rPr>
              <a:t>d</a:t>
            </a:r>
            <a:r>
              <a:rPr dirty="0" sz="1400" spc="-5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dat</a:t>
            </a:r>
            <a:r>
              <a:rPr dirty="0" sz="1400">
                <a:latin typeface="Arial"/>
                <a:cs typeface="Arial"/>
              </a:rPr>
              <a:t>a  </a:t>
            </a:r>
            <a:r>
              <a:rPr dirty="0" sz="1400">
                <a:latin typeface="Arial"/>
                <a:cs typeface="Arial"/>
              </a:rPr>
              <a:t>details</a:t>
            </a:r>
            <a:endParaRPr sz="14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dirty="0" sz="1400">
                <a:latin typeface="Arial"/>
                <a:cs typeface="Arial"/>
              </a:rPr>
              <a:t>Special</a:t>
            </a:r>
            <a:r>
              <a:rPr dirty="0" sz="1400" spc="-70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considerations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605021" y="4869941"/>
            <a:ext cx="2481580" cy="1092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Char char="•"/>
              <a:tabLst>
                <a:tab pos="299085" algn="l"/>
                <a:tab pos="299720" algn="l"/>
              </a:tabLst>
            </a:pPr>
            <a:r>
              <a:rPr dirty="0" sz="1400">
                <a:latin typeface="Arial"/>
                <a:cs typeface="Arial"/>
              </a:rPr>
              <a:t>Outline</a:t>
            </a:r>
            <a:r>
              <a:rPr dirty="0" sz="1400" spc="-95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overall</a:t>
            </a:r>
            <a:r>
              <a:rPr dirty="0" sz="1400" spc="-8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project</a:t>
            </a:r>
            <a:r>
              <a:rPr dirty="0" sz="1400" spc="-95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goals</a:t>
            </a:r>
            <a:endParaRPr sz="1400">
              <a:latin typeface="Arial"/>
              <a:cs typeface="Arial"/>
            </a:endParaRPr>
          </a:p>
          <a:p>
            <a:pPr marL="299085" marR="297815" indent="-287020">
              <a:lnSpc>
                <a:spcPct val="100000"/>
              </a:lnSpc>
              <a:spcBef>
                <a:spcPts val="5"/>
              </a:spcBef>
              <a:buChar char="•"/>
              <a:tabLst>
                <a:tab pos="299085" algn="l"/>
                <a:tab pos="299720" algn="l"/>
              </a:tabLst>
            </a:pPr>
            <a:r>
              <a:rPr dirty="0" sz="1400">
                <a:latin typeface="Arial"/>
                <a:cs typeface="Arial"/>
              </a:rPr>
              <a:t>Projec</a:t>
            </a:r>
            <a:r>
              <a:rPr dirty="0" sz="1400">
                <a:latin typeface="Arial"/>
                <a:cs typeface="Arial"/>
              </a:rPr>
              <a:t>t</a:t>
            </a:r>
            <a:r>
              <a:rPr dirty="0" sz="1400" spc="-7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deli</a:t>
            </a:r>
            <a:r>
              <a:rPr dirty="0" sz="1400" spc="-20">
                <a:latin typeface="Arial"/>
                <a:cs typeface="Arial"/>
              </a:rPr>
              <a:t>v</a:t>
            </a:r>
            <a:r>
              <a:rPr dirty="0" sz="1400">
                <a:latin typeface="Arial"/>
                <a:cs typeface="Arial"/>
              </a:rPr>
              <a:t>er</a:t>
            </a:r>
            <a:r>
              <a:rPr dirty="0" sz="1400" spc="-15">
                <a:latin typeface="Arial"/>
                <a:cs typeface="Arial"/>
              </a:rPr>
              <a:t>ab</a:t>
            </a:r>
            <a:r>
              <a:rPr dirty="0" sz="1400">
                <a:latin typeface="Arial"/>
                <a:cs typeface="Arial"/>
              </a:rPr>
              <a:t>l</a:t>
            </a:r>
            <a:r>
              <a:rPr dirty="0" sz="1400" spc="-15">
                <a:latin typeface="Arial"/>
                <a:cs typeface="Arial"/>
              </a:rPr>
              <a:t>e</a:t>
            </a:r>
            <a:r>
              <a:rPr dirty="0" sz="1400">
                <a:latin typeface="Arial"/>
                <a:cs typeface="Arial"/>
              </a:rPr>
              <a:t>s</a:t>
            </a:r>
            <a:r>
              <a:rPr dirty="0" sz="1400" spc="-85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and  </a:t>
            </a:r>
            <a:r>
              <a:rPr dirty="0" sz="1400" spc="-5">
                <a:latin typeface="Arial"/>
                <a:cs typeface="Arial"/>
              </a:rPr>
              <a:t>budget</a:t>
            </a:r>
            <a:endParaRPr sz="1400">
              <a:latin typeface="Arial"/>
              <a:cs typeface="Arial"/>
            </a:endParaRPr>
          </a:p>
          <a:p>
            <a:pPr marL="299085" marR="280035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dirty="0" sz="1400">
                <a:latin typeface="Arial"/>
                <a:cs typeface="Arial"/>
              </a:rPr>
              <a:t>Appr</a:t>
            </a:r>
            <a:r>
              <a:rPr dirty="0" sz="1400" spc="-15">
                <a:latin typeface="Arial"/>
                <a:cs typeface="Arial"/>
              </a:rPr>
              <a:t>o</a:t>
            </a:r>
            <a:r>
              <a:rPr dirty="0" sz="1400" spc="-20">
                <a:latin typeface="Arial"/>
                <a:cs typeface="Arial"/>
              </a:rPr>
              <a:t>x</a:t>
            </a:r>
            <a:r>
              <a:rPr dirty="0" sz="1400">
                <a:latin typeface="Arial"/>
                <a:cs typeface="Arial"/>
              </a:rPr>
              <a:t>i</a:t>
            </a:r>
            <a:r>
              <a:rPr dirty="0" sz="1400" spc="-10">
                <a:latin typeface="Arial"/>
                <a:cs typeface="Arial"/>
              </a:rPr>
              <a:t>m</a:t>
            </a:r>
            <a:r>
              <a:rPr dirty="0" sz="1400" spc="-15">
                <a:latin typeface="Arial"/>
                <a:cs typeface="Arial"/>
              </a:rPr>
              <a:t>a</a:t>
            </a:r>
            <a:r>
              <a:rPr dirty="0" sz="1400" spc="-10">
                <a:latin typeface="Arial"/>
                <a:cs typeface="Arial"/>
              </a:rPr>
              <a:t>t</a:t>
            </a:r>
            <a:r>
              <a:rPr dirty="0" sz="1400">
                <a:latin typeface="Arial"/>
                <a:cs typeface="Arial"/>
              </a:rPr>
              <a:t>e</a:t>
            </a:r>
            <a:r>
              <a:rPr dirty="0" sz="1400" spc="-10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t</a:t>
            </a:r>
            <a:r>
              <a:rPr dirty="0" sz="1400">
                <a:latin typeface="Arial"/>
                <a:cs typeface="Arial"/>
              </a:rPr>
              <a:t>i</a:t>
            </a:r>
            <a:r>
              <a:rPr dirty="0" sz="1400" spc="-10">
                <a:latin typeface="Arial"/>
                <a:cs typeface="Arial"/>
              </a:rPr>
              <a:t>m</a:t>
            </a:r>
            <a:r>
              <a:rPr dirty="0" sz="1400">
                <a:latin typeface="Arial"/>
                <a:cs typeface="Arial"/>
              </a:rPr>
              <a:t>eline</a:t>
            </a:r>
            <a:r>
              <a:rPr dirty="0" sz="1400" spc="-6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f</a:t>
            </a:r>
            <a:r>
              <a:rPr dirty="0" sz="1400">
                <a:latin typeface="Arial"/>
                <a:cs typeface="Arial"/>
              </a:rPr>
              <a:t>or  </a:t>
            </a:r>
            <a:r>
              <a:rPr dirty="0" sz="1400">
                <a:latin typeface="Arial"/>
                <a:cs typeface="Arial"/>
              </a:rPr>
              <a:t>completion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376542" y="4858258"/>
            <a:ext cx="2362200" cy="13068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latin typeface="Arial"/>
                <a:cs typeface="Arial"/>
              </a:rPr>
              <a:t>Our experts will </a:t>
            </a:r>
            <a:r>
              <a:rPr dirty="0" sz="1400">
                <a:latin typeface="Arial"/>
                <a:cs typeface="Arial"/>
              </a:rPr>
              <a:t>conduct </a:t>
            </a:r>
            <a:r>
              <a:rPr dirty="0" sz="1400" spc="5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analyses, </a:t>
            </a:r>
            <a:r>
              <a:rPr dirty="0" sz="1400">
                <a:latin typeface="Arial"/>
                <a:cs typeface="Arial"/>
              </a:rPr>
              <a:t>interpret data, </a:t>
            </a:r>
            <a:r>
              <a:rPr dirty="0" sz="1400" spc="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generate figures and reports </a:t>
            </a:r>
            <a:r>
              <a:rPr dirty="0" sz="1400" spc="5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and will meet with your </a:t>
            </a:r>
            <a:r>
              <a:rPr dirty="0" sz="1400">
                <a:latin typeface="Arial"/>
                <a:cs typeface="Arial"/>
              </a:rPr>
              <a:t>team </a:t>
            </a:r>
            <a:r>
              <a:rPr dirty="0" sz="1400" spc="5">
                <a:latin typeface="Arial"/>
                <a:cs typeface="Arial"/>
              </a:rPr>
              <a:t> </a:t>
            </a:r>
            <a:r>
              <a:rPr dirty="0" sz="1400" spc="5">
                <a:latin typeface="Arial"/>
                <a:cs typeface="Arial"/>
              </a:rPr>
              <a:t>t</a:t>
            </a:r>
            <a:r>
              <a:rPr dirty="0" sz="1400">
                <a:latin typeface="Arial"/>
                <a:cs typeface="Arial"/>
              </a:rPr>
              <a:t>o</a:t>
            </a:r>
            <a:r>
              <a:rPr dirty="0" sz="1400" spc="-5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dis</a:t>
            </a:r>
            <a:r>
              <a:rPr dirty="0" sz="1400">
                <a:latin typeface="Arial"/>
                <a:cs typeface="Arial"/>
              </a:rPr>
              <a:t>c</a:t>
            </a:r>
            <a:r>
              <a:rPr dirty="0" sz="1400">
                <a:latin typeface="Arial"/>
                <a:cs typeface="Arial"/>
              </a:rPr>
              <a:t>us</a:t>
            </a:r>
            <a:r>
              <a:rPr dirty="0" sz="1400">
                <a:latin typeface="Arial"/>
                <a:cs typeface="Arial"/>
              </a:rPr>
              <a:t>s</a:t>
            </a:r>
            <a:r>
              <a:rPr dirty="0" sz="1400" spc="-9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result</a:t>
            </a:r>
            <a:r>
              <a:rPr dirty="0" sz="1400">
                <a:latin typeface="Arial"/>
                <a:cs typeface="Arial"/>
              </a:rPr>
              <a:t>s</a:t>
            </a:r>
            <a:r>
              <a:rPr dirty="0" sz="1400" spc="-85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an</a:t>
            </a:r>
            <a:r>
              <a:rPr dirty="0" sz="1400">
                <a:latin typeface="Arial"/>
                <a:cs typeface="Arial"/>
              </a:rPr>
              <a:t>d</a:t>
            </a:r>
            <a:r>
              <a:rPr dirty="0" sz="1400" spc="-5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insight</a:t>
            </a:r>
            <a:r>
              <a:rPr dirty="0" sz="1400">
                <a:latin typeface="Arial"/>
                <a:cs typeface="Arial"/>
              </a:rPr>
              <a:t>s  </a:t>
            </a:r>
            <a:r>
              <a:rPr dirty="0" sz="1400" spc="-5">
                <a:latin typeface="Arial"/>
                <a:cs typeface="Arial"/>
              </a:rPr>
              <a:t>and</a:t>
            </a:r>
            <a:r>
              <a:rPr dirty="0" sz="1400" spc="-5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update</a:t>
            </a:r>
            <a:r>
              <a:rPr dirty="0" sz="1400" spc="-7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future</a:t>
            </a:r>
            <a:r>
              <a:rPr dirty="0" sz="1400" spc="-9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steps.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254490" y="4761738"/>
            <a:ext cx="2352675" cy="13068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latin typeface="Arial"/>
                <a:cs typeface="Arial"/>
              </a:rPr>
              <a:t>Project </a:t>
            </a:r>
            <a:r>
              <a:rPr dirty="0" sz="1400" spc="-5">
                <a:latin typeface="Arial"/>
                <a:cs typeface="Arial"/>
              </a:rPr>
              <a:t>deliverables </a:t>
            </a:r>
            <a:r>
              <a:rPr dirty="0" sz="1400">
                <a:latin typeface="Arial"/>
                <a:cs typeface="Arial"/>
              </a:rPr>
              <a:t> accessible on the </a:t>
            </a:r>
            <a:r>
              <a:rPr dirty="0" sz="1400" spc="-5">
                <a:latin typeface="Arial"/>
                <a:cs typeface="Arial"/>
              </a:rPr>
              <a:t>Cytobank </a:t>
            </a:r>
            <a:r>
              <a:rPr dirty="0" sz="1400">
                <a:latin typeface="Arial"/>
                <a:cs typeface="Arial"/>
              </a:rPr>
              <a:t> cloud (e.g: organized data &amp; </a:t>
            </a:r>
            <a:r>
              <a:rPr dirty="0" sz="1400" spc="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results, R scripts for </a:t>
            </a:r>
            <a:r>
              <a:rPr dirty="0" sz="1400" spc="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aut</a:t>
            </a:r>
            <a:r>
              <a:rPr dirty="0" sz="1400" spc="-15">
                <a:latin typeface="Arial"/>
                <a:cs typeface="Arial"/>
              </a:rPr>
              <a:t>o</a:t>
            </a:r>
            <a:r>
              <a:rPr dirty="0" sz="1400" spc="-10">
                <a:latin typeface="Arial"/>
                <a:cs typeface="Arial"/>
              </a:rPr>
              <a:t>m</a:t>
            </a:r>
            <a:r>
              <a:rPr dirty="0" sz="1400" spc="-15">
                <a:latin typeface="Arial"/>
                <a:cs typeface="Arial"/>
              </a:rPr>
              <a:t>a</a:t>
            </a:r>
            <a:r>
              <a:rPr dirty="0" sz="1400" spc="-10">
                <a:latin typeface="Arial"/>
                <a:cs typeface="Arial"/>
              </a:rPr>
              <a:t>t</a:t>
            </a:r>
            <a:r>
              <a:rPr dirty="0" sz="1400" spc="-15">
                <a:latin typeface="Arial"/>
                <a:cs typeface="Arial"/>
              </a:rPr>
              <a:t>e</a:t>
            </a:r>
            <a:r>
              <a:rPr dirty="0" sz="1400">
                <a:latin typeface="Arial"/>
                <a:cs typeface="Arial"/>
              </a:rPr>
              <a:t>d</a:t>
            </a:r>
            <a:r>
              <a:rPr dirty="0" sz="1400" spc="-10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anal</a:t>
            </a:r>
            <a:r>
              <a:rPr dirty="0" sz="1400" spc="-20">
                <a:latin typeface="Arial"/>
                <a:cs typeface="Arial"/>
              </a:rPr>
              <a:t>y</a:t>
            </a:r>
            <a:r>
              <a:rPr dirty="0" sz="1400">
                <a:latin typeface="Arial"/>
                <a:cs typeface="Arial"/>
              </a:rPr>
              <a:t>s</a:t>
            </a:r>
            <a:r>
              <a:rPr dirty="0" sz="1400">
                <a:latin typeface="Arial"/>
                <a:cs typeface="Arial"/>
              </a:rPr>
              <a:t>i</a:t>
            </a:r>
            <a:r>
              <a:rPr dirty="0" sz="1400" spc="-10">
                <a:latin typeface="Arial"/>
                <a:cs typeface="Arial"/>
              </a:rPr>
              <a:t>s</a:t>
            </a:r>
            <a:r>
              <a:rPr dirty="0" sz="1400">
                <a:latin typeface="Arial"/>
                <a:cs typeface="Arial"/>
              </a:rPr>
              <a:t>,</a:t>
            </a:r>
            <a:r>
              <a:rPr dirty="0" sz="1400" spc="-6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SOP</a:t>
            </a:r>
            <a:r>
              <a:rPr dirty="0" sz="1400">
                <a:latin typeface="Arial"/>
                <a:cs typeface="Arial"/>
              </a:rPr>
              <a:t>s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f</a:t>
            </a:r>
            <a:r>
              <a:rPr dirty="0" sz="1400">
                <a:latin typeface="Arial"/>
                <a:cs typeface="Arial"/>
              </a:rPr>
              <a:t>or  </a:t>
            </a:r>
            <a:r>
              <a:rPr dirty="0" sz="1400">
                <a:latin typeface="Arial"/>
                <a:cs typeface="Arial"/>
              </a:rPr>
              <a:t>running</a:t>
            </a:r>
            <a:r>
              <a:rPr dirty="0" sz="1400" spc="-85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analysis</a:t>
            </a:r>
            <a:r>
              <a:rPr dirty="0" sz="1400" spc="-75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pipelines)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15" name="object 1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37019" y="1363980"/>
            <a:ext cx="4974335" cy="1272539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6853808" y="2829813"/>
            <a:ext cx="4609465" cy="6667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12700" marR="5080" indent="30480">
              <a:lnSpc>
                <a:spcPct val="100000"/>
              </a:lnSpc>
              <a:spcBef>
                <a:spcPts val="105"/>
              </a:spcBef>
            </a:pPr>
            <a:r>
              <a:rPr dirty="0" sz="1400" spc="-5">
                <a:latin typeface="Arial"/>
                <a:cs typeface="Arial"/>
              </a:rPr>
              <a:t>Application Specialists </a:t>
            </a:r>
            <a:r>
              <a:rPr dirty="0" sz="1400" spc="-10">
                <a:latin typeface="Arial"/>
                <a:cs typeface="Arial"/>
              </a:rPr>
              <a:t>with expertise in </a:t>
            </a:r>
            <a:r>
              <a:rPr dirty="0" sz="1400" spc="-15">
                <a:latin typeface="Arial"/>
                <a:cs typeface="Arial"/>
              </a:rPr>
              <a:t>different </a:t>
            </a:r>
            <a:r>
              <a:rPr dirty="0" sz="1400" spc="-5">
                <a:latin typeface="Arial"/>
                <a:cs typeface="Arial"/>
              </a:rPr>
              <a:t>research </a:t>
            </a:r>
            <a:r>
              <a:rPr dirty="0" sz="140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fields will be </a:t>
            </a:r>
            <a:r>
              <a:rPr dirty="0" sz="1400">
                <a:latin typeface="Arial"/>
                <a:cs typeface="Arial"/>
              </a:rPr>
              <a:t>at </a:t>
            </a:r>
            <a:r>
              <a:rPr dirty="0" sz="1400" spc="-10">
                <a:latin typeface="Arial"/>
                <a:cs typeface="Arial"/>
              </a:rPr>
              <a:t>your </a:t>
            </a:r>
            <a:r>
              <a:rPr dirty="0" sz="1400" spc="-5">
                <a:latin typeface="Arial"/>
                <a:cs typeface="Arial"/>
              </a:rPr>
              <a:t>side </a:t>
            </a:r>
            <a:r>
              <a:rPr dirty="0" sz="1400" spc="5">
                <a:latin typeface="Arial"/>
                <a:cs typeface="Arial"/>
              </a:rPr>
              <a:t>to </a:t>
            </a:r>
            <a:r>
              <a:rPr dirty="0" sz="1400" spc="-5">
                <a:latin typeface="Arial"/>
                <a:cs typeface="Arial"/>
              </a:rPr>
              <a:t>get you </a:t>
            </a:r>
            <a:r>
              <a:rPr dirty="0" sz="1400">
                <a:latin typeface="Arial"/>
                <a:cs typeface="Arial"/>
              </a:rPr>
              <a:t>up </a:t>
            </a:r>
            <a:r>
              <a:rPr dirty="0" sz="1400" spc="-5">
                <a:latin typeface="Arial"/>
                <a:cs typeface="Arial"/>
              </a:rPr>
              <a:t>to speed and tailor </a:t>
            </a:r>
            <a:r>
              <a:rPr dirty="0" sz="1400">
                <a:latin typeface="Arial"/>
                <a:cs typeface="Arial"/>
              </a:rPr>
              <a:t> </a:t>
            </a:r>
            <a:r>
              <a:rPr dirty="0" sz="1400" spc="-20">
                <a:latin typeface="Arial"/>
                <a:cs typeface="Arial"/>
              </a:rPr>
              <a:t>y</a:t>
            </a:r>
            <a:r>
              <a:rPr dirty="0" sz="1400">
                <a:latin typeface="Arial"/>
                <a:cs typeface="Arial"/>
              </a:rPr>
              <a:t>our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C</a:t>
            </a:r>
            <a:r>
              <a:rPr dirty="0" sz="1400" spc="-20">
                <a:latin typeface="Arial"/>
                <a:cs typeface="Arial"/>
              </a:rPr>
              <a:t>y</a:t>
            </a:r>
            <a:r>
              <a:rPr dirty="0" sz="1400">
                <a:latin typeface="Arial"/>
                <a:cs typeface="Arial"/>
              </a:rPr>
              <a:t>t</a:t>
            </a:r>
            <a:r>
              <a:rPr dirty="0" sz="1400">
                <a:latin typeface="Arial"/>
                <a:cs typeface="Arial"/>
              </a:rPr>
              <a:t>oba</a:t>
            </a:r>
            <a:r>
              <a:rPr dirty="0" sz="1400" spc="-15">
                <a:latin typeface="Arial"/>
                <a:cs typeface="Arial"/>
              </a:rPr>
              <a:t>n</a:t>
            </a:r>
            <a:r>
              <a:rPr dirty="0" sz="1400">
                <a:latin typeface="Arial"/>
                <a:cs typeface="Arial"/>
              </a:rPr>
              <a:t>k</a:t>
            </a:r>
            <a:r>
              <a:rPr dirty="0" sz="1400" spc="-45">
                <a:latin typeface="Arial"/>
                <a:cs typeface="Arial"/>
              </a:rPr>
              <a:t> </a:t>
            </a:r>
            <a:r>
              <a:rPr dirty="0" sz="1400" spc="-20">
                <a:latin typeface="Arial"/>
                <a:cs typeface="Arial"/>
              </a:rPr>
              <a:t>w</a:t>
            </a:r>
            <a:r>
              <a:rPr dirty="0" sz="1400">
                <a:latin typeface="Arial"/>
                <a:cs typeface="Arial"/>
              </a:rPr>
              <a:t>ork</a:t>
            </a:r>
            <a:r>
              <a:rPr dirty="0" sz="1400">
                <a:latin typeface="Arial"/>
                <a:cs typeface="Arial"/>
              </a:rPr>
              <a:t>f</a:t>
            </a:r>
            <a:r>
              <a:rPr dirty="0" sz="1400" spc="-15">
                <a:latin typeface="Arial"/>
                <a:cs typeface="Arial"/>
              </a:rPr>
              <a:t>l</a:t>
            </a:r>
            <a:r>
              <a:rPr dirty="0" sz="1400" spc="-15">
                <a:latin typeface="Arial"/>
                <a:cs typeface="Arial"/>
              </a:rPr>
              <a:t>o</a:t>
            </a:r>
            <a:r>
              <a:rPr dirty="0" sz="1400">
                <a:latin typeface="Arial"/>
                <a:cs typeface="Arial"/>
              </a:rPr>
              <a:t>w</a:t>
            </a:r>
            <a:r>
              <a:rPr dirty="0" sz="1400" spc="-45">
                <a:latin typeface="Arial"/>
                <a:cs typeface="Arial"/>
              </a:rPr>
              <a:t> </a:t>
            </a:r>
            <a:r>
              <a:rPr dirty="0" sz="1400" spc="5">
                <a:latin typeface="Arial"/>
                <a:cs typeface="Arial"/>
              </a:rPr>
              <a:t>t</a:t>
            </a:r>
            <a:r>
              <a:rPr dirty="0" sz="1400">
                <a:latin typeface="Arial"/>
                <a:cs typeface="Arial"/>
              </a:rPr>
              <a:t>o</a:t>
            </a:r>
            <a:r>
              <a:rPr dirty="0" sz="1400" spc="-45">
                <a:latin typeface="Arial"/>
                <a:cs typeface="Arial"/>
              </a:rPr>
              <a:t> </a:t>
            </a:r>
            <a:r>
              <a:rPr dirty="0" sz="1400" spc="-20">
                <a:latin typeface="Arial"/>
                <a:cs typeface="Arial"/>
              </a:rPr>
              <a:t>y</a:t>
            </a:r>
            <a:r>
              <a:rPr dirty="0" sz="1400">
                <a:latin typeface="Arial"/>
                <a:cs typeface="Arial"/>
              </a:rPr>
              <a:t>our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s</a:t>
            </a:r>
            <a:r>
              <a:rPr dirty="0" sz="1400">
                <a:latin typeface="Arial"/>
                <a:cs typeface="Arial"/>
              </a:rPr>
              <a:t>pec</a:t>
            </a:r>
            <a:r>
              <a:rPr dirty="0" sz="1400">
                <a:latin typeface="Arial"/>
                <a:cs typeface="Arial"/>
              </a:rPr>
              <a:t>if</a:t>
            </a:r>
            <a:r>
              <a:rPr dirty="0" sz="1400">
                <a:latin typeface="Arial"/>
                <a:cs typeface="Arial"/>
              </a:rPr>
              <a:t>ic</a:t>
            </a:r>
            <a:r>
              <a:rPr dirty="0" sz="1400" spc="-7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resear</a:t>
            </a:r>
            <a:r>
              <a:rPr dirty="0" sz="1400" spc="-10">
                <a:latin typeface="Arial"/>
                <a:cs typeface="Arial"/>
              </a:rPr>
              <a:t>c</a:t>
            </a:r>
            <a:r>
              <a:rPr dirty="0" sz="1400">
                <a:latin typeface="Arial"/>
                <a:cs typeface="Arial"/>
              </a:rPr>
              <a:t>h</a:t>
            </a:r>
            <a:r>
              <a:rPr dirty="0" sz="1400" spc="-10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ques</a:t>
            </a:r>
            <a:r>
              <a:rPr dirty="0" sz="1400" spc="5">
                <a:latin typeface="Arial"/>
                <a:cs typeface="Arial"/>
              </a:rPr>
              <a:t>t</a:t>
            </a:r>
            <a:r>
              <a:rPr dirty="0" sz="1400">
                <a:latin typeface="Arial"/>
                <a:cs typeface="Arial"/>
              </a:rPr>
              <a:t>ion</a:t>
            </a:r>
            <a:endParaRPr sz="14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48462" y="6452412"/>
            <a:ext cx="17526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85">
                <a:solidFill>
                  <a:srgbClr val="FFFFFF"/>
                </a:solidFill>
                <a:latin typeface="Arial"/>
                <a:cs typeface="Arial"/>
              </a:rPr>
              <a:t>11</a:t>
            </a:r>
            <a:endParaRPr sz="12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147183" y="6458813"/>
            <a:ext cx="4354830" cy="350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28955">
              <a:lnSpc>
                <a:spcPct val="100000"/>
              </a:lnSpc>
              <a:spcBef>
                <a:spcPts val="100"/>
              </a:spcBef>
            </a:pPr>
            <a:r>
              <a:rPr dirty="0" sz="1100" spc="-5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dirty="0" sz="11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Research</a:t>
            </a:r>
            <a:r>
              <a:rPr dirty="0" sz="11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FFFFFF"/>
                </a:solidFill>
                <a:latin typeface="Arial"/>
                <a:cs typeface="Arial"/>
              </a:rPr>
              <a:t>Use Only.</a:t>
            </a:r>
            <a:r>
              <a:rPr dirty="0" sz="11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FFFFFF"/>
                </a:solidFill>
                <a:latin typeface="Arial"/>
                <a:cs typeface="Arial"/>
              </a:rPr>
              <a:t>Not</a:t>
            </a:r>
            <a:r>
              <a:rPr dirty="0" sz="11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spc="5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dirty="0" sz="11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use</a:t>
            </a:r>
            <a:r>
              <a:rPr dirty="0" sz="11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11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FFFFFF"/>
                </a:solidFill>
                <a:latin typeface="Arial"/>
                <a:cs typeface="Arial"/>
              </a:rPr>
              <a:t>diagnostic</a:t>
            </a:r>
            <a:r>
              <a:rPr dirty="0" sz="11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procedures.</a:t>
            </a:r>
            <a:endParaRPr sz="110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35"/>
              </a:spcBef>
            </a:pPr>
            <a:r>
              <a:rPr dirty="0" sz="1000" spc="-5">
                <a:solidFill>
                  <a:srgbClr val="D79B2B"/>
                </a:solidFill>
                <a:latin typeface="Calibri"/>
                <a:cs typeface="Calibri"/>
              </a:rPr>
              <a:t>Confidential -</a:t>
            </a:r>
            <a:r>
              <a:rPr dirty="0" sz="1000">
                <a:solidFill>
                  <a:srgbClr val="D79B2B"/>
                </a:solidFill>
                <a:latin typeface="Calibri"/>
                <a:cs typeface="Calibri"/>
              </a:rPr>
              <a:t> </a:t>
            </a:r>
            <a:r>
              <a:rPr dirty="0" sz="1000" spc="-195">
                <a:solidFill>
                  <a:srgbClr val="D79B2B"/>
                </a:solidFill>
                <a:latin typeface="Calibri"/>
                <a:cs typeface="Calibri"/>
              </a:rPr>
              <a:t>C</a:t>
            </a:r>
            <a:r>
              <a:rPr dirty="0" baseline="2777" sz="1500" spc="-292">
                <a:solidFill>
                  <a:srgbClr val="39C5E3"/>
                </a:solidFill>
                <a:latin typeface="Calibri"/>
                <a:cs typeface="Calibri"/>
              </a:rPr>
              <a:t>P</a:t>
            </a:r>
            <a:r>
              <a:rPr dirty="0" sz="1000" spc="-195">
                <a:solidFill>
                  <a:srgbClr val="D79B2B"/>
                </a:solidFill>
                <a:latin typeface="Calibri"/>
                <a:cs typeface="Calibri"/>
              </a:rPr>
              <a:t>o</a:t>
            </a:r>
            <a:r>
              <a:rPr dirty="0" baseline="2777" sz="1500" spc="-292">
                <a:solidFill>
                  <a:srgbClr val="39C5E3"/>
                </a:solidFill>
                <a:latin typeface="Calibri"/>
                <a:cs typeface="Calibri"/>
              </a:rPr>
              <a:t>u</a:t>
            </a:r>
            <a:r>
              <a:rPr dirty="0" sz="1000" spc="-195">
                <a:solidFill>
                  <a:srgbClr val="D79B2B"/>
                </a:solidFill>
                <a:latin typeface="Calibri"/>
                <a:cs typeface="Calibri"/>
              </a:rPr>
              <a:t>m</a:t>
            </a:r>
            <a:r>
              <a:rPr dirty="0" baseline="2777" sz="1500" spc="-292">
                <a:solidFill>
                  <a:srgbClr val="39C5E3"/>
                </a:solidFill>
                <a:latin typeface="Calibri"/>
                <a:cs typeface="Calibri"/>
              </a:rPr>
              <a:t>bl</a:t>
            </a:r>
            <a:r>
              <a:rPr dirty="0" sz="1000" spc="-195">
                <a:solidFill>
                  <a:srgbClr val="D79B2B"/>
                </a:solidFill>
                <a:latin typeface="Calibri"/>
                <a:cs typeface="Calibri"/>
              </a:rPr>
              <a:t>p</a:t>
            </a:r>
            <a:r>
              <a:rPr dirty="0" baseline="2777" sz="1500" spc="-292">
                <a:solidFill>
                  <a:srgbClr val="39C5E3"/>
                </a:solidFill>
                <a:latin typeface="Calibri"/>
                <a:cs typeface="Calibri"/>
              </a:rPr>
              <a:t>ic</a:t>
            </a:r>
            <a:r>
              <a:rPr dirty="0" sz="1000" spc="-195">
                <a:solidFill>
                  <a:srgbClr val="D79B2B"/>
                </a:solidFill>
                <a:latin typeface="Calibri"/>
                <a:cs typeface="Calibri"/>
              </a:rPr>
              <a:t>any</a:t>
            </a:r>
            <a:r>
              <a:rPr dirty="0" sz="1000" spc="-185">
                <a:solidFill>
                  <a:srgbClr val="D79B2B"/>
                </a:solidFill>
                <a:latin typeface="Calibri"/>
                <a:cs typeface="Calibri"/>
              </a:rPr>
              <a:t> </a:t>
            </a:r>
            <a:r>
              <a:rPr dirty="0" sz="1000" spc="-175">
                <a:solidFill>
                  <a:srgbClr val="D79B2B"/>
                </a:solidFill>
                <a:latin typeface="Calibri"/>
                <a:cs typeface="Calibri"/>
              </a:rPr>
              <a:t>P</a:t>
            </a:r>
            <a:r>
              <a:rPr dirty="0" baseline="5555" sz="1500" spc="-262">
                <a:solidFill>
                  <a:srgbClr val="39C5E3"/>
                </a:solidFill>
                <a:latin typeface="Calibri"/>
                <a:cs typeface="Calibri"/>
              </a:rPr>
              <a:t>2</a:t>
            </a:r>
            <a:r>
              <a:rPr dirty="0" sz="1000" spc="-175">
                <a:solidFill>
                  <a:srgbClr val="D79B2B"/>
                </a:solidFill>
                <a:latin typeface="Calibri"/>
                <a:cs typeface="Calibri"/>
              </a:rPr>
              <a:t>r</a:t>
            </a:r>
            <a:r>
              <a:rPr dirty="0" baseline="5555" sz="1500" spc="-262">
                <a:solidFill>
                  <a:srgbClr val="39C5E3"/>
                </a:solidFill>
                <a:latin typeface="Calibri"/>
                <a:cs typeface="Calibri"/>
              </a:rPr>
              <a:t>1</a:t>
            </a:r>
            <a:r>
              <a:rPr dirty="0" sz="1000" spc="-175">
                <a:solidFill>
                  <a:srgbClr val="D79B2B"/>
                </a:solidFill>
                <a:latin typeface="Calibri"/>
                <a:cs typeface="Calibri"/>
              </a:rPr>
              <a:t>o</a:t>
            </a:r>
            <a:r>
              <a:rPr dirty="0" baseline="5555" sz="1500" spc="-262">
                <a:solidFill>
                  <a:srgbClr val="39C5E3"/>
                </a:solidFill>
                <a:latin typeface="Calibri"/>
                <a:cs typeface="Calibri"/>
              </a:rPr>
              <a:t>.</a:t>
            </a:r>
            <a:r>
              <a:rPr dirty="0" sz="1000" spc="-175">
                <a:solidFill>
                  <a:srgbClr val="D79B2B"/>
                </a:solidFill>
                <a:latin typeface="Calibri"/>
                <a:cs typeface="Calibri"/>
              </a:rPr>
              <a:t>p</a:t>
            </a:r>
            <a:r>
              <a:rPr dirty="0" baseline="5555" sz="1500" spc="-262">
                <a:solidFill>
                  <a:srgbClr val="39C5E3"/>
                </a:solidFill>
                <a:latin typeface="Calibri"/>
                <a:cs typeface="Calibri"/>
              </a:rPr>
              <a:t>1</a:t>
            </a:r>
            <a:r>
              <a:rPr dirty="0" sz="1000" spc="-175">
                <a:solidFill>
                  <a:srgbClr val="D79B2B"/>
                </a:solidFill>
                <a:latin typeface="Calibri"/>
                <a:cs typeface="Calibri"/>
              </a:rPr>
              <a:t>r</a:t>
            </a:r>
            <a:r>
              <a:rPr dirty="0" baseline="5555" sz="1500" spc="-262">
                <a:solidFill>
                  <a:srgbClr val="39C5E3"/>
                </a:solidFill>
                <a:latin typeface="Calibri"/>
                <a:cs typeface="Calibri"/>
              </a:rPr>
              <a:t>0</a:t>
            </a:r>
            <a:r>
              <a:rPr dirty="0" sz="1000" spc="-175">
                <a:solidFill>
                  <a:srgbClr val="D79B2B"/>
                </a:solidFill>
                <a:latin typeface="Calibri"/>
                <a:cs typeface="Calibri"/>
              </a:rPr>
              <a:t>i</a:t>
            </a:r>
            <a:r>
              <a:rPr dirty="0" baseline="5555" sz="1500" spc="-262">
                <a:solidFill>
                  <a:srgbClr val="39C5E3"/>
                </a:solidFill>
                <a:latin typeface="Calibri"/>
                <a:cs typeface="Calibri"/>
              </a:rPr>
              <a:t>.</a:t>
            </a:r>
            <a:r>
              <a:rPr dirty="0" sz="1000" spc="-175">
                <a:solidFill>
                  <a:srgbClr val="D79B2B"/>
                </a:solidFill>
                <a:latin typeface="Calibri"/>
                <a:cs typeface="Calibri"/>
              </a:rPr>
              <a:t>e</a:t>
            </a:r>
            <a:r>
              <a:rPr dirty="0" baseline="5555" sz="1500" spc="-262">
                <a:solidFill>
                  <a:srgbClr val="39C5E3"/>
                </a:solidFill>
                <a:latin typeface="Calibri"/>
                <a:cs typeface="Calibri"/>
              </a:rPr>
              <a:t>2</a:t>
            </a:r>
            <a:r>
              <a:rPr dirty="0" sz="1000" spc="-175">
                <a:solidFill>
                  <a:srgbClr val="D79B2B"/>
                </a:solidFill>
                <a:latin typeface="Calibri"/>
                <a:cs typeface="Calibri"/>
              </a:rPr>
              <a:t>t</a:t>
            </a:r>
            <a:r>
              <a:rPr dirty="0" baseline="5555" sz="1500" spc="-262">
                <a:solidFill>
                  <a:srgbClr val="39C5E3"/>
                </a:solidFill>
                <a:latin typeface="Calibri"/>
                <a:cs typeface="Calibri"/>
              </a:rPr>
              <a:t>8</a:t>
            </a:r>
            <a:r>
              <a:rPr dirty="0" sz="1000" spc="-175">
                <a:solidFill>
                  <a:srgbClr val="D79B2B"/>
                </a:solidFill>
                <a:latin typeface="Calibri"/>
                <a:cs typeface="Calibri"/>
              </a:rPr>
              <a:t>a</a:t>
            </a:r>
            <a:r>
              <a:rPr dirty="0" baseline="5555" sz="1500" spc="-262">
                <a:solidFill>
                  <a:srgbClr val="39C5E3"/>
                </a:solidFill>
                <a:latin typeface="Calibri"/>
                <a:cs typeface="Calibri"/>
              </a:rPr>
              <a:t>7</a:t>
            </a:r>
            <a:r>
              <a:rPr dirty="0" sz="1000" spc="-175">
                <a:solidFill>
                  <a:srgbClr val="D79B2B"/>
                </a:solidFill>
                <a:latin typeface="Calibri"/>
                <a:cs typeface="Calibri"/>
              </a:rPr>
              <a:t>ry</a:t>
            </a:r>
            <a:r>
              <a:rPr dirty="0" baseline="5555" sz="1500" spc="-262">
                <a:solidFill>
                  <a:srgbClr val="39C5E3"/>
                </a:solidFill>
                <a:latin typeface="Calibri"/>
                <a:cs typeface="Calibri"/>
              </a:rPr>
              <a:t>9.FLOW</a:t>
            </a:r>
            <a:endParaRPr baseline="5555" sz="15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59637" y="6495084"/>
            <a:ext cx="3768090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500">
                <a:solidFill>
                  <a:srgbClr val="FFFFFF"/>
                </a:solidFill>
                <a:latin typeface="Arial"/>
                <a:cs typeface="Arial"/>
              </a:rPr>
              <a:t>Beckman</a:t>
            </a:r>
            <a:r>
              <a:rPr dirty="0" sz="500" spc="-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500" spc="-5">
                <a:solidFill>
                  <a:srgbClr val="FFFFFF"/>
                </a:solidFill>
                <a:latin typeface="Arial"/>
                <a:cs typeface="Arial"/>
              </a:rPr>
              <a:t>Coulter,</a:t>
            </a:r>
            <a:r>
              <a:rPr dirty="0" sz="5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500">
                <a:solidFill>
                  <a:srgbClr val="FFFFFF"/>
                </a:solidFill>
                <a:latin typeface="Arial"/>
                <a:cs typeface="Arial"/>
              </a:rPr>
              <a:t>Inc.</a:t>
            </a:r>
            <a:r>
              <a:rPr dirty="0" sz="5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500">
                <a:solidFill>
                  <a:srgbClr val="FFFFFF"/>
                </a:solidFill>
                <a:latin typeface="Arial"/>
                <a:cs typeface="Arial"/>
              </a:rPr>
              <a:t>All</a:t>
            </a:r>
            <a:r>
              <a:rPr dirty="0" sz="5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500">
                <a:solidFill>
                  <a:srgbClr val="FFFFFF"/>
                </a:solidFill>
                <a:latin typeface="Arial"/>
                <a:cs typeface="Arial"/>
              </a:rPr>
              <a:t>rights</a:t>
            </a:r>
            <a:r>
              <a:rPr dirty="0" sz="5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500">
                <a:solidFill>
                  <a:srgbClr val="FFFFFF"/>
                </a:solidFill>
                <a:latin typeface="Arial"/>
                <a:cs typeface="Arial"/>
              </a:rPr>
              <a:t>reserved.</a:t>
            </a:r>
            <a:r>
              <a:rPr dirty="0" sz="5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500">
                <a:solidFill>
                  <a:srgbClr val="FFFFFF"/>
                </a:solidFill>
                <a:latin typeface="Arial"/>
                <a:cs typeface="Arial"/>
              </a:rPr>
              <a:t>Beckman</a:t>
            </a:r>
            <a:r>
              <a:rPr dirty="0" sz="5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500" spc="-5">
                <a:solidFill>
                  <a:srgbClr val="FFFFFF"/>
                </a:solidFill>
                <a:latin typeface="Arial"/>
                <a:cs typeface="Arial"/>
              </a:rPr>
              <a:t>Coulter,</a:t>
            </a:r>
            <a:r>
              <a:rPr dirty="0" sz="5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50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5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500">
                <a:solidFill>
                  <a:srgbClr val="FFFFFF"/>
                </a:solidFill>
                <a:latin typeface="Arial"/>
                <a:cs typeface="Arial"/>
              </a:rPr>
              <a:t>stylized</a:t>
            </a:r>
            <a:r>
              <a:rPr dirty="0" sz="5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500" spc="-5">
                <a:solidFill>
                  <a:srgbClr val="FFFFFF"/>
                </a:solidFill>
                <a:latin typeface="Arial"/>
                <a:cs typeface="Arial"/>
              </a:rPr>
              <a:t>logo,</a:t>
            </a:r>
            <a:r>
              <a:rPr dirty="0" sz="5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500" spc="-5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dirty="0" sz="50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5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500">
                <a:solidFill>
                  <a:srgbClr val="FFFFFF"/>
                </a:solidFill>
                <a:latin typeface="Arial"/>
                <a:cs typeface="Arial"/>
              </a:rPr>
              <a:t>Beckman</a:t>
            </a:r>
            <a:r>
              <a:rPr dirty="0" sz="5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500">
                <a:solidFill>
                  <a:srgbClr val="FFFFFF"/>
                </a:solidFill>
                <a:latin typeface="Arial"/>
                <a:cs typeface="Arial"/>
              </a:rPr>
              <a:t>Coulterproduct</a:t>
            </a:r>
            <a:r>
              <a:rPr dirty="0" sz="5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500" spc="-5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dirty="0" sz="500">
                <a:solidFill>
                  <a:srgbClr val="FFFFFF"/>
                </a:solidFill>
                <a:latin typeface="Arial"/>
                <a:cs typeface="Arial"/>
              </a:rPr>
              <a:t>service</a:t>
            </a:r>
            <a:r>
              <a:rPr dirty="0" sz="500" spc="-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500">
                <a:solidFill>
                  <a:srgbClr val="FFFFFF"/>
                </a:solidFill>
                <a:latin typeface="Arial"/>
                <a:cs typeface="Arial"/>
              </a:rPr>
              <a:t>marks</a:t>
            </a:r>
            <a:r>
              <a:rPr dirty="0" sz="5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500" spc="-5">
                <a:solidFill>
                  <a:srgbClr val="FFFFFF"/>
                </a:solidFill>
                <a:latin typeface="Arial"/>
                <a:cs typeface="Arial"/>
              </a:rPr>
              <a:t>used </a:t>
            </a:r>
            <a:r>
              <a:rPr dirty="0" sz="500">
                <a:solidFill>
                  <a:srgbClr val="FFFFFF"/>
                </a:solidFill>
                <a:latin typeface="Arial"/>
                <a:cs typeface="Arial"/>
              </a:rPr>
              <a:t> herein</a:t>
            </a:r>
            <a:r>
              <a:rPr dirty="0" sz="5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500">
                <a:solidFill>
                  <a:srgbClr val="FFFFFF"/>
                </a:solidFill>
                <a:latin typeface="Arial"/>
                <a:cs typeface="Arial"/>
              </a:rPr>
              <a:t>are</a:t>
            </a:r>
            <a:r>
              <a:rPr dirty="0" sz="5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50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5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500" spc="-5">
                <a:solidFill>
                  <a:srgbClr val="FFFFFF"/>
                </a:solidFill>
                <a:latin typeface="Arial"/>
                <a:cs typeface="Arial"/>
              </a:rPr>
              <a:t>trademarks</a:t>
            </a:r>
            <a:r>
              <a:rPr dirty="0" sz="500" spc="-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500" spc="-5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dirty="0" sz="5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500" spc="-5">
                <a:solidFill>
                  <a:srgbClr val="FFFFFF"/>
                </a:solidFill>
                <a:latin typeface="Arial"/>
                <a:cs typeface="Arial"/>
              </a:rPr>
              <a:t>registered</a:t>
            </a:r>
            <a:r>
              <a:rPr dirty="0" sz="500" spc="-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500" spc="-5">
                <a:solidFill>
                  <a:srgbClr val="FFFFFF"/>
                </a:solidFill>
                <a:latin typeface="Arial"/>
                <a:cs typeface="Arial"/>
              </a:rPr>
              <a:t>trademarks</a:t>
            </a:r>
            <a:r>
              <a:rPr dirty="0" sz="500" spc="-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500" spc="-5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5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500">
                <a:solidFill>
                  <a:srgbClr val="FFFFFF"/>
                </a:solidFill>
                <a:latin typeface="Arial"/>
                <a:cs typeface="Arial"/>
              </a:rPr>
              <a:t>Beckman</a:t>
            </a:r>
            <a:r>
              <a:rPr dirty="0" sz="5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500" spc="-5">
                <a:solidFill>
                  <a:srgbClr val="FFFFFF"/>
                </a:solidFill>
                <a:latin typeface="Arial"/>
                <a:cs typeface="Arial"/>
              </a:rPr>
              <a:t>Coulter,</a:t>
            </a:r>
            <a:r>
              <a:rPr dirty="0" sz="500" spc="-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500">
                <a:solidFill>
                  <a:srgbClr val="FFFFFF"/>
                </a:solidFill>
                <a:latin typeface="Arial"/>
                <a:cs typeface="Arial"/>
              </a:rPr>
              <a:t>Inc.</a:t>
            </a:r>
            <a:r>
              <a:rPr dirty="0" sz="5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50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5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50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5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500">
                <a:solidFill>
                  <a:srgbClr val="FFFFFF"/>
                </a:solidFill>
                <a:latin typeface="Arial"/>
                <a:cs typeface="Arial"/>
              </a:rPr>
              <a:t>United</a:t>
            </a:r>
            <a:r>
              <a:rPr dirty="0" sz="5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500">
                <a:solidFill>
                  <a:srgbClr val="FFFFFF"/>
                </a:solidFill>
                <a:latin typeface="Arial"/>
                <a:cs typeface="Arial"/>
              </a:rPr>
              <a:t>States</a:t>
            </a:r>
            <a:r>
              <a:rPr dirty="0" sz="5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500">
                <a:solidFill>
                  <a:srgbClr val="FFFFFF"/>
                </a:solidFill>
                <a:latin typeface="Arial"/>
                <a:cs typeface="Arial"/>
              </a:rPr>
              <a:t>&amp; </a:t>
            </a:r>
            <a:r>
              <a:rPr dirty="0" sz="500" spc="-5">
                <a:solidFill>
                  <a:srgbClr val="FFFFFF"/>
                </a:solidFill>
                <a:latin typeface="Arial"/>
                <a:cs typeface="Arial"/>
              </a:rPr>
              <a:t>other</a:t>
            </a:r>
            <a:r>
              <a:rPr dirty="0" sz="5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500">
                <a:solidFill>
                  <a:srgbClr val="FFFFFF"/>
                </a:solidFill>
                <a:latin typeface="Arial"/>
                <a:cs typeface="Arial"/>
              </a:rPr>
              <a:t>countries</a:t>
            </a:r>
            <a:endParaRPr sz="5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87781" y="1194307"/>
            <a:ext cx="2921635" cy="10826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b="1">
                <a:solidFill>
                  <a:srgbClr val="006FC0"/>
                </a:solidFill>
                <a:latin typeface="Arial"/>
                <a:cs typeface="Arial"/>
              </a:rPr>
              <a:t>Educational</a:t>
            </a:r>
            <a:r>
              <a:rPr dirty="0" sz="2000" spc="-110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006FC0"/>
                </a:solidFill>
                <a:latin typeface="Arial"/>
                <a:cs typeface="Arial"/>
              </a:rPr>
              <a:t>Resources</a:t>
            </a:r>
            <a:endParaRPr sz="20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409"/>
              </a:spcBef>
              <a:buSzPct val="150000"/>
              <a:buChar char="•"/>
              <a:tabLst>
                <a:tab pos="299085" algn="l"/>
                <a:tab pos="299720" algn="l"/>
              </a:tabLst>
            </a:pPr>
            <a:r>
              <a:rPr dirty="0" sz="1600" spc="-5">
                <a:latin typeface="Arial"/>
                <a:cs typeface="Arial"/>
              </a:rPr>
              <a:t>Regular</a:t>
            </a:r>
            <a:r>
              <a:rPr dirty="0" sz="1600" spc="-55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webinars</a:t>
            </a:r>
            <a:r>
              <a:rPr dirty="0" sz="1600" spc="-35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&amp;</a:t>
            </a:r>
            <a:r>
              <a:rPr dirty="0" sz="1600" spc="-35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tutorials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85"/>
              </a:spcBef>
            </a:pPr>
            <a:r>
              <a:rPr dirty="0" sz="2000" b="1">
                <a:solidFill>
                  <a:srgbClr val="006FC0"/>
                </a:solidFill>
                <a:latin typeface="Arial"/>
                <a:cs typeface="Arial"/>
              </a:rPr>
              <a:t>Support</a:t>
            </a:r>
            <a:r>
              <a:rPr dirty="0" sz="2000" spc="-75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006FC0"/>
                </a:solidFill>
                <a:latin typeface="Arial"/>
                <a:cs typeface="Arial"/>
              </a:rPr>
              <a:t>and</a:t>
            </a:r>
            <a:r>
              <a:rPr dirty="0" sz="2000" spc="-50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006FC0"/>
                </a:solidFill>
                <a:latin typeface="Arial"/>
                <a:cs typeface="Arial"/>
              </a:rPr>
              <a:t>Help</a:t>
            </a:r>
            <a:r>
              <a:rPr dirty="0" sz="2000" spc="-75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006FC0"/>
                </a:solidFill>
                <a:latin typeface="Arial"/>
                <a:cs typeface="Arial"/>
              </a:rPr>
              <a:t>Portal</a:t>
            </a:r>
            <a:endParaRPr sz="20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87781" y="2357754"/>
            <a:ext cx="5570855" cy="11734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95"/>
              </a:spcBef>
              <a:buSzPct val="150000"/>
              <a:buChar char="•"/>
              <a:tabLst>
                <a:tab pos="299085" algn="l"/>
                <a:tab pos="299720" algn="l"/>
              </a:tabLst>
            </a:pPr>
            <a:r>
              <a:rPr dirty="0" sz="1600" spc="-5">
                <a:latin typeface="Arial"/>
                <a:cs typeface="Arial"/>
              </a:rPr>
              <a:t>Support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articles:</a:t>
            </a:r>
            <a:r>
              <a:rPr dirty="0" sz="1600" spc="-35">
                <a:latin typeface="Arial"/>
                <a:cs typeface="Arial"/>
              </a:rPr>
              <a:t> </a:t>
            </a:r>
            <a:r>
              <a:rPr dirty="0" u="sng" sz="1600" spc="-5">
                <a:uFill>
                  <a:solidFill>
                    <a:srgbClr val="000000"/>
                  </a:solidFill>
                </a:uFill>
                <a:latin typeface="Arial"/>
                <a:cs typeface="Arial"/>
                <a:hlinkClick r:id="rId3"/>
              </a:rPr>
              <a:t>support.cytobank.org</a:t>
            </a:r>
            <a:endParaRPr sz="16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395"/>
              </a:spcBef>
              <a:buSzPct val="150000"/>
              <a:buChar char="•"/>
              <a:tabLst>
                <a:tab pos="299085" algn="l"/>
                <a:tab pos="299720" algn="l"/>
              </a:tabLst>
            </a:pPr>
            <a:r>
              <a:rPr dirty="0" sz="1600" spc="-5">
                <a:latin typeface="Arial"/>
                <a:cs typeface="Arial"/>
              </a:rPr>
              <a:t>Support</a:t>
            </a:r>
            <a:r>
              <a:rPr dirty="0" sz="1600" spc="5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tickets</a:t>
            </a:r>
            <a:r>
              <a:rPr dirty="0" sz="1600" spc="15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system:</a:t>
            </a:r>
            <a:r>
              <a:rPr dirty="0" sz="1600" spc="35">
                <a:latin typeface="Arial"/>
                <a:cs typeface="Arial"/>
              </a:rPr>
              <a:t> </a:t>
            </a:r>
            <a:r>
              <a:rPr dirty="0" u="sng" sz="1600" spc="-10">
                <a:uFill>
                  <a:solidFill>
                    <a:srgbClr val="000000"/>
                  </a:solidFill>
                </a:uFill>
                <a:latin typeface="Arial"/>
                <a:cs typeface="Arial"/>
                <a:hlinkClick r:id="rId4"/>
              </a:rPr>
              <a:t>Cytobank_support@beckman.com</a:t>
            </a:r>
            <a:endParaRPr sz="16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395"/>
              </a:spcBef>
              <a:buSzPct val="150000"/>
              <a:buChar char="•"/>
              <a:tabLst>
                <a:tab pos="299085" algn="l"/>
                <a:tab pos="299720" algn="l"/>
              </a:tabLst>
            </a:pPr>
            <a:r>
              <a:rPr dirty="0" sz="1600" spc="-5">
                <a:latin typeface="Arial"/>
                <a:cs typeface="Arial"/>
              </a:rPr>
              <a:t>Live</a:t>
            </a:r>
            <a:r>
              <a:rPr dirty="0" sz="1600" spc="-55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web-based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support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on</a:t>
            </a:r>
            <a:r>
              <a:rPr dirty="0" sz="1600">
                <a:latin typeface="Arial"/>
                <a:cs typeface="Arial"/>
              </a:rPr>
              <a:t> </a:t>
            </a:r>
            <a:r>
              <a:rPr dirty="0" sz="1600" spc="-20">
                <a:latin typeface="Arial"/>
                <a:cs typeface="Arial"/>
              </a:rPr>
              <a:t>your</a:t>
            </a:r>
            <a:r>
              <a:rPr dirty="0" sz="1600" spc="35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experiment</a:t>
            </a:r>
            <a:endParaRPr sz="16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409"/>
              </a:spcBef>
              <a:buSzPct val="150000"/>
              <a:buChar char="•"/>
              <a:tabLst>
                <a:tab pos="299085" algn="l"/>
                <a:tab pos="299720" algn="l"/>
              </a:tabLst>
            </a:pPr>
            <a:r>
              <a:rPr dirty="0" sz="1600" spc="-20">
                <a:latin typeface="Arial"/>
                <a:cs typeface="Arial"/>
              </a:rPr>
              <a:t>Office</a:t>
            </a:r>
            <a:r>
              <a:rPr dirty="0" sz="160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hours</a:t>
            </a:r>
            <a:r>
              <a:rPr dirty="0" sz="1600" spc="-10">
                <a:latin typeface="Arial"/>
                <a:cs typeface="Arial"/>
              </a:rPr>
              <a:t> </a:t>
            </a:r>
            <a:r>
              <a:rPr dirty="0" sz="1600" spc="-15">
                <a:latin typeface="Arial"/>
                <a:cs typeface="Arial"/>
              </a:rPr>
              <a:t>with</a:t>
            </a:r>
            <a:r>
              <a:rPr dirty="0" sz="160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Cytobank</a:t>
            </a:r>
            <a:r>
              <a:rPr dirty="0" sz="1600" spc="-1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specialists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284975"/>
            <a:ext cx="12192000" cy="573022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48157" y="6455461"/>
            <a:ext cx="19621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16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663565" y="6458203"/>
            <a:ext cx="3813175" cy="3422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305"/>
              </a:lnSpc>
              <a:spcBef>
                <a:spcPts val="100"/>
              </a:spcBef>
            </a:pPr>
            <a:r>
              <a:rPr dirty="0" sz="1100" spc="-5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dirty="0" sz="11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Research</a:t>
            </a:r>
            <a:r>
              <a:rPr dirty="0" sz="11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FFFFFF"/>
                </a:solidFill>
                <a:latin typeface="Arial"/>
                <a:cs typeface="Arial"/>
              </a:rPr>
              <a:t>Use Only.</a:t>
            </a:r>
            <a:r>
              <a:rPr dirty="0" sz="11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FFFFFF"/>
                </a:solidFill>
                <a:latin typeface="Arial"/>
                <a:cs typeface="Arial"/>
              </a:rPr>
              <a:t>Not</a:t>
            </a:r>
            <a:r>
              <a:rPr dirty="0" sz="11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spc="5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dirty="0" sz="11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use</a:t>
            </a:r>
            <a:r>
              <a:rPr dirty="0" sz="11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11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FFFFFF"/>
                </a:solidFill>
                <a:latin typeface="Arial"/>
                <a:cs typeface="Arial"/>
              </a:rPr>
              <a:t>diagnostic</a:t>
            </a:r>
            <a:r>
              <a:rPr dirty="0" sz="11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procedures.</a:t>
            </a:r>
            <a:endParaRPr sz="1100">
              <a:latin typeface="Arial"/>
              <a:cs typeface="Arial"/>
            </a:endParaRPr>
          </a:p>
          <a:p>
            <a:pPr marL="276225">
              <a:lnSpc>
                <a:spcPts val="1185"/>
              </a:lnSpc>
            </a:pPr>
            <a:r>
              <a:rPr dirty="0" sz="1000" spc="-5">
                <a:solidFill>
                  <a:srgbClr val="39C5E3"/>
                </a:solidFill>
                <a:latin typeface="Calibri"/>
                <a:cs typeface="Calibri"/>
              </a:rPr>
              <a:t>Public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12444" y="435990"/>
            <a:ext cx="2201545" cy="51371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spc="-5"/>
              <a:t>Learn</a:t>
            </a:r>
            <a:r>
              <a:rPr dirty="0" sz="3200" spc="-190"/>
              <a:t> </a:t>
            </a:r>
            <a:r>
              <a:rPr dirty="0" sz="3200"/>
              <a:t>More</a:t>
            </a:r>
            <a:endParaRPr sz="3200"/>
          </a:p>
        </p:txBody>
      </p:sp>
      <p:sp>
        <p:nvSpPr>
          <p:cNvPr id="6" name="object 6"/>
          <p:cNvSpPr txBox="1"/>
          <p:nvPr/>
        </p:nvSpPr>
        <p:spPr>
          <a:xfrm>
            <a:off x="908405" y="1290955"/>
            <a:ext cx="3191510" cy="6362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 marL="1905">
              <a:lnSpc>
                <a:spcPct val="100000"/>
              </a:lnSpc>
              <a:spcBef>
                <a:spcPts val="105"/>
              </a:spcBef>
            </a:pPr>
            <a:r>
              <a:rPr dirty="0" sz="2000" spc="-325">
                <a:latin typeface="Arial"/>
                <a:cs typeface="Arial"/>
              </a:rPr>
              <a:t>T</a:t>
            </a:r>
            <a:r>
              <a:rPr dirty="0" sz="2000">
                <a:latin typeface="Arial"/>
                <a:cs typeface="Arial"/>
              </a:rPr>
              <a:t>o</a:t>
            </a:r>
            <a:r>
              <a:rPr dirty="0" sz="2000" spc="-14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get</a:t>
            </a:r>
            <a:r>
              <a:rPr dirty="0" sz="2000" spc="-6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sta</a:t>
            </a:r>
            <a:r>
              <a:rPr dirty="0" sz="2000" spc="5">
                <a:latin typeface="Arial"/>
                <a:cs typeface="Arial"/>
              </a:rPr>
              <a:t>r</a:t>
            </a:r>
            <a:r>
              <a:rPr dirty="0" sz="2000">
                <a:latin typeface="Arial"/>
                <a:cs typeface="Arial"/>
              </a:rPr>
              <a:t>ted</a:t>
            </a:r>
            <a:r>
              <a:rPr dirty="0" sz="2000" spc="-9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v</a:t>
            </a:r>
            <a:r>
              <a:rPr dirty="0" sz="2000" spc="-10">
                <a:latin typeface="Arial"/>
                <a:cs typeface="Arial"/>
              </a:rPr>
              <a:t>i</a:t>
            </a:r>
            <a:r>
              <a:rPr dirty="0" sz="2000">
                <a:latin typeface="Arial"/>
                <a:cs typeface="Arial"/>
              </a:rPr>
              <a:t>sit</a:t>
            </a:r>
            <a:r>
              <a:rPr dirty="0" sz="2000" spc="-3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our</a:t>
            </a:r>
            <a:endParaRPr sz="2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dirty="0" sz="2000" spc="-5" b="1">
                <a:latin typeface="Arial"/>
                <a:cs typeface="Arial"/>
              </a:rPr>
              <a:t>Cytobank</a:t>
            </a:r>
            <a:r>
              <a:rPr dirty="0" sz="2000" spc="-65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Learning</a:t>
            </a:r>
            <a:r>
              <a:rPr dirty="0" sz="2000" spc="-75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Center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35679" y="2415539"/>
            <a:ext cx="5487924" cy="3418332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52016" y="2042160"/>
            <a:ext cx="1501140" cy="1528572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9153525" y="1313180"/>
            <a:ext cx="2021839" cy="6362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>
                <a:latin typeface="Arial"/>
                <a:cs typeface="Arial"/>
              </a:rPr>
              <a:t>Or</a:t>
            </a:r>
            <a:r>
              <a:rPr dirty="0" sz="2000" spc="-9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subscribe</a:t>
            </a:r>
            <a:r>
              <a:rPr dirty="0" sz="2000" spc="-114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for</a:t>
            </a:r>
            <a:r>
              <a:rPr dirty="0" sz="2000" spc="-8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</a:t>
            </a:r>
            <a:endParaRPr sz="2000">
              <a:latin typeface="Arial"/>
              <a:cs typeface="Arial"/>
            </a:endParaRPr>
          </a:p>
          <a:p>
            <a:pPr marL="82550">
              <a:lnSpc>
                <a:spcPct val="100000"/>
              </a:lnSpc>
            </a:pPr>
            <a:r>
              <a:rPr dirty="0" sz="2000" b="1">
                <a:latin typeface="Arial"/>
                <a:cs typeface="Arial"/>
              </a:rPr>
              <a:t>30-day</a:t>
            </a:r>
            <a:r>
              <a:rPr dirty="0" sz="2000" spc="-10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free</a:t>
            </a:r>
            <a:r>
              <a:rPr dirty="0" sz="2000" spc="-10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trial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563100" y="2042160"/>
            <a:ext cx="1575816" cy="1559052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9103232" y="4279519"/>
            <a:ext cx="2693035" cy="15354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45">
                <a:latin typeface="Arial"/>
                <a:cs typeface="Arial"/>
              </a:rPr>
              <a:t>D</a:t>
            </a:r>
            <a:r>
              <a:rPr dirty="0" sz="1400" spc="-110">
                <a:latin typeface="Arial"/>
                <a:cs typeface="Arial"/>
              </a:rPr>
              <a:t>r</a:t>
            </a:r>
            <a:r>
              <a:rPr dirty="0" sz="1400">
                <a:latin typeface="Arial"/>
                <a:cs typeface="Arial"/>
              </a:rPr>
              <a:t>.</a:t>
            </a:r>
            <a:r>
              <a:rPr dirty="0" sz="1400" spc="-75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N</a:t>
            </a:r>
            <a:r>
              <a:rPr dirty="0" sz="1400">
                <a:latin typeface="Arial"/>
                <a:cs typeface="Arial"/>
              </a:rPr>
              <a:t>ic</a:t>
            </a:r>
            <a:r>
              <a:rPr dirty="0" sz="1400">
                <a:latin typeface="Arial"/>
                <a:cs typeface="Arial"/>
              </a:rPr>
              <a:t>ole</a:t>
            </a:r>
            <a:r>
              <a:rPr dirty="0" sz="1400" spc="-55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W</a:t>
            </a:r>
            <a:r>
              <a:rPr dirty="0" sz="1400">
                <a:latin typeface="Arial"/>
                <a:cs typeface="Arial"/>
              </a:rPr>
              <a:t>eit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5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dirty="0" sz="1400" spc="-5">
                <a:latin typeface="Arial"/>
                <a:cs typeface="Arial"/>
              </a:rPr>
              <a:t>Senio</a:t>
            </a:r>
            <a:r>
              <a:rPr dirty="0" sz="1400">
                <a:latin typeface="Arial"/>
                <a:cs typeface="Arial"/>
              </a:rPr>
              <a:t>r</a:t>
            </a:r>
            <a:r>
              <a:rPr dirty="0" sz="1400" spc="-105">
                <a:latin typeface="Arial"/>
                <a:cs typeface="Arial"/>
              </a:rPr>
              <a:t> </a:t>
            </a:r>
            <a:r>
              <a:rPr dirty="0" sz="1400" spc="-190">
                <a:latin typeface="Arial"/>
                <a:cs typeface="Arial"/>
              </a:rPr>
              <a:t>T</a:t>
            </a:r>
            <a:r>
              <a:rPr dirty="0" sz="1400" spc="-30">
                <a:latin typeface="Arial"/>
                <a:cs typeface="Arial"/>
              </a:rPr>
              <a:t>e</a:t>
            </a:r>
            <a:r>
              <a:rPr dirty="0" sz="1400" spc="-20">
                <a:latin typeface="Arial"/>
                <a:cs typeface="Arial"/>
              </a:rPr>
              <a:t>c</a:t>
            </a:r>
            <a:r>
              <a:rPr dirty="0" sz="1400" spc="-30">
                <a:latin typeface="Arial"/>
                <a:cs typeface="Arial"/>
              </a:rPr>
              <a:t>hn</a:t>
            </a:r>
            <a:r>
              <a:rPr dirty="0" sz="1400" spc="-25">
                <a:latin typeface="Arial"/>
                <a:cs typeface="Arial"/>
              </a:rPr>
              <a:t>i</a:t>
            </a:r>
            <a:r>
              <a:rPr dirty="0" sz="1400" spc="-20">
                <a:latin typeface="Arial"/>
                <a:cs typeface="Arial"/>
              </a:rPr>
              <a:t>c</a:t>
            </a:r>
            <a:r>
              <a:rPr dirty="0" sz="1400" spc="-30">
                <a:latin typeface="Arial"/>
                <a:cs typeface="Arial"/>
              </a:rPr>
              <a:t>a</a:t>
            </a:r>
            <a:r>
              <a:rPr dirty="0" sz="1400">
                <a:latin typeface="Arial"/>
                <a:cs typeface="Arial"/>
              </a:rPr>
              <a:t>l</a:t>
            </a:r>
            <a:r>
              <a:rPr dirty="0" sz="1400" spc="-9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Product</a:t>
            </a:r>
            <a:r>
              <a:rPr dirty="0" sz="1400" spc="-70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M</a:t>
            </a:r>
            <a:r>
              <a:rPr dirty="0" sz="1400">
                <a:latin typeface="Arial"/>
                <a:cs typeface="Arial"/>
              </a:rPr>
              <a:t>anager  </a:t>
            </a:r>
            <a:r>
              <a:rPr dirty="0" sz="1400" spc="-5">
                <a:latin typeface="Arial"/>
                <a:cs typeface="Arial"/>
              </a:rPr>
              <a:t>Flow Cytometry Software </a:t>
            </a:r>
            <a:r>
              <a:rPr dirty="0" sz="1400">
                <a:latin typeface="Arial"/>
                <a:cs typeface="Arial"/>
              </a:rPr>
              <a:t> Beckman</a:t>
            </a:r>
            <a:r>
              <a:rPr dirty="0" sz="1400" spc="-8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Coulter</a:t>
            </a:r>
            <a:r>
              <a:rPr dirty="0" sz="1400" spc="-7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Life</a:t>
            </a:r>
            <a:r>
              <a:rPr dirty="0" sz="1400" spc="-5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Sciences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u="sng" sz="1400" spc="-10">
                <a:uFill>
                  <a:solidFill>
                    <a:srgbClr val="000000"/>
                  </a:solidFill>
                </a:uFill>
                <a:latin typeface="Arial"/>
                <a:cs typeface="Arial"/>
                <a:hlinkClick r:id="rId6"/>
              </a:rPr>
              <a:t>nweit@beckman.com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72583" y="6631635"/>
            <a:ext cx="184531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">
                <a:solidFill>
                  <a:srgbClr val="D79B2B"/>
                </a:solidFill>
                <a:latin typeface="Calibri"/>
                <a:cs typeface="Calibri"/>
              </a:rPr>
              <a:t>Confidential</a:t>
            </a:r>
            <a:r>
              <a:rPr dirty="0" sz="1000" spc="-20">
                <a:solidFill>
                  <a:srgbClr val="D79B2B"/>
                </a:solidFill>
                <a:latin typeface="Calibri"/>
                <a:cs typeface="Calibri"/>
              </a:rPr>
              <a:t> </a:t>
            </a:r>
            <a:r>
              <a:rPr dirty="0" sz="1000" spc="-5">
                <a:solidFill>
                  <a:srgbClr val="D79B2B"/>
                </a:solidFill>
                <a:latin typeface="Calibri"/>
                <a:cs typeface="Calibri"/>
              </a:rPr>
              <a:t>-</a:t>
            </a:r>
            <a:r>
              <a:rPr dirty="0" sz="1000" spc="-15">
                <a:solidFill>
                  <a:srgbClr val="D79B2B"/>
                </a:solidFill>
                <a:latin typeface="Calibri"/>
                <a:cs typeface="Calibri"/>
              </a:rPr>
              <a:t> </a:t>
            </a:r>
            <a:r>
              <a:rPr dirty="0" sz="1000" spc="-5">
                <a:solidFill>
                  <a:srgbClr val="D79B2B"/>
                </a:solidFill>
                <a:latin typeface="Calibri"/>
                <a:cs typeface="Calibri"/>
              </a:rPr>
              <a:t>Company</a:t>
            </a:r>
            <a:r>
              <a:rPr dirty="0" sz="1000" spc="-20">
                <a:solidFill>
                  <a:srgbClr val="D79B2B"/>
                </a:solidFill>
                <a:latin typeface="Calibri"/>
                <a:cs typeface="Calibri"/>
              </a:rPr>
              <a:t> </a:t>
            </a:r>
            <a:r>
              <a:rPr dirty="0" sz="1000" spc="-5">
                <a:solidFill>
                  <a:srgbClr val="D79B2B"/>
                </a:solidFill>
                <a:latin typeface="Calibri"/>
                <a:cs typeface="Calibri"/>
              </a:rPr>
              <a:t>Proprietary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47625" rIns="0" bIns="0" rtlCol="0" vert="horz">
            <a:spAutoFit/>
          </a:bodyPr>
          <a:lstStyle/>
          <a:p>
            <a:pPr algn="ctr" marL="12700" marR="5080">
              <a:lnSpc>
                <a:spcPts val="2400"/>
              </a:lnSpc>
              <a:spcBef>
                <a:spcPts val="375"/>
              </a:spcBef>
            </a:pPr>
            <a:r>
              <a:rPr dirty="0" spc="-5"/>
              <a:t>This</a:t>
            </a:r>
            <a:r>
              <a:rPr dirty="0" spc="5"/>
              <a:t> </a:t>
            </a:r>
            <a:r>
              <a:rPr dirty="0" spc="-5"/>
              <a:t>document</a:t>
            </a:r>
            <a:r>
              <a:rPr dirty="0" spc="30"/>
              <a:t> </a:t>
            </a:r>
            <a:r>
              <a:rPr dirty="0" spc="-5"/>
              <a:t>contains confidential</a:t>
            </a:r>
            <a:r>
              <a:rPr dirty="0" spc="-15"/>
              <a:t> </a:t>
            </a:r>
            <a:r>
              <a:rPr dirty="0" spc="-5"/>
              <a:t>and</a:t>
            </a:r>
            <a:r>
              <a:rPr dirty="0" spc="10"/>
              <a:t> </a:t>
            </a:r>
            <a:r>
              <a:rPr dirty="0" spc="-5"/>
              <a:t>proprietary </a:t>
            </a:r>
            <a:r>
              <a:rPr dirty="0" spc="-595"/>
              <a:t> </a:t>
            </a:r>
            <a:r>
              <a:rPr dirty="0" spc="-5"/>
              <a:t>information</a:t>
            </a:r>
            <a:r>
              <a:rPr dirty="0" spc="-15"/>
              <a:t> </a:t>
            </a:r>
            <a:r>
              <a:rPr dirty="0" spc="-5"/>
              <a:t>owned by</a:t>
            </a:r>
            <a:r>
              <a:rPr dirty="0" spc="5"/>
              <a:t> </a:t>
            </a:r>
            <a:r>
              <a:rPr dirty="0" spc="-5"/>
              <a:t>Beckman</a:t>
            </a:r>
            <a:r>
              <a:rPr dirty="0" spc="-15"/>
              <a:t> </a:t>
            </a:r>
            <a:r>
              <a:rPr dirty="0" spc="-25"/>
              <a:t>Coulter,</a:t>
            </a:r>
            <a:r>
              <a:rPr dirty="0" spc="30"/>
              <a:t> </a:t>
            </a:r>
            <a:r>
              <a:rPr dirty="0" spc="-5"/>
              <a:t>Inc.</a:t>
            </a:r>
          </a:p>
          <a:p>
            <a:pPr algn="ctr" marL="144780" marR="137160" indent="-4445">
              <a:lnSpc>
                <a:spcPct val="91000"/>
              </a:lnSpc>
              <a:spcBef>
                <a:spcPts val="965"/>
              </a:spcBef>
            </a:pPr>
            <a:r>
              <a:rPr dirty="0" spc="-5"/>
              <a:t>Any disclosure, </a:t>
            </a:r>
            <a:r>
              <a:rPr dirty="0"/>
              <a:t>use, </a:t>
            </a:r>
            <a:r>
              <a:rPr dirty="0" spc="-5"/>
              <a:t>copying or distribution of this </a:t>
            </a:r>
            <a:r>
              <a:rPr dirty="0" spc="-600"/>
              <a:t> </a:t>
            </a:r>
            <a:r>
              <a:rPr dirty="0" spc="-5"/>
              <a:t>information without</a:t>
            </a:r>
            <a:r>
              <a:rPr dirty="0" spc="20"/>
              <a:t> </a:t>
            </a:r>
            <a:r>
              <a:rPr dirty="0" spc="-5"/>
              <a:t>the</a:t>
            </a:r>
            <a:r>
              <a:rPr dirty="0" spc="5"/>
              <a:t> </a:t>
            </a:r>
            <a:r>
              <a:rPr dirty="0" spc="-5"/>
              <a:t>express</a:t>
            </a:r>
            <a:r>
              <a:rPr dirty="0" spc="20"/>
              <a:t> </a:t>
            </a:r>
            <a:r>
              <a:rPr dirty="0" spc="-5"/>
              <a:t>written</a:t>
            </a:r>
            <a:r>
              <a:rPr dirty="0" spc="-10"/>
              <a:t> </a:t>
            </a:r>
            <a:r>
              <a:rPr dirty="0" spc="-5"/>
              <a:t>consent</a:t>
            </a:r>
            <a:r>
              <a:rPr dirty="0"/>
              <a:t> </a:t>
            </a:r>
            <a:r>
              <a:rPr dirty="0" spc="-5"/>
              <a:t>of </a:t>
            </a:r>
            <a:r>
              <a:rPr dirty="0" spc="-595"/>
              <a:t> </a:t>
            </a:r>
            <a:r>
              <a:rPr dirty="0" spc="-5"/>
              <a:t>Beckman</a:t>
            </a:r>
            <a:r>
              <a:rPr dirty="0" spc="-15"/>
              <a:t> </a:t>
            </a:r>
            <a:r>
              <a:rPr dirty="0" spc="-25"/>
              <a:t>Coulter,</a:t>
            </a:r>
            <a:r>
              <a:rPr dirty="0" spc="15"/>
              <a:t> </a:t>
            </a:r>
            <a:r>
              <a:rPr dirty="0" spc="-5"/>
              <a:t>Inc.</a:t>
            </a:r>
            <a:r>
              <a:rPr dirty="0" spc="-10"/>
              <a:t> </a:t>
            </a:r>
            <a:r>
              <a:rPr dirty="0" spc="-5"/>
              <a:t>is</a:t>
            </a:r>
            <a:r>
              <a:rPr dirty="0" spc="-10"/>
              <a:t> </a:t>
            </a:r>
            <a:r>
              <a:rPr dirty="0" spc="-5"/>
              <a:t>strictly</a:t>
            </a:r>
            <a:r>
              <a:rPr dirty="0" spc="-10"/>
              <a:t> </a:t>
            </a:r>
            <a:r>
              <a:rPr dirty="0" spc="-5"/>
              <a:t>prohibited.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48462" y="6452412"/>
            <a:ext cx="11048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59637" y="6495084"/>
            <a:ext cx="3768090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500">
                <a:solidFill>
                  <a:srgbClr val="FFFFFF"/>
                </a:solidFill>
                <a:latin typeface="Arial"/>
                <a:cs typeface="Arial"/>
              </a:rPr>
              <a:t>Beckman</a:t>
            </a:r>
            <a:r>
              <a:rPr dirty="0" sz="500" spc="-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500" spc="-5">
                <a:solidFill>
                  <a:srgbClr val="FFFFFF"/>
                </a:solidFill>
                <a:latin typeface="Arial"/>
                <a:cs typeface="Arial"/>
              </a:rPr>
              <a:t>Coulter,</a:t>
            </a:r>
            <a:r>
              <a:rPr dirty="0" sz="5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500">
                <a:solidFill>
                  <a:srgbClr val="FFFFFF"/>
                </a:solidFill>
                <a:latin typeface="Arial"/>
                <a:cs typeface="Arial"/>
              </a:rPr>
              <a:t>Inc.</a:t>
            </a:r>
            <a:r>
              <a:rPr dirty="0" sz="5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500">
                <a:solidFill>
                  <a:srgbClr val="FFFFFF"/>
                </a:solidFill>
                <a:latin typeface="Arial"/>
                <a:cs typeface="Arial"/>
              </a:rPr>
              <a:t>All</a:t>
            </a:r>
            <a:r>
              <a:rPr dirty="0" sz="5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500">
                <a:solidFill>
                  <a:srgbClr val="FFFFFF"/>
                </a:solidFill>
                <a:latin typeface="Arial"/>
                <a:cs typeface="Arial"/>
              </a:rPr>
              <a:t>rights</a:t>
            </a:r>
            <a:r>
              <a:rPr dirty="0" sz="5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500">
                <a:solidFill>
                  <a:srgbClr val="FFFFFF"/>
                </a:solidFill>
                <a:latin typeface="Arial"/>
                <a:cs typeface="Arial"/>
              </a:rPr>
              <a:t>reserved.</a:t>
            </a:r>
            <a:r>
              <a:rPr dirty="0" sz="5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500">
                <a:solidFill>
                  <a:srgbClr val="FFFFFF"/>
                </a:solidFill>
                <a:latin typeface="Arial"/>
                <a:cs typeface="Arial"/>
              </a:rPr>
              <a:t>Beckman</a:t>
            </a:r>
            <a:r>
              <a:rPr dirty="0" sz="5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500" spc="-5">
                <a:solidFill>
                  <a:srgbClr val="FFFFFF"/>
                </a:solidFill>
                <a:latin typeface="Arial"/>
                <a:cs typeface="Arial"/>
              </a:rPr>
              <a:t>Coulter,</a:t>
            </a:r>
            <a:r>
              <a:rPr dirty="0" sz="5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50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5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500">
                <a:solidFill>
                  <a:srgbClr val="FFFFFF"/>
                </a:solidFill>
                <a:latin typeface="Arial"/>
                <a:cs typeface="Arial"/>
              </a:rPr>
              <a:t>stylized</a:t>
            </a:r>
            <a:r>
              <a:rPr dirty="0" sz="5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500" spc="-5">
                <a:solidFill>
                  <a:srgbClr val="FFFFFF"/>
                </a:solidFill>
                <a:latin typeface="Arial"/>
                <a:cs typeface="Arial"/>
              </a:rPr>
              <a:t>logo,</a:t>
            </a:r>
            <a:r>
              <a:rPr dirty="0" sz="5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500" spc="-5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dirty="0" sz="50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5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500">
                <a:solidFill>
                  <a:srgbClr val="FFFFFF"/>
                </a:solidFill>
                <a:latin typeface="Arial"/>
                <a:cs typeface="Arial"/>
              </a:rPr>
              <a:t>Beckman</a:t>
            </a:r>
            <a:r>
              <a:rPr dirty="0" sz="5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500">
                <a:solidFill>
                  <a:srgbClr val="FFFFFF"/>
                </a:solidFill>
                <a:latin typeface="Arial"/>
                <a:cs typeface="Arial"/>
              </a:rPr>
              <a:t>Coulterproduct</a:t>
            </a:r>
            <a:r>
              <a:rPr dirty="0" sz="5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500" spc="-5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dirty="0" sz="500">
                <a:solidFill>
                  <a:srgbClr val="FFFFFF"/>
                </a:solidFill>
                <a:latin typeface="Arial"/>
                <a:cs typeface="Arial"/>
              </a:rPr>
              <a:t>service</a:t>
            </a:r>
            <a:r>
              <a:rPr dirty="0" sz="500" spc="-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500">
                <a:solidFill>
                  <a:srgbClr val="FFFFFF"/>
                </a:solidFill>
                <a:latin typeface="Arial"/>
                <a:cs typeface="Arial"/>
              </a:rPr>
              <a:t>marks</a:t>
            </a:r>
            <a:r>
              <a:rPr dirty="0" sz="5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500" spc="-5">
                <a:solidFill>
                  <a:srgbClr val="FFFFFF"/>
                </a:solidFill>
                <a:latin typeface="Arial"/>
                <a:cs typeface="Arial"/>
              </a:rPr>
              <a:t>used </a:t>
            </a:r>
            <a:r>
              <a:rPr dirty="0" sz="500">
                <a:solidFill>
                  <a:srgbClr val="FFFFFF"/>
                </a:solidFill>
                <a:latin typeface="Arial"/>
                <a:cs typeface="Arial"/>
              </a:rPr>
              <a:t> herein</a:t>
            </a:r>
            <a:r>
              <a:rPr dirty="0" sz="5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500">
                <a:solidFill>
                  <a:srgbClr val="FFFFFF"/>
                </a:solidFill>
                <a:latin typeface="Arial"/>
                <a:cs typeface="Arial"/>
              </a:rPr>
              <a:t>are</a:t>
            </a:r>
            <a:r>
              <a:rPr dirty="0" sz="5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50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5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500" spc="-5">
                <a:solidFill>
                  <a:srgbClr val="FFFFFF"/>
                </a:solidFill>
                <a:latin typeface="Arial"/>
                <a:cs typeface="Arial"/>
              </a:rPr>
              <a:t>trademarks</a:t>
            </a:r>
            <a:r>
              <a:rPr dirty="0" sz="500" spc="-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500" spc="-5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dirty="0" sz="5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500" spc="-5">
                <a:solidFill>
                  <a:srgbClr val="FFFFFF"/>
                </a:solidFill>
                <a:latin typeface="Arial"/>
                <a:cs typeface="Arial"/>
              </a:rPr>
              <a:t>registered</a:t>
            </a:r>
            <a:r>
              <a:rPr dirty="0" sz="500" spc="-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500" spc="-5">
                <a:solidFill>
                  <a:srgbClr val="FFFFFF"/>
                </a:solidFill>
                <a:latin typeface="Arial"/>
                <a:cs typeface="Arial"/>
              </a:rPr>
              <a:t>trademarks</a:t>
            </a:r>
            <a:r>
              <a:rPr dirty="0" sz="500" spc="-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500" spc="-5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5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500">
                <a:solidFill>
                  <a:srgbClr val="FFFFFF"/>
                </a:solidFill>
                <a:latin typeface="Arial"/>
                <a:cs typeface="Arial"/>
              </a:rPr>
              <a:t>Beckman</a:t>
            </a:r>
            <a:r>
              <a:rPr dirty="0" sz="5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500" spc="-5">
                <a:solidFill>
                  <a:srgbClr val="FFFFFF"/>
                </a:solidFill>
                <a:latin typeface="Arial"/>
                <a:cs typeface="Arial"/>
              </a:rPr>
              <a:t>Coulter,</a:t>
            </a:r>
            <a:r>
              <a:rPr dirty="0" sz="500" spc="-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500">
                <a:solidFill>
                  <a:srgbClr val="FFFFFF"/>
                </a:solidFill>
                <a:latin typeface="Arial"/>
                <a:cs typeface="Arial"/>
              </a:rPr>
              <a:t>Inc.</a:t>
            </a:r>
            <a:r>
              <a:rPr dirty="0" sz="5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50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5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50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5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500">
                <a:solidFill>
                  <a:srgbClr val="FFFFFF"/>
                </a:solidFill>
                <a:latin typeface="Arial"/>
                <a:cs typeface="Arial"/>
              </a:rPr>
              <a:t>United</a:t>
            </a:r>
            <a:r>
              <a:rPr dirty="0" sz="5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500">
                <a:solidFill>
                  <a:srgbClr val="FFFFFF"/>
                </a:solidFill>
                <a:latin typeface="Arial"/>
                <a:cs typeface="Arial"/>
              </a:rPr>
              <a:t>States</a:t>
            </a:r>
            <a:r>
              <a:rPr dirty="0" sz="5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500">
                <a:solidFill>
                  <a:srgbClr val="FFFFFF"/>
                </a:solidFill>
                <a:latin typeface="Arial"/>
                <a:cs typeface="Arial"/>
              </a:rPr>
              <a:t>&amp; </a:t>
            </a:r>
            <a:r>
              <a:rPr dirty="0" sz="500" spc="-5">
                <a:solidFill>
                  <a:srgbClr val="FFFFFF"/>
                </a:solidFill>
                <a:latin typeface="Arial"/>
                <a:cs typeface="Arial"/>
              </a:rPr>
              <a:t>other</a:t>
            </a:r>
            <a:r>
              <a:rPr dirty="0" sz="5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500">
                <a:solidFill>
                  <a:srgbClr val="FFFFFF"/>
                </a:solidFill>
                <a:latin typeface="Arial"/>
                <a:cs typeface="Arial"/>
              </a:rPr>
              <a:t>countries</a:t>
            </a:r>
            <a:endParaRPr sz="5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131309" y="1937385"/>
            <a:ext cx="3913504" cy="51371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spc="-10"/>
              <a:t>Intellectual</a:t>
            </a:r>
            <a:r>
              <a:rPr dirty="0" sz="3200" spc="-140"/>
              <a:t> </a:t>
            </a:r>
            <a:r>
              <a:rPr dirty="0" sz="3200"/>
              <a:t>Property</a:t>
            </a:r>
            <a:endParaRPr sz="3200"/>
          </a:p>
        </p:txBody>
      </p:sp>
      <p:sp>
        <p:nvSpPr>
          <p:cNvPr id="7" name="object 7"/>
          <p:cNvSpPr txBox="1"/>
          <p:nvPr/>
        </p:nvSpPr>
        <p:spPr>
          <a:xfrm>
            <a:off x="8662796" y="6627368"/>
            <a:ext cx="93726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">
                <a:solidFill>
                  <a:srgbClr val="FFC000"/>
                </a:solidFill>
                <a:latin typeface="Calibri"/>
                <a:cs typeface="Calibri"/>
              </a:rPr>
              <a:t>21.10.2</a:t>
            </a:r>
            <a:r>
              <a:rPr dirty="0" sz="1000" spc="-10">
                <a:solidFill>
                  <a:srgbClr val="FFC000"/>
                </a:solidFill>
                <a:latin typeface="Calibri"/>
                <a:cs typeface="Calibri"/>
              </a:rPr>
              <a:t>8</a:t>
            </a:r>
            <a:r>
              <a:rPr dirty="0" sz="1000" spc="-5">
                <a:solidFill>
                  <a:srgbClr val="FFC000"/>
                </a:solidFill>
                <a:latin typeface="Calibri"/>
                <a:cs typeface="Calibri"/>
              </a:rPr>
              <a:t>79.F</a:t>
            </a:r>
            <a:r>
              <a:rPr dirty="0" sz="1000" spc="-30">
                <a:solidFill>
                  <a:srgbClr val="FFC000"/>
                </a:solidFill>
                <a:latin typeface="Calibri"/>
                <a:cs typeface="Calibri"/>
              </a:rPr>
              <a:t>L</a:t>
            </a:r>
            <a:r>
              <a:rPr dirty="0" sz="1000" spc="-20">
                <a:solidFill>
                  <a:srgbClr val="FFC000"/>
                </a:solidFill>
                <a:latin typeface="Calibri"/>
                <a:cs typeface="Calibri"/>
              </a:rPr>
              <a:t>O</a:t>
            </a:r>
            <a:r>
              <a:rPr dirty="0" sz="1000" spc="-5">
                <a:solidFill>
                  <a:srgbClr val="FFC000"/>
                </a:solidFill>
                <a:latin typeface="Calibri"/>
                <a:cs typeface="Calibri"/>
              </a:rPr>
              <a:t>W</a:t>
            </a:r>
            <a:endParaRPr sz="1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72583" y="6631635"/>
            <a:ext cx="184531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">
                <a:solidFill>
                  <a:srgbClr val="D79B2B"/>
                </a:solidFill>
                <a:latin typeface="Calibri"/>
                <a:cs typeface="Calibri"/>
              </a:rPr>
              <a:t>Confidential</a:t>
            </a:r>
            <a:r>
              <a:rPr dirty="0" sz="1000" spc="-20">
                <a:solidFill>
                  <a:srgbClr val="D79B2B"/>
                </a:solidFill>
                <a:latin typeface="Calibri"/>
                <a:cs typeface="Calibri"/>
              </a:rPr>
              <a:t> </a:t>
            </a:r>
            <a:r>
              <a:rPr dirty="0" sz="1000" spc="-5">
                <a:solidFill>
                  <a:srgbClr val="D79B2B"/>
                </a:solidFill>
                <a:latin typeface="Calibri"/>
                <a:cs typeface="Calibri"/>
              </a:rPr>
              <a:t>-</a:t>
            </a:r>
            <a:r>
              <a:rPr dirty="0" sz="1000" spc="-15">
                <a:solidFill>
                  <a:srgbClr val="D79B2B"/>
                </a:solidFill>
                <a:latin typeface="Calibri"/>
                <a:cs typeface="Calibri"/>
              </a:rPr>
              <a:t> </a:t>
            </a:r>
            <a:r>
              <a:rPr dirty="0" sz="1000" spc="-5">
                <a:solidFill>
                  <a:srgbClr val="D79B2B"/>
                </a:solidFill>
                <a:latin typeface="Calibri"/>
                <a:cs typeface="Calibri"/>
              </a:rPr>
              <a:t>Company</a:t>
            </a:r>
            <a:r>
              <a:rPr dirty="0" sz="1000" spc="-20">
                <a:solidFill>
                  <a:srgbClr val="D79B2B"/>
                </a:solidFill>
                <a:latin typeface="Calibri"/>
                <a:cs typeface="Calibri"/>
              </a:rPr>
              <a:t> </a:t>
            </a:r>
            <a:r>
              <a:rPr dirty="0" sz="1000" spc="-5">
                <a:solidFill>
                  <a:srgbClr val="D79B2B"/>
                </a:solidFill>
                <a:latin typeface="Calibri"/>
                <a:cs typeface="Calibri"/>
              </a:rPr>
              <a:t>Proprietary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1368" y="270764"/>
            <a:ext cx="10964545" cy="805815"/>
          </a:xfrm>
          <a:prstGeom prst="rect"/>
        </p:spPr>
        <p:txBody>
          <a:bodyPr wrap="square" lIns="0" tIns="60960" rIns="0" bIns="0" rtlCol="0" vert="horz">
            <a:spAutoFit/>
          </a:bodyPr>
          <a:lstStyle/>
          <a:p>
            <a:pPr marL="12700" marR="5080">
              <a:lnSpc>
                <a:spcPts val="2900"/>
              </a:lnSpc>
              <a:spcBef>
                <a:spcPts val="480"/>
              </a:spcBef>
            </a:pPr>
            <a:r>
              <a:rPr dirty="0" spc="-5"/>
              <a:t>Data</a:t>
            </a:r>
            <a:r>
              <a:rPr dirty="0" spc="-130"/>
              <a:t> </a:t>
            </a:r>
            <a:r>
              <a:rPr dirty="0" spc="-5"/>
              <a:t>Analysis,</a:t>
            </a:r>
            <a:r>
              <a:rPr dirty="0" spc="-10"/>
              <a:t> </a:t>
            </a:r>
            <a:r>
              <a:rPr dirty="0"/>
              <a:t>Interpretation</a:t>
            </a:r>
            <a:r>
              <a:rPr dirty="0" spc="-35"/>
              <a:t> </a:t>
            </a:r>
            <a:r>
              <a:rPr dirty="0"/>
              <a:t>and</a:t>
            </a:r>
            <a:r>
              <a:rPr dirty="0" spc="-5"/>
              <a:t> Management</a:t>
            </a:r>
            <a:r>
              <a:rPr dirty="0" spc="-30"/>
              <a:t> </a:t>
            </a:r>
            <a:r>
              <a:rPr dirty="0" spc="-5"/>
              <a:t>as</a:t>
            </a:r>
            <a:r>
              <a:rPr dirty="0" spc="-25"/>
              <a:t> </a:t>
            </a:r>
            <a:r>
              <a:rPr dirty="0" spc="-5"/>
              <a:t>Most</a:t>
            </a:r>
            <a:r>
              <a:rPr dirty="0" spc="5"/>
              <a:t> </a:t>
            </a:r>
            <a:r>
              <a:rPr dirty="0" spc="-5"/>
              <a:t>Challenging </a:t>
            </a:r>
            <a:r>
              <a:rPr dirty="0" spc="-735"/>
              <a:t> </a:t>
            </a:r>
            <a:r>
              <a:rPr dirty="0" spc="-5"/>
              <a:t>Aspects</a:t>
            </a:r>
            <a:r>
              <a:rPr dirty="0" spc="-25"/>
              <a:t> </a:t>
            </a:r>
            <a:r>
              <a:rPr dirty="0" spc="-5"/>
              <a:t>of</a:t>
            </a:r>
            <a:r>
              <a:rPr dirty="0" spc="5"/>
              <a:t> </a:t>
            </a:r>
            <a:r>
              <a:rPr dirty="0" spc="-5"/>
              <a:t>Multi-parameter</a:t>
            </a:r>
            <a:r>
              <a:rPr dirty="0" spc="-40"/>
              <a:t> </a:t>
            </a:r>
            <a:r>
              <a:rPr dirty="0" spc="-20"/>
              <a:t>Cytometry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1895" y="2029967"/>
            <a:ext cx="5695188" cy="2487167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994661" y="4952492"/>
            <a:ext cx="9852025" cy="12357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664335" marR="2727325" indent="-165227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latin typeface="Arial"/>
                <a:cs typeface="Arial"/>
              </a:rPr>
              <a:t>Are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 spc="-35">
                <a:latin typeface="Arial"/>
                <a:cs typeface="Arial"/>
              </a:rPr>
              <a:t>we</a:t>
            </a:r>
            <a:r>
              <a:rPr dirty="0" sz="1800" spc="5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missing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out</a:t>
            </a:r>
            <a:r>
              <a:rPr dirty="0" sz="180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by</a:t>
            </a:r>
            <a:r>
              <a:rPr dirty="0" sz="1800" spc="5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not sharing</a:t>
            </a:r>
            <a:r>
              <a:rPr dirty="0" sz="1800" spc="1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our data </a:t>
            </a:r>
            <a:r>
              <a:rPr dirty="0" sz="1800" spc="-25">
                <a:latin typeface="Arial"/>
                <a:cs typeface="Arial"/>
              </a:rPr>
              <a:t>with</a:t>
            </a:r>
            <a:r>
              <a:rPr dirty="0" sz="1800" spc="75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collaboration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partners, </a:t>
            </a:r>
            <a:r>
              <a:rPr dirty="0" sz="1800" spc="-484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data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scientists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 spc="-15">
                <a:latin typeface="Arial"/>
                <a:cs typeface="Arial"/>
              </a:rPr>
              <a:t>and</a:t>
            </a:r>
            <a:r>
              <a:rPr dirty="0" sz="1800" spc="-5">
                <a:latin typeface="Arial"/>
                <a:cs typeface="Arial"/>
              </a:rPr>
              <a:t> others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in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the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field?</a:t>
            </a:r>
            <a:endParaRPr sz="1800">
              <a:latin typeface="Arial"/>
              <a:cs typeface="Arial"/>
            </a:endParaRPr>
          </a:p>
          <a:p>
            <a:pPr marL="5936615">
              <a:lnSpc>
                <a:spcPct val="100000"/>
              </a:lnSpc>
              <a:spcBef>
                <a:spcPts val="1425"/>
              </a:spcBef>
            </a:pPr>
            <a:r>
              <a:rPr dirty="0" sz="1050">
                <a:latin typeface="Arial"/>
                <a:cs typeface="Arial"/>
              </a:rPr>
              <a:t>Source:</a:t>
            </a:r>
            <a:endParaRPr sz="1050">
              <a:latin typeface="Arial"/>
              <a:cs typeface="Arial"/>
            </a:endParaRPr>
          </a:p>
          <a:p>
            <a:pPr marL="6109335" indent="-172720">
              <a:lnSpc>
                <a:spcPct val="100000"/>
              </a:lnSpc>
              <a:buChar char="-"/>
              <a:tabLst>
                <a:tab pos="6108700" algn="l"/>
                <a:tab pos="6109335" algn="l"/>
              </a:tabLst>
            </a:pPr>
            <a:r>
              <a:rPr dirty="0" sz="1050">
                <a:latin typeface="Arial"/>
                <a:cs typeface="Arial"/>
              </a:rPr>
              <a:t>2019</a:t>
            </a:r>
            <a:r>
              <a:rPr dirty="0" sz="1050" spc="-10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Flow</a:t>
            </a:r>
            <a:r>
              <a:rPr dirty="0" sz="1050" spc="-35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and Mass</a:t>
            </a:r>
            <a:r>
              <a:rPr dirty="0" sz="1050" spc="-20">
                <a:latin typeface="Arial"/>
                <a:cs typeface="Arial"/>
              </a:rPr>
              <a:t> </a:t>
            </a:r>
            <a:r>
              <a:rPr dirty="0" sz="1050" spc="-5">
                <a:latin typeface="Arial"/>
                <a:cs typeface="Arial"/>
              </a:rPr>
              <a:t>Cytometry</a:t>
            </a:r>
            <a:r>
              <a:rPr dirty="0" sz="1050" spc="-60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User</a:t>
            </a:r>
            <a:r>
              <a:rPr dirty="0" sz="1050" spc="-15">
                <a:latin typeface="Arial"/>
                <a:cs typeface="Arial"/>
              </a:rPr>
              <a:t> </a:t>
            </a:r>
            <a:r>
              <a:rPr dirty="0" sz="1050" spc="-5">
                <a:latin typeface="Arial"/>
                <a:cs typeface="Arial"/>
              </a:rPr>
              <a:t>Survey,</a:t>
            </a:r>
            <a:r>
              <a:rPr dirty="0" sz="1050" spc="-30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&gt;300 participants</a:t>
            </a:r>
            <a:endParaRPr sz="1050">
              <a:latin typeface="Arial"/>
              <a:cs typeface="Arial"/>
            </a:endParaRPr>
          </a:p>
          <a:p>
            <a:pPr marL="6109335" indent="-172720">
              <a:lnSpc>
                <a:spcPct val="100000"/>
              </a:lnSpc>
              <a:buChar char="-"/>
              <a:tabLst>
                <a:tab pos="6108700" algn="l"/>
                <a:tab pos="6109335" algn="l"/>
              </a:tabLst>
            </a:pPr>
            <a:r>
              <a:rPr dirty="0" sz="1050">
                <a:latin typeface="Arial"/>
                <a:cs typeface="Arial"/>
              </a:rPr>
              <a:t>2020</a:t>
            </a:r>
            <a:r>
              <a:rPr dirty="0" sz="1050" spc="-15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Flow</a:t>
            </a:r>
            <a:r>
              <a:rPr dirty="0" sz="1050" spc="-30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and Mass</a:t>
            </a:r>
            <a:r>
              <a:rPr dirty="0" sz="1050" spc="-20">
                <a:latin typeface="Arial"/>
                <a:cs typeface="Arial"/>
              </a:rPr>
              <a:t> </a:t>
            </a:r>
            <a:r>
              <a:rPr dirty="0" sz="1050" spc="-5">
                <a:latin typeface="Arial"/>
                <a:cs typeface="Arial"/>
              </a:rPr>
              <a:t>Cytometry</a:t>
            </a:r>
            <a:r>
              <a:rPr dirty="0" sz="1050" spc="-60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User</a:t>
            </a:r>
            <a:r>
              <a:rPr dirty="0" sz="1050" spc="-15">
                <a:latin typeface="Arial"/>
                <a:cs typeface="Arial"/>
              </a:rPr>
              <a:t> </a:t>
            </a:r>
            <a:r>
              <a:rPr dirty="0" sz="1050" spc="-5">
                <a:latin typeface="Arial"/>
                <a:cs typeface="Arial"/>
              </a:rPr>
              <a:t>Survey,</a:t>
            </a:r>
            <a:r>
              <a:rPr dirty="0" sz="1050" spc="-30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290 participants</a:t>
            </a:r>
            <a:endParaRPr sz="10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48462" y="6452412"/>
            <a:ext cx="11048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59637" y="6495084"/>
            <a:ext cx="3768090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500">
                <a:solidFill>
                  <a:srgbClr val="FFFFFF"/>
                </a:solidFill>
                <a:latin typeface="Arial"/>
                <a:cs typeface="Arial"/>
              </a:rPr>
              <a:t>Beckman</a:t>
            </a:r>
            <a:r>
              <a:rPr dirty="0" sz="500" spc="-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500" spc="-5">
                <a:solidFill>
                  <a:srgbClr val="FFFFFF"/>
                </a:solidFill>
                <a:latin typeface="Arial"/>
                <a:cs typeface="Arial"/>
              </a:rPr>
              <a:t>Coulter,</a:t>
            </a:r>
            <a:r>
              <a:rPr dirty="0" sz="5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500">
                <a:solidFill>
                  <a:srgbClr val="FFFFFF"/>
                </a:solidFill>
                <a:latin typeface="Arial"/>
                <a:cs typeface="Arial"/>
              </a:rPr>
              <a:t>Inc.</a:t>
            </a:r>
            <a:r>
              <a:rPr dirty="0" sz="5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500">
                <a:solidFill>
                  <a:srgbClr val="FFFFFF"/>
                </a:solidFill>
                <a:latin typeface="Arial"/>
                <a:cs typeface="Arial"/>
              </a:rPr>
              <a:t>All</a:t>
            </a:r>
            <a:r>
              <a:rPr dirty="0" sz="5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500">
                <a:solidFill>
                  <a:srgbClr val="FFFFFF"/>
                </a:solidFill>
                <a:latin typeface="Arial"/>
                <a:cs typeface="Arial"/>
              </a:rPr>
              <a:t>rights</a:t>
            </a:r>
            <a:r>
              <a:rPr dirty="0" sz="5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500">
                <a:solidFill>
                  <a:srgbClr val="FFFFFF"/>
                </a:solidFill>
                <a:latin typeface="Arial"/>
                <a:cs typeface="Arial"/>
              </a:rPr>
              <a:t>reserved.</a:t>
            </a:r>
            <a:r>
              <a:rPr dirty="0" sz="5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500">
                <a:solidFill>
                  <a:srgbClr val="FFFFFF"/>
                </a:solidFill>
                <a:latin typeface="Arial"/>
                <a:cs typeface="Arial"/>
              </a:rPr>
              <a:t>Beckman</a:t>
            </a:r>
            <a:r>
              <a:rPr dirty="0" sz="5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500" spc="-5">
                <a:solidFill>
                  <a:srgbClr val="FFFFFF"/>
                </a:solidFill>
                <a:latin typeface="Arial"/>
                <a:cs typeface="Arial"/>
              </a:rPr>
              <a:t>Coulter,</a:t>
            </a:r>
            <a:r>
              <a:rPr dirty="0" sz="5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50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5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500">
                <a:solidFill>
                  <a:srgbClr val="FFFFFF"/>
                </a:solidFill>
                <a:latin typeface="Arial"/>
                <a:cs typeface="Arial"/>
              </a:rPr>
              <a:t>stylized</a:t>
            </a:r>
            <a:r>
              <a:rPr dirty="0" sz="5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500" spc="-5">
                <a:solidFill>
                  <a:srgbClr val="FFFFFF"/>
                </a:solidFill>
                <a:latin typeface="Arial"/>
                <a:cs typeface="Arial"/>
              </a:rPr>
              <a:t>logo,</a:t>
            </a:r>
            <a:r>
              <a:rPr dirty="0" sz="5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500" spc="-5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dirty="0" sz="50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5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500">
                <a:solidFill>
                  <a:srgbClr val="FFFFFF"/>
                </a:solidFill>
                <a:latin typeface="Arial"/>
                <a:cs typeface="Arial"/>
              </a:rPr>
              <a:t>Beckman</a:t>
            </a:r>
            <a:r>
              <a:rPr dirty="0" sz="5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500">
                <a:solidFill>
                  <a:srgbClr val="FFFFFF"/>
                </a:solidFill>
                <a:latin typeface="Arial"/>
                <a:cs typeface="Arial"/>
              </a:rPr>
              <a:t>Coulterproduct</a:t>
            </a:r>
            <a:r>
              <a:rPr dirty="0" sz="5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500" spc="-5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dirty="0" sz="500">
                <a:solidFill>
                  <a:srgbClr val="FFFFFF"/>
                </a:solidFill>
                <a:latin typeface="Arial"/>
                <a:cs typeface="Arial"/>
              </a:rPr>
              <a:t>service</a:t>
            </a:r>
            <a:r>
              <a:rPr dirty="0" sz="500" spc="-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500">
                <a:solidFill>
                  <a:srgbClr val="FFFFFF"/>
                </a:solidFill>
                <a:latin typeface="Arial"/>
                <a:cs typeface="Arial"/>
              </a:rPr>
              <a:t>marks</a:t>
            </a:r>
            <a:r>
              <a:rPr dirty="0" sz="5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500" spc="-5">
                <a:solidFill>
                  <a:srgbClr val="FFFFFF"/>
                </a:solidFill>
                <a:latin typeface="Arial"/>
                <a:cs typeface="Arial"/>
              </a:rPr>
              <a:t>used </a:t>
            </a:r>
            <a:r>
              <a:rPr dirty="0" sz="500">
                <a:solidFill>
                  <a:srgbClr val="FFFFFF"/>
                </a:solidFill>
                <a:latin typeface="Arial"/>
                <a:cs typeface="Arial"/>
              </a:rPr>
              <a:t> herein</a:t>
            </a:r>
            <a:r>
              <a:rPr dirty="0" sz="5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500">
                <a:solidFill>
                  <a:srgbClr val="FFFFFF"/>
                </a:solidFill>
                <a:latin typeface="Arial"/>
                <a:cs typeface="Arial"/>
              </a:rPr>
              <a:t>are</a:t>
            </a:r>
            <a:r>
              <a:rPr dirty="0" sz="5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50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5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500" spc="-5">
                <a:solidFill>
                  <a:srgbClr val="FFFFFF"/>
                </a:solidFill>
                <a:latin typeface="Arial"/>
                <a:cs typeface="Arial"/>
              </a:rPr>
              <a:t>trademarks</a:t>
            </a:r>
            <a:r>
              <a:rPr dirty="0" sz="500" spc="-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500" spc="-5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dirty="0" sz="5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500" spc="-5">
                <a:solidFill>
                  <a:srgbClr val="FFFFFF"/>
                </a:solidFill>
                <a:latin typeface="Arial"/>
                <a:cs typeface="Arial"/>
              </a:rPr>
              <a:t>registered</a:t>
            </a:r>
            <a:r>
              <a:rPr dirty="0" sz="500" spc="-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500" spc="-5">
                <a:solidFill>
                  <a:srgbClr val="FFFFFF"/>
                </a:solidFill>
                <a:latin typeface="Arial"/>
                <a:cs typeface="Arial"/>
              </a:rPr>
              <a:t>trademarks</a:t>
            </a:r>
            <a:r>
              <a:rPr dirty="0" sz="500" spc="-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500" spc="-5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5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500">
                <a:solidFill>
                  <a:srgbClr val="FFFFFF"/>
                </a:solidFill>
                <a:latin typeface="Arial"/>
                <a:cs typeface="Arial"/>
              </a:rPr>
              <a:t>Beckman</a:t>
            </a:r>
            <a:r>
              <a:rPr dirty="0" sz="5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500" spc="-5">
                <a:solidFill>
                  <a:srgbClr val="FFFFFF"/>
                </a:solidFill>
                <a:latin typeface="Arial"/>
                <a:cs typeface="Arial"/>
              </a:rPr>
              <a:t>Coulter,</a:t>
            </a:r>
            <a:r>
              <a:rPr dirty="0" sz="500" spc="-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500">
                <a:solidFill>
                  <a:srgbClr val="FFFFFF"/>
                </a:solidFill>
                <a:latin typeface="Arial"/>
                <a:cs typeface="Arial"/>
              </a:rPr>
              <a:t>Inc.</a:t>
            </a:r>
            <a:r>
              <a:rPr dirty="0" sz="5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50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5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50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5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500">
                <a:solidFill>
                  <a:srgbClr val="FFFFFF"/>
                </a:solidFill>
                <a:latin typeface="Arial"/>
                <a:cs typeface="Arial"/>
              </a:rPr>
              <a:t>United</a:t>
            </a:r>
            <a:r>
              <a:rPr dirty="0" sz="5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500">
                <a:solidFill>
                  <a:srgbClr val="FFFFFF"/>
                </a:solidFill>
                <a:latin typeface="Arial"/>
                <a:cs typeface="Arial"/>
              </a:rPr>
              <a:t>States</a:t>
            </a:r>
            <a:r>
              <a:rPr dirty="0" sz="5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500">
                <a:solidFill>
                  <a:srgbClr val="FFFFFF"/>
                </a:solidFill>
                <a:latin typeface="Arial"/>
                <a:cs typeface="Arial"/>
              </a:rPr>
              <a:t>&amp; </a:t>
            </a:r>
            <a:r>
              <a:rPr dirty="0" sz="500" spc="-5">
                <a:solidFill>
                  <a:srgbClr val="FFFFFF"/>
                </a:solidFill>
                <a:latin typeface="Arial"/>
                <a:cs typeface="Arial"/>
              </a:rPr>
              <a:t>other</a:t>
            </a:r>
            <a:r>
              <a:rPr dirty="0" sz="5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500">
                <a:solidFill>
                  <a:srgbClr val="FFFFFF"/>
                </a:solidFill>
                <a:latin typeface="Arial"/>
                <a:cs typeface="Arial"/>
              </a:rPr>
              <a:t>countries</a:t>
            </a:r>
            <a:endParaRPr sz="5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662796" y="6627368"/>
            <a:ext cx="93726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">
                <a:solidFill>
                  <a:srgbClr val="FFC000"/>
                </a:solidFill>
                <a:latin typeface="Calibri"/>
                <a:cs typeface="Calibri"/>
              </a:rPr>
              <a:t>21.10.2</a:t>
            </a:r>
            <a:r>
              <a:rPr dirty="0" sz="1000" spc="-10">
                <a:solidFill>
                  <a:srgbClr val="FFC000"/>
                </a:solidFill>
                <a:latin typeface="Calibri"/>
                <a:cs typeface="Calibri"/>
              </a:rPr>
              <a:t>8</a:t>
            </a:r>
            <a:r>
              <a:rPr dirty="0" sz="1000" spc="-5">
                <a:solidFill>
                  <a:srgbClr val="FFC000"/>
                </a:solidFill>
                <a:latin typeface="Calibri"/>
                <a:cs typeface="Calibri"/>
              </a:rPr>
              <a:t>79.F</a:t>
            </a:r>
            <a:r>
              <a:rPr dirty="0" sz="1000" spc="-30">
                <a:solidFill>
                  <a:srgbClr val="FFC000"/>
                </a:solidFill>
                <a:latin typeface="Calibri"/>
                <a:cs typeface="Calibri"/>
              </a:rPr>
              <a:t>L</a:t>
            </a:r>
            <a:r>
              <a:rPr dirty="0" sz="1000" spc="-20">
                <a:solidFill>
                  <a:srgbClr val="FFC000"/>
                </a:solidFill>
                <a:latin typeface="Calibri"/>
                <a:cs typeface="Calibri"/>
              </a:rPr>
              <a:t>O</a:t>
            </a:r>
            <a:r>
              <a:rPr dirty="0" sz="1000" spc="-5">
                <a:solidFill>
                  <a:srgbClr val="FFC000"/>
                </a:solidFill>
                <a:latin typeface="Calibri"/>
                <a:cs typeface="Calibri"/>
              </a:rPr>
              <a:t>W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79500" y="1488694"/>
            <a:ext cx="4950460" cy="4527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1400" spc="-5">
                <a:latin typeface="Arial"/>
                <a:cs typeface="Arial"/>
              </a:rPr>
              <a:t>Rate</a:t>
            </a:r>
            <a:r>
              <a:rPr dirty="0" sz="1400" spc="-5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the</a:t>
            </a:r>
            <a:r>
              <a:rPr dirty="0" sz="1400" spc="-4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biggest</a:t>
            </a:r>
            <a:r>
              <a:rPr dirty="0" sz="1400" spc="-5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challenges</a:t>
            </a:r>
            <a:r>
              <a:rPr dirty="0" sz="1400" spc="-8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you</a:t>
            </a:r>
            <a:r>
              <a:rPr dirty="0" sz="1400" spc="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face</a:t>
            </a:r>
            <a:r>
              <a:rPr dirty="0" sz="1400" spc="-6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with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multi-color</a:t>
            </a:r>
            <a:r>
              <a:rPr dirty="0" sz="1400" spc="-65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cytometry </a:t>
            </a:r>
            <a:r>
              <a:rPr dirty="0" sz="1400" spc="-375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experiments: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575804" y="1642872"/>
            <a:ext cx="4212336" cy="249936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72583" y="6631635"/>
            <a:ext cx="184531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">
                <a:solidFill>
                  <a:srgbClr val="D79B2B"/>
                </a:solidFill>
                <a:latin typeface="Calibri"/>
                <a:cs typeface="Calibri"/>
              </a:rPr>
              <a:t>Confidential</a:t>
            </a:r>
            <a:r>
              <a:rPr dirty="0" sz="1000" spc="-20">
                <a:solidFill>
                  <a:srgbClr val="D79B2B"/>
                </a:solidFill>
                <a:latin typeface="Calibri"/>
                <a:cs typeface="Calibri"/>
              </a:rPr>
              <a:t> </a:t>
            </a:r>
            <a:r>
              <a:rPr dirty="0" sz="1000" spc="-5">
                <a:solidFill>
                  <a:srgbClr val="D79B2B"/>
                </a:solidFill>
                <a:latin typeface="Calibri"/>
                <a:cs typeface="Calibri"/>
              </a:rPr>
              <a:t>-</a:t>
            </a:r>
            <a:r>
              <a:rPr dirty="0" sz="1000" spc="-15">
                <a:solidFill>
                  <a:srgbClr val="D79B2B"/>
                </a:solidFill>
                <a:latin typeface="Calibri"/>
                <a:cs typeface="Calibri"/>
              </a:rPr>
              <a:t> </a:t>
            </a:r>
            <a:r>
              <a:rPr dirty="0" sz="1000" spc="-5">
                <a:solidFill>
                  <a:srgbClr val="D79B2B"/>
                </a:solidFill>
                <a:latin typeface="Calibri"/>
                <a:cs typeface="Calibri"/>
              </a:rPr>
              <a:t>Company</a:t>
            </a:r>
            <a:r>
              <a:rPr dirty="0" sz="1000" spc="-20">
                <a:solidFill>
                  <a:srgbClr val="D79B2B"/>
                </a:solidFill>
                <a:latin typeface="Calibri"/>
                <a:cs typeface="Calibri"/>
              </a:rPr>
              <a:t> </a:t>
            </a:r>
            <a:r>
              <a:rPr dirty="0" sz="1000" spc="-5">
                <a:solidFill>
                  <a:srgbClr val="D79B2B"/>
                </a:solidFill>
                <a:latin typeface="Calibri"/>
                <a:cs typeface="Calibri"/>
              </a:rPr>
              <a:t>Proprietary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435608" y="3304032"/>
            <a:ext cx="1957070" cy="748665"/>
            <a:chOff x="1435608" y="3304032"/>
            <a:chExt cx="1957070" cy="748665"/>
          </a:xfrm>
        </p:grpSpPr>
        <p:sp>
          <p:nvSpPr>
            <p:cNvPr id="4" name="object 4"/>
            <p:cNvSpPr/>
            <p:nvPr/>
          </p:nvSpPr>
          <p:spPr>
            <a:xfrm>
              <a:off x="1448562" y="3316986"/>
              <a:ext cx="1931035" cy="722630"/>
            </a:xfrm>
            <a:custGeom>
              <a:avLst/>
              <a:gdLst/>
              <a:ahLst/>
              <a:cxnLst/>
              <a:rect l="l" t="t" r="r" b="b"/>
              <a:pathLst>
                <a:path w="1931035" h="722629">
                  <a:moveTo>
                    <a:pt x="1810512" y="0"/>
                  </a:moveTo>
                  <a:lnTo>
                    <a:pt x="120396" y="0"/>
                  </a:lnTo>
                  <a:lnTo>
                    <a:pt x="73509" y="9453"/>
                  </a:lnTo>
                  <a:lnTo>
                    <a:pt x="35242" y="35242"/>
                  </a:lnTo>
                  <a:lnTo>
                    <a:pt x="9453" y="73509"/>
                  </a:lnTo>
                  <a:lnTo>
                    <a:pt x="0" y="120396"/>
                  </a:lnTo>
                  <a:lnTo>
                    <a:pt x="0" y="601980"/>
                  </a:lnTo>
                  <a:lnTo>
                    <a:pt x="9453" y="648866"/>
                  </a:lnTo>
                  <a:lnTo>
                    <a:pt x="35242" y="687133"/>
                  </a:lnTo>
                  <a:lnTo>
                    <a:pt x="73509" y="712922"/>
                  </a:lnTo>
                  <a:lnTo>
                    <a:pt x="120396" y="722376"/>
                  </a:lnTo>
                  <a:lnTo>
                    <a:pt x="1810512" y="722376"/>
                  </a:lnTo>
                  <a:lnTo>
                    <a:pt x="1857398" y="712922"/>
                  </a:lnTo>
                  <a:lnTo>
                    <a:pt x="1895665" y="687133"/>
                  </a:lnTo>
                  <a:lnTo>
                    <a:pt x="1921454" y="648866"/>
                  </a:lnTo>
                  <a:lnTo>
                    <a:pt x="1930908" y="601980"/>
                  </a:lnTo>
                  <a:lnTo>
                    <a:pt x="1930908" y="120396"/>
                  </a:lnTo>
                  <a:lnTo>
                    <a:pt x="1921454" y="73509"/>
                  </a:lnTo>
                  <a:lnTo>
                    <a:pt x="1895665" y="35242"/>
                  </a:lnTo>
                  <a:lnTo>
                    <a:pt x="1857398" y="9453"/>
                  </a:lnTo>
                  <a:lnTo>
                    <a:pt x="1810512" y="0"/>
                  </a:lnTo>
                  <a:close/>
                </a:path>
              </a:pathLst>
            </a:custGeom>
            <a:solidFill>
              <a:srgbClr val="92CDD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448562" y="3316986"/>
              <a:ext cx="1931035" cy="722630"/>
            </a:xfrm>
            <a:custGeom>
              <a:avLst/>
              <a:gdLst/>
              <a:ahLst/>
              <a:cxnLst/>
              <a:rect l="l" t="t" r="r" b="b"/>
              <a:pathLst>
                <a:path w="1931035" h="722629">
                  <a:moveTo>
                    <a:pt x="0" y="120396"/>
                  </a:moveTo>
                  <a:lnTo>
                    <a:pt x="9453" y="73509"/>
                  </a:lnTo>
                  <a:lnTo>
                    <a:pt x="35242" y="35242"/>
                  </a:lnTo>
                  <a:lnTo>
                    <a:pt x="73509" y="9453"/>
                  </a:lnTo>
                  <a:lnTo>
                    <a:pt x="120396" y="0"/>
                  </a:lnTo>
                  <a:lnTo>
                    <a:pt x="1810512" y="0"/>
                  </a:lnTo>
                  <a:lnTo>
                    <a:pt x="1857398" y="9453"/>
                  </a:lnTo>
                  <a:lnTo>
                    <a:pt x="1895665" y="35242"/>
                  </a:lnTo>
                  <a:lnTo>
                    <a:pt x="1921454" y="73509"/>
                  </a:lnTo>
                  <a:lnTo>
                    <a:pt x="1930908" y="120396"/>
                  </a:lnTo>
                  <a:lnTo>
                    <a:pt x="1930908" y="601980"/>
                  </a:lnTo>
                  <a:lnTo>
                    <a:pt x="1921454" y="648866"/>
                  </a:lnTo>
                  <a:lnTo>
                    <a:pt x="1895665" y="687133"/>
                  </a:lnTo>
                  <a:lnTo>
                    <a:pt x="1857398" y="712922"/>
                  </a:lnTo>
                  <a:lnTo>
                    <a:pt x="1810512" y="722376"/>
                  </a:lnTo>
                  <a:lnTo>
                    <a:pt x="120396" y="722376"/>
                  </a:lnTo>
                  <a:lnTo>
                    <a:pt x="73509" y="712922"/>
                  </a:lnTo>
                  <a:lnTo>
                    <a:pt x="35242" y="687133"/>
                  </a:lnTo>
                  <a:lnTo>
                    <a:pt x="9453" y="648866"/>
                  </a:lnTo>
                  <a:lnTo>
                    <a:pt x="0" y="601980"/>
                  </a:lnTo>
                  <a:lnTo>
                    <a:pt x="0" y="120396"/>
                  </a:lnTo>
                  <a:close/>
                </a:path>
              </a:pathLst>
            </a:custGeom>
            <a:ln w="25908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6" name="object 6"/>
          <p:cNvGrpSpPr/>
          <p:nvPr/>
        </p:nvGrpSpPr>
        <p:grpSpPr>
          <a:xfrm>
            <a:off x="4741164" y="1949195"/>
            <a:ext cx="3054350" cy="506095"/>
            <a:chOff x="4741164" y="1949195"/>
            <a:chExt cx="3054350" cy="506095"/>
          </a:xfrm>
        </p:grpSpPr>
        <p:sp>
          <p:nvSpPr>
            <p:cNvPr id="7" name="object 7"/>
            <p:cNvSpPr/>
            <p:nvPr/>
          </p:nvSpPr>
          <p:spPr>
            <a:xfrm>
              <a:off x="4754118" y="1962149"/>
              <a:ext cx="3028315" cy="480059"/>
            </a:xfrm>
            <a:custGeom>
              <a:avLst/>
              <a:gdLst/>
              <a:ahLst/>
              <a:cxnLst/>
              <a:rect l="l" t="t" r="r" b="b"/>
              <a:pathLst>
                <a:path w="3028315" h="480060">
                  <a:moveTo>
                    <a:pt x="2948178" y="0"/>
                  </a:moveTo>
                  <a:lnTo>
                    <a:pt x="80010" y="0"/>
                  </a:lnTo>
                  <a:lnTo>
                    <a:pt x="48863" y="6286"/>
                  </a:lnTo>
                  <a:lnTo>
                    <a:pt x="23431" y="23431"/>
                  </a:lnTo>
                  <a:lnTo>
                    <a:pt x="6286" y="48863"/>
                  </a:lnTo>
                  <a:lnTo>
                    <a:pt x="0" y="80010"/>
                  </a:lnTo>
                  <a:lnTo>
                    <a:pt x="0" y="400050"/>
                  </a:lnTo>
                  <a:lnTo>
                    <a:pt x="6286" y="431196"/>
                  </a:lnTo>
                  <a:lnTo>
                    <a:pt x="23431" y="456628"/>
                  </a:lnTo>
                  <a:lnTo>
                    <a:pt x="48863" y="473773"/>
                  </a:lnTo>
                  <a:lnTo>
                    <a:pt x="80010" y="480060"/>
                  </a:lnTo>
                  <a:lnTo>
                    <a:pt x="2948178" y="480060"/>
                  </a:lnTo>
                  <a:lnTo>
                    <a:pt x="2979324" y="473773"/>
                  </a:lnTo>
                  <a:lnTo>
                    <a:pt x="3004756" y="456628"/>
                  </a:lnTo>
                  <a:lnTo>
                    <a:pt x="3021901" y="431196"/>
                  </a:lnTo>
                  <a:lnTo>
                    <a:pt x="3028188" y="400050"/>
                  </a:lnTo>
                  <a:lnTo>
                    <a:pt x="3028188" y="80010"/>
                  </a:lnTo>
                  <a:lnTo>
                    <a:pt x="3021901" y="48863"/>
                  </a:lnTo>
                  <a:lnTo>
                    <a:pt x="3004756" y="23431"/>
                  </a:lnTo>
                  <a:lnTo>
                    <a:pt x="2979324" y="6286"/>
                  </a:lnTo>
                  <a:lnTo>
                    <a:pt x="2948178" y="0"/>
                  </a:lnTo>
                  <a:close/>
                </a:path>
              </a:pathLst>
            </a:custGeom>
            <a:solidFill>
              <a:srgbClr val="92CDD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4754118" y="1962149"/>
              <a:ext cx="3028315" cy="480059"/>
            </a:xfrm>
            <a:custGeom>
              <a:avLst/>
              <a:gdLst/>
              <a:ahLst/>
              <a:cxnLst/>
              <a:rect l="l" t="t" r="r" b="b"/>
              <a:pathLst>
                <a:path w="3028315" h="480060">
                  <a:moveTo>
                    <a:pt x="0" y="80010"/>
                  </a:moveTo>
                  <a:lnTo>
                    <a:pt x="6286" y="48863"/>
                  </a:lnTo>
                  <a:lnTo>
                    <a:pt x="23431" y="23431"/>
                  </a:lnTo>
                  <a:lnTo>
                    <a:pt x="48863" y="6286"/>
                  </a:lnTo>
                  <a:lnTo>
                    <a:pt x="80010" y="0"/>
                  </a:lnTo>
                  <a:lnTo>
                    <a:pt x="2948178" y="0"/>
                  </a:lnTo>
                  <a:lnTo>
                    <a:pt x="2979324" y="6286"/>
                  </a:lnTo>
                  <a:lnTo>
                    <a:pt x="3004756" y="23431"/>
                  </a:lnTo>
                  <a:lnTo>
                    <a:pt x="3021901" y="48863"/>
                  </a:lnTo>
                  <a:lnTo>
                    <a:pt x="3028188" y="80010"/>
                  </a:lnTo>
                  <a:lnTo>
                    <a:pt x="3028188" y="400050"/>
                  </a:lnTo>
                  <a:lnTo>
                    <a:pt x="3021901" y="431196"/>
                  </a:lnTo>
                  <a:lnTo>
                    <a:pt x="3004756" y="456628"/>
                  </a:lnTo>
                  <a:lnTo>
                    <a:pt x="2979324" y="473773"/>
                  </a:lnTo>
                  <a:lnTo>
                    <a:pt x="2948178" y="480060"/>
                  </a:lnTo>
                  <a:lnTo>
                    <a:pt x="80010" y="480060"/>
                  </a:lnTo>
                  <a:lnTo>
                    <a:pt x="48863" y="473773"/>
                  </a:lnTo>
                  <a:lnTo>
                    <a:pt x="23431" y="456628"/>
                  </a:lnTo>
                  <a:lnTo>
                    <a:pt x="6286" y="431196"/>
                  </a:lnTo>
                  <a:lnTo>
                    <a:pt x="0" y="400050"/>
                  </a:lnTo>
                  <a:lnTo>
                    <a:pt x="0" y="80010"/>
                  </a:lnTo>
                  <a:close/>
                </a:path>
              </a:pathLst>
            </a:custGeom>
            <a:ln w="25908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9" name="object 9"/>
          <p:cNvGrpSpPr/>
          <p:nvPr/>
        </p:nvGrpSpPr>
        <p:grpSpPr>
          <a:xfrm>
            <a:off x="9058656" y="3118104"/>
            <a:ext cx="2954020" cy="815340"/>
            <a:chOff x="9058656" y="3118104"/>
            <a:chExt cx="2954020" cy="815340"/>
          </a:xfrm>
        </p:grpSpPr>
        <p:sp>
          <p:nvSpPr>
            <p:cNvPr id="10" name="object 10"/>
            <p:cNvSpPr/>
            <p:nvPr/>
          </p:nvSpPr>
          <p:spPr>
            <a:xfrm>
              <a:off x="9071610" y="3131058"/>
              <a:ext cx="2927985" cy="789940"/>
            </a:xfrm>
            <a:custGeom>
              <a:avLst/>
              <a:gdLst/>
              <a:ahLst/>
              <a:cxnLst/>
              <a:rect l="l" t="t" r="r" b="b"/>
              <a:pathLst>
                <a:path w="2927984" h="789939">
                  <a:moveTo>
                    <a:pt x="2796032" y="0"/>
                  </a:moveTo>
                  <a:lnTo>
                    <a:pt x="131572" y="0"/>
                  </a:lnTo>
                  <a:lnTo>
                    <a:pt x="89993" y="6709"/>
                  </a:lnTo>
                  <a:lnTo>
                    <a:pt x="53876" y="25391"/>
                  </a:lnTo>
                  <a:lnTo>
                    <a:pt x="25391" y="53876"/>
                  </a:lnTo>
                  <a:lnTo>
                    <a:pt x="6709" y="89993"/>
                  </a:lnTo>
                  <a:lnTo>
                    <a:pt x="0" y="131571"/>
                  </a:lnTo>
                  <a:lnTo>
                    <a:pt x="0" y="657859"/>
                  </a:lnTo>
                  <a:lnTo>
                    <a:pt x="6709" y="699438"/>
                  </a:lnTo>
                  <a:lnTo>
                    <a:pt x="25391" y="735555"/>
                  </a:lnTo>
                  <a:lnTo>
                    <a:pt x="53876" y="764040"/>
                  </a:lnTo>
                  <a:lnTo>
                    <a:pt x="89993" y="782722"/>
                  </a:lnTo>
                  <a:lnTo>
                    <a:pt x="131572" y="789431"/>
                  </a:lnTo>
                  <a:lnTo>
                    <a:pt x="2796032" y="789431"/>
                  </a:lnTo>
                  <a:lnTo>
                    <a:pt x="2837610" y="782722"/>
                  </a:lnTo>
                  <a:lnTo>
                    <a:pt x="2873727" y="764040"/>
                  </a:lnTo>
                  <a:lnTo>
                    <a:pt x="2902212" y="735555"/>
                  </a:lnTo>
                  <a:lnTo>
                    <a:pt x="2920894" y="699438"/>
                  </a:lnTo>
                  <a:lnTo>
                    <a:pt x="2927604" y="657859"/>
                  </a:lnTo>
                  <a:lnTo>
                    <a:pt x="2927604" y="131571"/>
                  </a:lnTo>
                  <a:lnTo>
                    <a:pt x="2920894" y="89993"/>
                  </a:lnTo>
                  <a:lnTo>
                    <a:pt x="2902212" y="53876"/>
                  </a:lnTo>
                  <a:lnTo>
                    <a:pt x="2873727" y="25391"/>
                  </a:lnTo>
                  <a:lnTo>
                    <a:pt x="2837610" y="6709"/>
                  </a:lnTo>
                  <a:lnTo>
                    <a:pt x="2796032" y="0"/>
                  </a:lnTo>
                  <a:close/>
                </a:path>
              </a:pathLst>
            </a:custGeom>
            <a:solidFill>
              <a:srgbClr val="92CDD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9071610" y="3131058"/>
              <a:ext cx="2927985" cy="789940"/>
            </a:xfrm>
            <a:custGeom>
              <a:avLst/>
              <a:gdLst/>
              <a:ahLst/>
              <a:cxnLst/>
              <a:rect l="l" t="t" r="r" b="b"/>
              <a:pathLst>
                <a:path w="2927984" h="789939">
                  <a:moveTo>
                    <a:pt x="0" y="131571"/>
                  </a:moveTo>
                  <a:lnTo>
                    <a:pt x="6709" y="89993"/>
                  </a:lnTo>
                  <a:lnTo>
                    <a:pt x="25391" y="53876"/>
                  </a:lnTo>
                  <a:lnTo>
                    <a:pt x="53876" y="25391"/>
                  </a:lnTo>
                  <a:lnTo>
                    <a:pt x="89993" y="6709"/>
                  </a:lnTo>
                  <a:lnTo>
                    <a:pt x="131572" y="0"/>
                  </a:lnTo>
                  <a:lnTo>
                    <a:pt x="2796032" y="0"/>
                  </a:lnTo>
                  <a:lnTo>
                    <a:pt x="2837610" y="6709"/>
                  </a:lnTo>
                  <a:lnTo>
                    <a:pt x="2873727" y="25391"/>
                  </a:lnTo>
                  <a:lnTo>
                    <a:pt x="2902212" y="53876"/>
                  </a:lnTo>
                  <a:lnTo>
                    <a:pt x="2920894" y="89993"/>
                  </a:lnTo>
                  <a:lnTo>
                    <a:pt x="2927604" y="131571"/>
                  </a:lnTo>
                  <a:lnTo>
                    <a:pt x="2927604" y="657859"/>
                  </a:lnTo>
                  <a:lnTo>
                    <a:pt x="2920894" y="699438"/>
                  </a:lnTo>
                  <a:lnTo>
                    <a:pt x="2902212" y="735555"/>
                  </a:lnTo>
                  <a:lnTo>
                    <a:pt x="2873727" y="764040"/>
                  </a:lnTo>
                  <a:lnTo>
                    <a:pt x="2837610" y="782722"/>
                  </a:lnTo>
                  <a:lnTo>
                    <a:pt x="2796032" y="789431"/>
                  </a:lnTo>
                  <a:lnTo>
                    <a:pt x="131572" y="789431"/>
                  </a:lnTo>
                  <a:lnTo>
                    <a:pt x="89993" y="782722"/>
                  </a:lnTo>
                  <a:lnTo>
                    <a:pt x="53876" y="764040"/>
                  </a:lnTo>
                  <a:lnTo>
                    <a:pt x="25391" y="735555"/>
                  </a:lnTo>
                  <a:lnTo>
                    <a:pt x="6709" y="699438"/>
                  </a:lnTo>
                  <a:lnTo>
                    <a:pt x="0" y="657859"/>
                  </a:lnTo>
                  <a:lnTo>
                    <a:pt x="0" y="131571"/>
                  </a:lnTo>
                  <a:close/>
                </a:path>
              </a:pathLst>
            </a:custGeom>
            <a:ln w="25908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2" name="object 12"/>
          <p:cNvGrpSpPr/>
          <p:nvPr/>
        </p:nvGrpSpPr>
        <p:grpSpPr>
          <a:xfrm>
            <a:off x="4928615" y="4856988"/>
            <a:ext cx="3093720" cy="399415"/>
            <a:chOff x="4928615" y="4856988"/>
            <a:chExt cx="3093720" cy="399415"/>
          </a:xfrm>
        </p:grpSpPr>
        <p:sp>
          <p:nvSpPr>
            <p:cNvPr id="13" name="object 13"/>
            <p:cNvSpPr/>
            <p:nvPr/>
          </p:nvSpPr>
          <p:spPr>
            <a:xfrm>
              <a:off x="4941569" y="4869942"/>
              <a:ext cx="3068320" cy="373380"/>
            </a:xfrm>
            <a:custGeom>
              <a:avLst/>
              <a:gdLst/>
              <a:ahLst/>
              <a:cxnLst/>
              <a:rect l="l" t="t" r="r" b="b"/>
              <a:pathLst>
                <a:path w="3068320" h="373379">
                  <a:moveTo>
                    <a:pt x="3005581" y="0"/>
                  </a:moveTo>
                  <a:lnTo>
                    <a:pt x="62229" y="0"/>
                  </a:lnTo>
                  <a:lnTo>
                    <a:pt x="37986" y="4883"/>
                  </a:lnTo>
                  <a:lnTo>
                    <a:pt x="18208" y="18208"/>
                  </a:lnTo>
                  <a:lnTo>
                    <a:pt x="4883" y="37986"/>
                  </a:lnTo>
                  <a:lnTo>
                    <a:pt x="0" y="62229"/>
                  </a:lnTo>
                  <a:lnTo>
                    <a:pt x="0" y="311149"/>
                  </a:lnTo>
                  <a:lnTo>
                    <a:pt x="4883" y="335393"/>
                  </a:lnTo>
                  <a:lnTo>
                    <a:pt x="18208" y="355171"/>
                  </a:lnTo>
                  <a:lnTo>
                    <a:pt x="37986" y="368496"/>
                  </a:lnTo>
                  <a:lnTo>
                    <a:pt x="62229" y="373379"/>
                  </a:lnTo>
                  <a:lnTo>
                    <a:pt x="3005581" y="373379"/>
                  </a:lnTo>
                  <a:lnTo>
                    <a:pt x="3029825" y="368496"/>
                  </a:lnTo>
                  <a:lnTo>
                    <a:pt x="3049603" y="355171"/>
                  </a:lnTo>
                  <a:lnTo>
                    <a:pt x="3062928" y="335393"/>
                  </a:lnTo>
                  <a:lnTo>
                    <a:pt x="3067811" y="311149"/>
                  </a:lnTo>
                  <a:lnTo>
                    <a:pt x="3067811" y="62229"/>
                  </a:lnTo>
                  <a:lnTo>
                    <a:pt x="3062928" y="37986"/>
                  </a:lnTo>
                  <a:lnTo>
                    <a:pt x="3049603" y="18208"/>
                  </a:lnTo>
                  <a:lnTo>
                    <a:pt x="3029825" y="4883"/>
                  </a:lnTo>
                  <a:lnTo>
                    <a:pt x="3005581" y="0"/>
                  </a:lnTo>
                  <a:close/>
                </a:path>
              </a:pathLst>
            </a:custGeom>
            <a:solidFill>
              <a:srgbClr val="92CDD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4941569" y="4869942"/>
              <a:ext cx="3068320" cy="373380"/>
            </a:xfrm>
            <a:custGeom>
              <a:avLst/>
              <a:gdLst/>
              <a:ahLst/>
              <a:cxnLst/>
              <a:rect l="l" t="t" r="r" b="b"/>
              <a:pathLst>
                <a:path w="3068320" h="373379">
                  <a:moveTo>
                    <a:pt x="0" y="62229"/>
                  </a:moveTo>
                  <a:lnTo>
                    <a:pt x="4883" y="37986"/>
                  </a:lnTo>
                  <a:lnTo>
                    <a:pt x="18208" y="18208"/>
                  </a:lnTo>
                  <a:lnTo>
                    <a:pt x="37986" y="4883"/>
                  </a:lnTo>
                  <a:lnTo>
                    <a:pt x="62229" y="0"/>
                  </a:lnTo>
                  <a:lnTo>
                    <a:pt x="3005581" y="0"/>
                  </a:lnTo>
                  <a:lnTo>
                    <a:pt x="3029825" y="4883"/>
                  </a:lnTo>
                  <a:lnTo>
                    <a:pt x="3049603" y="18208"/>
                  </a:lnTo>
                  <a:lnTo>
                    <a:pt x="3062928" y="37986"/>
                  </a:lnTo>
                  <a:lnTo>
                    <a:pt x="3067811" y="62229"/>
                  </a:lnTo>
                  <a:lnTo>
                    <a:pt x="3067811" y="311149"/>
                  </a:lnTo>
                  <a:lnTo>
                    <a:pt x="3062928" y="335393"/>
                  </a:lnTo>
                  <a:lnTo>
                    <a:pt x="3049603" y="355171"/>
                  </a:lnTo>
                  <a:lnTo>
                    <a:pt x="3029825" y="368496"/>
                  </a:lnTo>
                  <a:lnTo>
                    <a:pt x="3005581" y="373379"/>
                  </a:lnTo>
                  <a:lnTo>
                    <a:pt x="62229" y="373379"/>
                  </a:lnTo>
                  <a:lnTo>
                    <a:pt x="37986" y="368496"/>
                  </a:lnTo>
                  <a:lnTo>
                    <a:pt x="18208" y="355171"/>
                  </a:lnTo>
                  <a:lnTo>
                    <a:pt x="4883" y="335393"/>
                  </a:lnTo>
                  <a:lnTo>
                    <a:pt x="0" y="311149"/>
                  </a:lnTo>
                  <a:lnTo>
                    <a:pt x="0" y="62229"/>
                  </a:lnTo>
                  <a:close/>
                </a:path>
              </a:pathLst>
            </a:custGeom>
            <a:ln w="25908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271983" y="460375"/>
            <a:ext cx="11313160" cy="4368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State</a:t>
            </a:r>
            <a:r>
              <a:rPr dirty="0" spc="-35"/>
              <a:t> </a:t>
            </a:r>
            <a:r>
              <a:rPr dirty="0" spc="-5"/>
              <a:t>of</a:t>
            </a:r>
            <a:r>
              <a:rPr dirty="0" spc="-15"/>
              <a:t> </a:t>
            </a:r>
            <a:r>
              <a:rPr dirty="0"/>
              <a:t>the</a:t>
            </a:r>
            <a:r>
              <a:rPr dirty="0" spc="-135"/>
              <a:t> </a:t>
            </a:r>
            <a:r>
              <a:rPr dirty="0" spc="-5"/>
              <a:t>Art</a:t>
            </a:r>
            <a:r>
              <a:rPr dirty="0" spc="-135"/>
              <a:t> </a:t>
            </a:r>
            <a:r>
              <a:rPr dirty="0" spc="-5"/>
              <a:t>Analysis:</a:t>
            </a:r>
            <a:r>
              <a:rPr dirty="0" spc="-20"/>
              <a:t> </a:t>
            </a:r>
            <a:r>
              <a:rPr dirty="0" spc="-5"/>
              <a:t>Algorithms</a:t>
            </a:r>
            <a:r>
              <a:rPr dirty="0" spc="5"/>
              <a:t> </a:t>
            </a:r>
            <a:r>
              <a:rPr dirty="0"/>
              <a:t>and</a:t>
            </a:r>
            <a:r>
              <a:rPr dirty="0" spc="10"/>
              <a:t> </a:t>
            </a:r>
            <a:r>
              <a:rPr dirty="0" spc="-5"/>
              <a:t>More</a:t>
            </a:r>
            <a:r>
              <a:rPr dirty="0" spc="5"/>
              <a:t> </a:t>
            </a:r>
            <a:r>
              <a:rPr dirty="0"/>
              <a:t>in</a:t>
            </a:r>
            <a:r>
              <a:rPr dirty="0" spc="5"/>
              <a:t> </a:t>
            </a:r>
            <a:r>
              <a:rPr dirty="0" spc="-5"/>
              <a:t>the</a:t>
            </a:r>
            <a:r>
              <a:rPr dirty="0" spc="5"/>
              <a:t> </a:t>
            </a:r>
            <a:r>
              <a:rPr dirty="0" spc="-10"/>
              <a:t>Cytobank</a:t>
            </a:r>
            <a:r>
              <a:rPr dirty="0" spc="40"/>
              <a:t> </a:t>
            </a:r>
            <a:r>
              <a:rPr dirty="0" spc="-5"/>
              <a:t>Cloud</a:t>
            </a:r>
          </a:p>
        </p:txBody>
      </p:sp>
      <p:grpSp>
        <p:nvGrpSpPr>
          <p:cNvPr id="16" name="object 16"/>
          <p:cNvGrpSpPr/>
          <p:nvPr/>
        </p:nvGrpSpPr>
        <p:grpSpPr>
          <a:xfrm>
            <a:off x="4143532" y="2563367"/>
            <a:ext cx="4281170" cy="2211705"/>
            <a:chOff x="4143532" y="2563367"/>
            <a:chExt cx="4281170" cy="2211705"/>
          </a:xfrm>
        </p:grpSpPr>
        <p:pic>
          <p:nvPicPr>
            <p:cNvPr id="17" name="object 1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143532" y="2563367"/>
              <a:ext cx="4281139" cy="2211411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66487" y="3288791"/>
              <a:ext cx="3069336" cy="867155"/>
            </a:xfrm>
            <a:prstGeom prst="rect">
              <a:avLst/>
            </a:prstGeom>
          </p:spPr>
        </p:pic>
      </p:grpSp>
      <p:sp>
        <p:nvSpPr>
          <p:cNvPr id="19" name="object 19"/>
          <p:cNvSpPr txBox="1"/>
          <p:nvPr/>
        </p:nvSpPr>
        <p:spPr>
          <a:xfrm>
            <a:off x="5163058" y="1369313"/>
            <a:ext cx="2207260" cy="4527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796290" marR="5080" indent="-784225">
              <a:lnSpc>
                <a:spcPct val="100000"/>
              </a:lnSpc>
              <a:spcBef>
                <a:spcPts val="105"/>
              </a:spcBef>
            </a:pPr>
            <a:r>
              <a:rPr dirty="0" sz="1400" spc="-5">
                <a:latin typeface="Calibri"/>
                <a:cs typeface="Calibri"/>
              </a:rPr>
              <a:t>Made </a:t>
            </a:r>
            <a:r>
              <a:rPr dirty="0" sz="1400" spc="-10">
                <a:latin typeface="Calibri"/>
                <a:cs typeface="Calibri"/>
              </a:rPr>
              <a:t>for </a:t>
            </a:r>
            <a:r>
              <a:rPr dirty="0" sz="1400" spc="-5">
                <a:latin typeface="Calibri"/>
                <a:cs typeface="Calibri"/>
              </a:rPr>
              <a:t>biologists, no </a:t>
            </a:r>
            <a:r>
              <a:rPr dirty="0" sz="1400" spc="-10">
                <a:latin typeface="Calibri"/>
                <a:cs typeface="Calibri"/>
              </a:rPr>
              <a:t>coding </a:t>
            </a:r>
            <a:r>
              <a:rPr dirty="0" sz="1400" spc="-30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required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0380091" y="2200782"/>
            <a:ext cx="1306195" cy="4527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7305" marR="5080" indent="-15240">
              <a:lnSpc>
                <a:spcPct val="100000"/>
              </a:lnSpc>
              <a:spcBef>
                <a:spcPts val="105"/>
              </a:spcBef>
            </a:pPr>
            <a:r>
              <a:rPr dirty="0" sz="1400" spc="-10">
                <a:latin typeface="Calibri"/>
                <a:cs typeface="Calibri"/>
              </a:rPr>
              <a:t>Securely save </a:t>
            </a:r>
            <a:r>
              <a:rPr dirty="0" sz="1400" spc="-5">
                <a:latin typeface="Calibri"/>
                <a:cs typeface="Calibri"/>
              </a:rPr>
              <a:t>and </a:t>
            </a:r>
            <a:r>
              <a:rPr dirty="0" sz="1400" spc="-30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archive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your</a:t>
            </a:r>
            <a:r>
              <a:rPr dirty="0" sz="1400" spc="-4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data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040383" y="1570431"/>
            <a:ext cx="2167890" cy="103695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dirty="0" sz="1600" spc="-5" b="1">
                <a:solidFill>
                  <a:srgbClr val="12336D"/>
                </a:solidFill>
                <a:latin typeface="Calibri"/>
                <a:cs typeface="Calibri"/>
              </a:rPr>
              <a:t>Application</a:t>
            </a:r>
            <a:r>
              <a:rPr dirty="0" sz="1600" spc="-45" b="1">
                <a:solidFill>
                  <a:srgbClr val="12336D"/>
                </a:solidFill>
                <a:latin typeface="Calibri"/>
                <a:cs typeface="Calibri"/>
              </a:rPr>
              <a:t> </a:t>
            </a:r>
            <a:r>
              <a:rPr dirty="0" sz="1600" spc="-10" b="1">
                <a:solidFill>
                  <a:srgbClr val="12336D"/>
                </a:solidFill>
                <a:latin typeface="Calibri"/>
                <a:cs typeface="Calibri"/>
              </a:rPr>
              <a:t>Programming</a:t>
            </a:r>
            <a:endParaRPr sz="16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dirty="0" sz="1600" spc="-15" b="1">
                <a:solidFill>
                  <a:srgbClr val="12336D"/>
                </a:solidFill>
                <a:latin typeface="Calibri"/>
                <a:cs typeface="Calibri"/>
              </a:rPr>
              <a:t>Interface</a:t>
            </a:r>
            <a:r>
              <a:rPr dirty="0" sz="1600" spc="-5" b="1">
                <a:solidFill>
                  <a:srgbClr val="12336D"/>
                </a:solidFill>
                <a:latin typeface="Calibri"/>
                <a:cs typeface="Calibri"/>
              </a:rPr>
              <a:t> </a:t>
            </a:r>
            <a:r>
              <a:rPr dirty="0" sz="1600" spc="-10" b="1">
                <a:solidFill>
                  <a:srgbClr val="12336D"/>
                </a:solidFill>
                <a:latin typeface="Calibri"/>
                <a:cs typeface="Calibri"/>
              </a:rPr>
              <a:t>(API)</a:t>
            </a:r>
            <a:endParaRPr sz="1600">
              <a:latin typeface="Calibri"/>
              <a:cs typeface="Calibri"/>
            </a:endParaRPr>
          </a:p>
          <a:p>
            <a:pPr algn="ctr" marL="15875" marR="64769">
              <a:lnSpc>
                <a:spcPct val="100000"/>
              </a:lnSpc>
              <a:spcBef>
                <a:spcPts val="760"/>
              </a:spcBef>
            </a:pPr>
            <a:r>
              <a:rPr dirty="0" sz="1400" spc="-10">
                <a:latin typeface="Calibri"/>
                <a:cs typeface="Calibri"/>
              </a:rPr>
              <a:t>Integrate</a:t>
            </a:r>
            <a:r>
              <a:rPr dirty="0" sz="1400" spc="-5">
                <a:latin typeface="Calibri"/>
                <a:cs typeface="Calibri"/>
              </a:rPr>
              <a:t> your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own</a:t>
            </a:r>
            <a:r>
              <a:rPr dirty="0" sz="1400" spc="-4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code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and </a:t>
            </a:r>
            <a:r>
              <a:rPr dirty="0" sz="1400" spc="-30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extend</a:t>
            </a:r>
            <a:r>
              <a:rPr dirty="0" sz="1400" spc="15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functionality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94410" y="4769942"/>
            <a:ext cx="2371090" cy="10255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144780">
              <a:lnSpc>
                <a:spcPct val="100000"/>
              </a:lnSpc>
              <a:spcBef>
                <a:spcPts val="95"/>
              </a:spcBef>
            </a:pPr>
            <a:r>
              <a:rPr dirty="0" sz="1600" spc="-10" b="1">
                <a:solidFill>
                  <a:srgbClr val="12336D"/>
                </a:solidFill>
                <a:latin typeface="Calibri"/>
                <a:cs typeface="Calibri"/>
              </a:rPr>
              <a:t>Informatics</a:t>
            </a:r>
            <a:r>
              <a:rPr dirty="0" sz="1600" spc="-5" b="1">
                <a:solidFill>
                  <a:srgbClr val="12336D"/>
                </a:solidFill>
                <a:latin typeface="Calibri"/>
                <a:cs typeface="Calibri"/>
              </a:rPr>
              <a:t> Consulting</a:t>
            </a:r>
            <a:endParaRPr sz="1600">
              <a:latin typeface="Calibri"/>
              <a:cs typeface="Calibri"/>
            </a:endParaRPr>
          </a:p>
          <a:p>
            <a:pPr algn="ctr" marL="142875">
              <a:lnSpc>
                <a:spcPct val="100000"/>
              </a:lnSpc>
              <a:spcBef>
                <a:spcPts val="5"/>
              </a:spcBef>
            </a:pPr>
            <a:r>
              <a:rPr dirty="0" sz="1600" spc="-5" b="1">
                <a:solidFill>
                  <a:srgbClr val="12336D"/>
                </a:solidFill>
                <a:latin typeface="Calibri"/>
                <a:cs typeface="Calibri"/>
              </a:rPr>
              <a:t>Services</a:t>
            </a:r>
            <a:r>
              <a:rPr dirty="0" sz="1600" spc="-10" b="1">
                <a:solidFill>
                  <a:srgbClr val="12336D"/>
                </a:solidFill>
                <a:latin typeface="Calibri"/>
                <a:cs typeface="Calibri"/>
              </a:rPr>
              <a:t> </a:t>
            </a:r>
            <a:r>
              <a:rPr dirty="0" sz="1600" spc="-5" b="1">
                <a:solidFill>
                  <a:srgbClr val="12336D"/>
                </a:solidFill>
                <a:latin typeface="Calibri"/>
                <a:cs typeface="Calibri"/>
              </a:rPr>
              <a:t>&amp;</a:t>
            </a:r>
            <a:r>
              <a:rPr dirty="0" sz="1600" spc="-10" b="1">
                <a:solidFill>
                  <a:srgbClr val="12336D"/>
                </a:solidFill>
                <a:latin typeface="Calibri"/>
                <a:cs typeface="Calibri"/>
              </a:rPr>
              <a:t> Support</a:t>
            </a:r>
            <a:endParaRPr sz="1600">
              <a:latin typeface="Calibri"/>
              <a:cs typeface="Calibri"/>
            </a:endParaRPr>
          </a:p>
          <a:p>
            <a:pPr algn="ctr" marL="12700" marR="5080">
              <a:lnSpc>
                <a:spcPct val="100000"/>
              </a:lnSpc>
              <a:spcBef>
                <a:spcPts val="670"/>
              </a:spcBef>
            </a:pPr>
            <a:r>
              <a:rPr dirty="0" sz="1400">
                <a:latin typeface="Calibri"/>
                <a:cs typeface="Calibri"/>
              </a:rPr>
              <a:t>App </a:t>
            </a:r>
            <a:r>
              <a:rPr dirty="0" sz="1400" spc="-5">
                <a:latin typeface="Calibri"/>
                <a:cs typeface="Calibri"/>
              </a:rPr>
              <a:t>and </a:t>
            </a:r>
            <a:r>
              <a:rPr dirty="0" sz="1400" spc="-10">
                <a:latin typeface="Calibri"/>
                <a:cs typeface="Calibri"/>
              </a:rPr>
              <a:t>Data </a:t>
            </a:r>
            <a:r>
              <a:rPr dirty="0" sz="1400" spc="-5">
                <a:latin typeface="Calibri"/>
                <a:cs typeface="Calibri"/>
              </a:rPr>
              <a:t>Scientists can help </a:t>
            </a:r>
            <a:r>
              <a:rPr dirty="0" sz="1400" spc="-30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with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customized</a:t>
            </a:r>
            <a:r>
              <a:rPr dirty="0" sz="1400" spc="-5">
                <a:latin typeface="Calibri"/>
                <a:cs typeface="Calibri"/>
              </a:rPr>
              <a:t> solutions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307329" y="5295646"/>
            <a:ext cx="2523490" cy="4533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920750" marR="5080" indent="-908685"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latin typeface="Calibri"/>
                <a:cs typeface="Calibri"/>
              </a:rPr>
              <a:t>Easily </a:t>
            </a:r>
            <a:r>
              <a:rPr dirty="0" sz="1400" spc="-10">
                <a:latin typeface="Calibri"/>
                <a:cs typeface="Calibri"/>
              </a:rPr>
              <a:t>share </a:t>
            </a:r>
            <a:r>
              <a:rPr dirty="0" sz="1400">
                <a:latin typeface="Calibri"/>
                <a:cs typeface="Calibri"/>
              </a:rPr>
              <a:t>and </a:t>
            </a:r>
            <a:r>
              <a:rPr dirty="0" sz="1400" spc="-10">
                <a:latin typeface="Calibri"/>
                <a:cs typeface="Calibri"/>
              </a:rPr>
              <a:t>collaborate </a:t>
            </a:r>
            <a:r>
              <a:rPr dirty="0" sz="1400" spc="-5">
                <a:latin typeface="Calibri"/>
                <a:cs typeface="Calibri"/>
              </a:rPr>
              <a:t>across </a:t>
            </a:r>
            <a:r>
              <a:rPr dirty="0" sz="1400" spc="-305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the </a:t>
            </a:r>
            <a:r>
              <a:rPr dirty="0" sz="1400">
                <a:latin typeface="Calibri"/>
                <a:cs typeface="Calibri"/>
              </a:rPr>
              <a:t>globe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2019935" y="2638044"/>
            <a:ext cx="274320" cy="550545"/>
          </a:xfrm>
          <a:custGeom>
            <a:avLst/>
            <a:gdLst/>
            <a:ahLst/>
            <a:cxnLst/>
            <a:rect l="l" t="t" r="r" b="b"/>
            <a:pathLst>
              <a:path w="274319" h="550544">
                <a:moveTo>
                  <a:pt x="40023" y="65724"/>
                </a:moveTo>
                <a:lnTo>
                  <a:pt x="28586" y="71294"/>
                </a:lnTo>
                <a:lnTo>
                  <a:pt x="262381" y="550544"/>
                </a:lnTo>
                <a:lnTo>
                  <a:pt x="273812" y="545083"/>
                </a:lnTo>
                <a:lnTo>
                  <a:pt x="40023" y="65724"/>
                </a:lnTo>
                <a:close/>
              </a:path>
              <a:path w="274319" h="550544">
                <a:moveTo>
                  <a:pt x="888" y="0"/>
                </a:moveTo>
                <a:lnTo>
                  <a:pt x="0" y="85216"/>
                </a:lnTo>
                <a:lnTo>
                  <a:pt x="28586" y="71294"/>
                </a:lnTo>
                <a:lnTo>
                  <a:pt x="22987" y="59816"/>
                </a:lnTo>
                <a:lnTo>
                  <a:pt x="34416" y="54228"/>
                </a:lnTo>
                <a:lnTo>
                  <a:pt x="63625" y="54228"/>
                </a:lnTo>
                <a:lnTo>
                  <a:pt x="68579" y="51815"/>
                </a:lnTo>
                <a:lnTo>
                  <a:pt x="888" y="0"/>
                </a:lnTo>
                <a:close/>
              </a:path>
              <a:path w="274319" h="550544">
                <a:moveTo>
                  <a:pt x="34416" y="54228"/>
                </a:moveTo>
                <a:lnTo>
                  <a:pt x="22987" y="59816"/>
                </a:lnTo>
                <a:lnTo>
                  <a:pt x="28586" y="71294"/>
                </a:lnTo>
                <a:lnTo>
                  <a:pt x="40023" y="65724"/>
                </a:lnTo>
                <a:lnTo>
                  <a:pt x="34416" y="54228"/>
                </a:lnTo>
                <a:close/>
              </a:path>
              <a:path w="274319" h="550544">
                <a:moveTo>
                  <a:pt x="63625" y="54228"/>
                </a:moveTo>
                <a:lnTo>
                  <a:pt x="34416" y="54228"/>
                </a:lnTo>
                <a:lnTo>
                  <a:pt x="40023" y="65724"/>
                </a:lnTo>
                <a:lnTo>
                  <a:pt x="63625" y="54228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2019173" y="4180713"/>
            <a:ext cx="276225" cy="589915"/>
          </a:xfrm>
          <a:custGeom>
            <a:avLst/>
            <a:gdLst/>
            <a:ahLst/>
            <a:cxnLst/>
            <a:rect l="l" t="t" r="r" b="b"/>
            <a:pathLst>
              <a:path w="276225" h="589914">
                <a:moveTo>
                  <a:pt x="0" y="504698"/>
                </a:moveTo>
                <a:lnTo>
                  <a:pt x="3175" y="589914"/>
                </a:lnTo>
                <a:lnTo>
                  <a:pt x="69341" y="536194"/>
                </a:lnTo>
                <a:lnTo>
                  <a:pt x="65986" y="534669"/>
                </a:lnTo>
                <a:lnTo>
                  <a:pt x="35178" y="534669"/>
                </a:lnTo>
                <a:lnTo>
                  <a:pt x="23621" y="529463"/>
                </a:lnTo>
                <a:lnTo>
                  <a:pt x="28910" y="517829"/>
                </a:lnTo>
                <a:lnTo>
                  <a:pt x="0" y="504698"/>
                </a:lnTo>
                <a:close/>
              </a:path>
              <a:path w="276225" h="589914">
                <a:moveTo>
                  <a:pt x="28910" y="517829"/>
                </a:moveTo>
                <a:lnTo>
                  <a:pt x="23621" y="529463"/>
                </a:lnTo>
                <a:lnTo>
                  <a:pt x="35178" y="534669"/>
                </a:lnTo>
                <a:lnTo>
                  <a:pt x="40452" y="523071"/>
                </a:lnTo>
                <a:lnTo>
                  <a:pt x="28910" y="517829"/>
                </a:lnTo>
                <a:close/>
              </a:path>
              <a:path w="276225" h="589914">
                <a:moveTo>
                  <a:pt x="40452" y="523071"/>
                </a:moveTo>
                <a:lnTo>
                  <a:pt x="35178" y="534669"/>
                </a:lnTo>
                <a:lnTo>
                  <a:pt x="65986" y="534669"/>
                </a:lnTo>
                <a:lnTo>
                  <a:pt x="40452" y="523071"/>
                </a:lnTo>
                <a:close/>
              </a:path>
              <a:path w="276225" h="589914">
                <a:moveTo>
                  <a:pt x="264287" y="0"/>
                </a:moveTo>
                <a:lnTo>
                  <a:pt x="28910" y="517829"/>
                </a:lnTo>
                <a:lnTo>
                  <a:pt x="40452" y="523071"/>
                </a:lnTo>
                <a:lnTo>
                  <a:pt x="275844" y="5334"/>
                </a:lnTo>
                <a:lnTo>
                  <a:pt x="264287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9761855" y="2389632"/>
            <a:ext cx="377190" cy="631190"/>
          </a:xfrm>
          <a:custGeom>
            <a:avLst/>
            <a:gdLst/>
            <a:ahLst/>
            <a:cxnLst/>
            <a:rect l="l" t="t" r="r" b="b"/>
            <a:pathLst>
              <a:path w="377190" h="631189">
                <a:moveTo>
                  <a:pt x="332619" y="62371"/>
                </a:moveTo>
                <a:lnTo>
                  <a:pt x="0" y="624585"/>
                </a:lnTo>
                <a:lnTo>
                  <a:pt x="10922" y="631063"/>
                </a:lnTo>
                <a:lnTo>
                  <a:pt x="343550" y="68832"/>
                </a:lnTo>
                <a:lnTo>
                  <a:pt x="332619" y="62371"/>
                </a:lnTo>
                <a:close/>
              </a:path>
              <a:path w="377190" h="631189">
                <a:moveTo>
                  <a:pt x="373195" y="51434"/>
                </a:moveTo>
                <a:lnTo>
                  <a:pt x="339090" y="51434"/>
                </a:lnTo>
                <a:lnTo>
                  <a:pt x="350012" y="57912"/>
                </a:lnTo>
                <a:lnTo>
                  <a:pt x="343550" y="68832"/>
                </a:lnTo>
                <a:lnTo>
                  <a:pt x="370840" y="84962"/>
                </a:lnTo>
                <a:lnTo>
                  <a:pt x="373195" y="51434"/>
                </a:lnTo>
                <a:close/>
              </a:path>
              <a:path w="377190" h="631189">
                <a:moveTo>
                  <a:pt x="339090" y="51434"/>
                </a:moveTo>
                <a:lnTo>
                  <a:pt x="332619" y="62371"/>
                </a:lnTo>
                <a:lnTo>
                  <a:pt x="343550" y="68832"/>
                </a:lnTo>
                <a:lnTo>
                  <a:pt x="350012" y="57912"/>
                </a:lnTo>
                <a:lnTo>
                  <a:pt x="339090" y="51434"/>
                </a:lnTo>
                <a:close/>
              </a:path>
              <a:path w="377190" h="631189">
                <a:moveTo>
                  <a:pt x="376809" y="0"/>
                </a:moveTo>
                <a:lnTo>
                  <a:pt x="305308" y="46227"/>
                </a:lnTo>
                <a:lnTo>
                  <a:pt x="332619" y="62371"/>
                </a:lnTo>
                <a:lnTo>
                  <a:pt x="339090" y="51434"/>
                </a:lnTo>
                <a:lnTo>
                  <a:pt x="373195" y="51434"/>
                </a:lnTo>
                <a:lnTo>
                  <a:pt x="376809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9813417" y="4017517"/>
            <a:ext cx="325755" cy="645160"/>
          </a:xfrm>
          <a:custGeom>
            <a:avLst/>
            <a:gdLst/>
            <a:ahLst/>
            <a:cxnLst/>
            <a:rect l="l" t="t" r="r" b="b"/>
            <a:pathLst>
              <a:path w="325754" h="645160">
                <a:moveTo>
                  <a:pt x="285779" y="579512"/>
                </a:moveTo>
                <a:lnTo>
                  <a:pt x="257301" y="593724"/>
                </a:lnTo>
                <a:lnTo>
                  <a:pt x="325374" y="644905"/>
                </a:lnTo>
                <a:lnTo>
                  <a:pt x="325454" y="590930"/>
                </a:lnTo>
                <a:lnTo>
                  <a:pt x="291464" y="590930"/>
                </a:lnTo>
                <a:lnTo>
                  <a:pt x="285779" y="579512"/>
                </a:lnTo>
                <a:close/>
              </a:path>
              <a:path w="325754" h="645160">
                <a:moveTo>
                  <a:pt x="297112" y="573856"/>
                </a:moveTo>
                <a:lnTo>
                  <a:pt x="285779" y="579512"/>
                </a:lnTo>
                <a:lnTo>
                  <a:pt x="291464" y="590930"/>
                </a:lnTo>
                <a:lnTo>
                  <a:pt x="302767" y="585215"/>
                </a:lnTo>
                <a:lnTo>
                  <a:pt x="297112" y="573856"/>
                </a:lnTo>
                <a:close/>
              </a:path>
              <a:path w="325754" h="645160">
                <a:moveTo>
                  <a:pt x="325500" y="559688"/>
                </a:moveTo>
                <a:lnTo>
                  <a:pt x="297112" y="573856"/>
                </a:lnTo>
                <a:lnTo>
                  <a:pt x="302767" y="585215"/>
                </a:lnTo>
                <a:lnTo>
                  <a:pt x="291464" y="590930"/>
                </a:lnTo>
                <a:lnTo>
                  <a:pt x="325454" y="590930"/>
                </a:lnTo>
                <a:lnTo>
                  <a:pt x="325500" y="559688"/>
                </a:lnTo>
                <a:close/>
              </a:path>
              <a:path w="325754" h="645160">
                <a:moveTo>
                  <a:pt x="11429" y="0"/>
                </a:moveTo>
                <a:lnTo>
                  <a:pt x="0" y="5587"/>
                </a:lnTo>
                <a:lnTo>
                  <a:pt x="285779" y="579512"/>
                </a:lnTo>
                <a:lnTo>
                  <a:pt x="297112" y="573856"/>
                </a:lnTo>
                <a:lnTo>
                  <a:pt x="11429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 txBox="1"/>
          <p:nvPr/>
        </p:nvSpPr>
        <p:spPr>
          <a:xfrm>
            <a:off x="10172827" y="4575428"/>
            <a:ext cx="1533525" cy="4527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26720" marR="5080" indent="-414655"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latin typeface="Calibri"/>
                <a:cs typeface="Calibri"/>
              </a:rPr>
              <a:t>Render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your</a:t>
            </a:r>
            <a:r>
              <a:rPr dirty="0" sz="1400" spc="-45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pipeline </a:t>
            </a:r>
            <a:r>
              <a:rPr dirty="0" sz="1400" spc="-300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auditable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52780" y="6461556"/>
            <a:ext cx="3453129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Research</a:t>
            </a:r>
            <a:r>
              <a:rPr dirty="0" sz="11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Use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 Only.</a:t>
            </a:r>
            <a:r>
              <a:rPr dirty="0" sz="11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Not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use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diagnostic</a:t>
            </a:r>
            <a:r>
              <a:rPr dirty="0" sz="11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procedures.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007102" y="2043125"/>
            <a:ext cx="246380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0" b="1">
                <a:solidFill>
                  <a:srgbClr val="12336D"/>
                </a:solidFill>
                <a:latin typeface="Calibri"/>
                <a:cs typeface="Calibri"/>
              </a:rPr>
              <a:t>Data</a:t>
            </a:r>
            <a:r>
              <a:rPr dirty="0" sz="1600" spc="-35" b="1">
                <a:solidFill>
                  <a:srgbClr val="12336D"/>
                </a:solidFill>
                <a:latin typeface="Calibri"/>
                <a:cs typeface="Calibri"/>
              </a:rPr>
              <a:t> </a:t>
            </a:r>
            <a:r>
              <a:rPr dirty="0" sz="1600" spc="-5" b="1">
                <a:solidFill>
                  <a:srgbClr val="12336D"/>
                </a:solidFill>
                <a:latin typeface="Calibri"/>
                <a:cs typeface="Calibri"/>
              </a:rPr>
              <a:t>Visualization</a:t>
            </a:r>
            <a:r>
              <a:rPr dirty="0" sz="1600" spc="-35" b="1">
                <a:solidFill>
                  <a:srgbClr val="12336D"/>
                </a:solidFill>
                <a:latin typeface="Calibri"/>
                <a:cs typeface="Calibri"/>
              </a:rPr>
              <a:t> </a:t>
            </a:r>
            <a:r>
              <a:rPr dirty="0" sz="1600" spc="-5" b="1">
                <a:solidFill>
                  <a:srgbClr val="12336D"/>
                </a:solidFill>
                <a:latin typeface="Calibri"/>
                <a:cs typeface="Calibri"/>
              </a:rPr>
              <a:t>&amp;</a:t>
            </a:r>
            <a:r>
              <a:rPr dirty="0" sz="1600" spc="-20" b="1">
                <a:solidFill>
                  <a:srgbClr val="12336D"/>
                </a:solidFill>
                <a:latin typeface="Calibri"/>
                <a:cs typeface="Calibri"/>
              </a:rPr>
              <a:t> </a:t>
            </a:r>
            <a:r>
              <a:rPr dirty="0" sz="1600" spc="-5" b="1">
                <a:solidFill>
                  <a:srgbClr val="12336D"/>
                </a:solidFill>
                <a:latin typeface="Calibri"/>
                <a:cs typeface="Calibri"/>
              </a:rPr>
              <a:t>Analysis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9289542" y="3206623"/>
            <a:ext cx="2444115" cy="513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R="37465">
              <a:lnSpc>
                <a:spcPct val="100000"/>
              </a:lnSpc>
              <a:spcBef>
                <a:spcPts val="95"/>
              </a:spcBef>
            </a:pPr>
            <a:r>
              <a:rPr dirty="0" sz="1600" spc="-10" b="1">
                <a:solidFill>
                  <a:srgbClr val="12336D"/>
                </a:solidFill>
                <a:latin typeface="Calibri"/>
                <a:cs typeface="Calibri"/>
              </a:rPr>
              <a:t>Data</a:t>
            </a:r>
            <a:r>
              <a:rPr dirty="0" sz="1600" spc="-35" b="1">
                <a:solidFill>
                  <a:srgbClr val="12336D"/>
                </a:solidFill>
                <a:latin typeface="Calibri"/>
                <a:cs typeface="Calibri"/>
              </a:rPr>
              <a:t> </a:t>
            </a:r>
            <a:r>
              <a:rPr dirty="0" sz="1600" spc="-10" b="1">
                <a:solidFill>
                  <a:srgbClr val="12336D"/>
                </a:solidFill>
                <a:latin typeface="Calibri"/>
                <a:cs typeface="Calibri"/>
              </a:rPr>
              <a:t>Management:</a:t>
            </a:r>
            <a:endParaRPr sz="16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dirty="0" sz="1600" spc="-10" b="1">
                <a:solidFill>
                  <a:srgbClr val="12336D"/>
                </a:solidFill>
                <a:latin typeface="Calibri"/>
                <a:cs typeface="Calibri"/>
              </a:rPr>
              <a:t>Backup, Storage,</a:t>
            </a:r>
            <a:r>
              <a:rPr dirty="0" sz="1600" spc="-25" b="1">
                <a:solidFill>
                  <a:srgbClr val="12336D"/>
                </a:solidFill>
                <a:latin typeface="Calibri"/>
                <a:cs typeface="Calibri"/>
              </a:rPr>
              <a:t> </a:t>
            </a:r>
            <a:r>
              <a:rPr dirty="0" sz="1600" spc="-15" b="1">
                <a:solidFill>
                  <a:srgbClr val="12336D"/>
                </a:solidFill>
                <a:latin typeface="Calibri"/>
                <a:cs typeface="Calibri"/>
              </a:rPr>
              <a:t>Traceability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822950" y="4918075"/>
            <a:ext cx="125222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0" b="1">
                <a:solidFill>
                  <a:srgbClr val="12336D"/>
                </a:solidFill>
                <a:latin typeface="Calibri"/>
                <a:cs typeface="Calibri"/>
              </a:rPr>
              <a:t>Data</a:t>
            </a:r>
            <a:r>
              <a:rPr dirty="0" sz="1600" spc="-80" b="1">
                <a:solidFill>
                  <a:srgbClr val="12336D"/>
                </a:solidFill>
                <a:latin typeface="Calibri"/>
                <a:cs typeface="Calibri"/>
              </a:rPr>
              <a:t> </a:t>
            </a:r>
            <a:r>
              <a:rPr dirty="0" sz="1600" spc="-10" b="1">
                <a:solidFill>
                  <a:srgbClr val="12336D"/>
                </a:solidFill>
                <a:latin typeface="Calibri"/>
                <a:cs typeface="Calibri"/>
              </a:rPr>
              <a:t>Exchange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835911" y="3396183"/>
            <a:ext cx="1153160" cy="513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dirty="0" sz="1600" spc="-10" b="1">
                <a:solidFill>
                  <a:srgbClr val="12336D"/>
                </a:solidFill>
                <a:latin typeface="Calibri"/>
                <a:cs typeface="Calibri"/>
              </a:rPr>
              <a:t>Customizable</a:t>
            </a:r>
            <a:endParaRPr sz="16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dirty="0" sz="1600" spc="-15" b="1">
                <a:solidFill>
                  <a:srgbClr val="12336D"/>
                </a:solidFill>
                <a:latin typeface="Calibri"/>
                <a:cs typeface="Calibri"/>
              </a:rPr>
              <a:t>Workflow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72583" y="6631635"/>
            <a:ext cx="184531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">
                <a:solidFill>
                  <a:srgbClr val="D79B2B"/>
                </a:solidFill>
                <a:latin typeface="Calibri"/>
                <a:cs typeface="Calibri"/>
              </a:rPr>
              <a:t>Confidential</a:t>
            </a:r>
            <a:r>
              <a:rPr dirty="0" sz="1000" spc="-20">
                <a:solidFill>
                  <a:srgbClr val="D79B2B"/>
                </a:solidFill>
                <a:latin typeface="Calibri"/>
                <a:cs typeface="Calibri"/>
              </a:rPr>
              <a:t> </a:t>
            </a:r>
            <a:r>
              <a:rPr dirty="0" sz="1000" spc="-5">
                <a:solidFill>
                  <a:srgbClr val="D79B2B"/>
                </a:solidFill>
                <a:latin typeface="Calibri"/>
                <a:cs typeface="Calibri"/>
              </a:rPr>
              <a:t>-</a:t>
            </a:r>
            <a:r>
              <a:rPr dirty="0" sz="1000" spc="-15">
                <a:solidFill>
                  <a:srgbClr val="D79B2B"/>
                </a:solidFill>
                <a:latin typeface="Calibri"/>
                <a:cs typeface="Calibri"/>
              </a:rPr>
              <a:t> </a:t>
            </a:r>
            <a:r>
              <a:rPr dirty="0" sz="1000" spc="-5">
                <a:solidFill>
                  <a:srgbClr val="D79B2B"/>
                </a:solidFill>
                <a:latin typeface="Calibri"/>
                <a:cs typeface="Calibri"/>
              </a:rPr>
              <a:t>Company</a:t>
            </a:r>
            <a:r>
              <a:rPr dirty="0" sz="1000" spc="-20">
                <a:solidFill>
                  <a:srgbClr val="D79B2B"/>
                </a:solidFill>
                <a:latin typeface="Calibri"/>
                <a:cs typeface="Calibri"/>
              </a:rPr>
              <a:t> </a:t>
            </a:r>
            <a:r>
              <a:rPr dirty="0" sz="1000" spc="-5">
                <a:solidFill>
                  <a:srgbClr val="D79B2B"/>
                </a:solidFill>
                <a:latin typeface="Calibri"/>
                <a:cs typeface="Calibri"/>
              </a:rPr>
              <a:t>Proprietary</a:t>
            </a:r>
            <a:endParaRPr sz="10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04531" y="1530096"/>
            <a:ext cx="4364735" cy="2913887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3672" y="1505711"/>
            <a:ext cx="4517136" cy="2927604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676145" y="1120901"/>
            <a:ext cx="1772920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spc="-5" b="1">
                <a:latin typeface="Arial"/>
                <a:cs typeface="Arial"/>
              </a:rPr>
              <a:t>Asymptomatic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967853" y="1120901"/>
            <a:ext cx="3447415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b="1">
                <a:latin typeface="Arial"/>
                <a:cs typeface="Arial"/>
              </a:rPr>
              <a:t>COVID-19</a:t>
            </a:r>
            <a:r>
              <a:rPr dirty="0" sz="2000" spc="-95" b="1">
                <a:latin typeface="Arial"/>
                <a:cs typeface="Arial"/>
              </a:rPr>
              <a:t> </a:t>
            </a:r>
            <a:r>
              <a:rPr dirty="0" sz="2000" spc="-5" b="1">
                <a:latin typeface="Arial"/>
                <a:cs typeface="Arial"/>
              </a:rPr>
              <a:t>Severe</a:t>
            </a:r>
            <a:r>
              <a:rPr dirty="0" sz="2000" spc="-125" b="1">
                <a:latin typeface="Arial"/>
                <a:cs typeface="Arial"/>
              </a:rPr>
              <a:t> </a:t>
            </a:r>
            <a:r>
              <a:rPr dirty="0" sz="2000" spc="-5" b="1">
                <a:latin typeface="Arial"/>
                <a:cs typeface="Arial"/>
              </a:rPr>
              <a:t>Symptoms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31368" y="308813"/>
            <a:ext cx="537654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5">
                <a:solidFill>
                  <a:srgbClr val="211F1F"/>
                </a:solidFill>
              </a:rPr>
              <a:t>Data</a:t>
            </a:r>
            <a:r>
              <a:rPr dirty="0" sz="2800" spc="25">
                <a:solidFill>
                  <a:srgbClr val="211F1F"/>
                </a:solidFill>
              </a:rPr>
              <a:t> </a:t>
            </a:r>
            <a:r>
              <a:rPr dirty="0" sz="2800">
                <a:solidFill>
                  <a:srgbClr val="211F1F"/>
                </a:solidFill>
              </a:rPr>
              <a:t>Visualization</a:t>
            </a:r>
            <a:r>
              <a:rPr dirty="0" sz="2800" spc="35">
                <a:solidFill>
                  <a:srgbClr val="211F1F"/>
                </a:solidFill>
              </a:rPr>
              <a:t> </a:t>
            </a:r>
            <a:r>
              <a:rPr dirty="0" sz="2800" spc="-5">
                <a:solidFill>
                  <a:srgbClr val="211F1F"/>
                </a:solidFill>
              </a:rPr>
              <a:t>and</a:t>
            </a:r>
            <a:r>
              <a:rPr dirty="0" sz="2800" spc="10">
                <a:solidFill>
                  <a:srgbClr val="211F1F"/>
                </a:solidFill>
              </a:rPr>
              <a:t> </a:t>
            </a:r>
            <a:r>
              <a:rPr dirty="0" sz="2800" spc="-5">
                <a:solidFill>
                  <a:srgbClr val="211F1F"/>
                </a:solidFill>
              </a:rPr>
              <a:t>Analysis</a:t>
            </a:r>
            <a:endParaRPr sz="2800"/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304531" y="5047488"/>
            <a:ext cx="4640580" cy="1027176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422554" y="4915027"/>
            <a:ext cx="6029960" cy="10934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 b="1">
                <a:solidFill>
                  <a:srgbClr val="7D7D7D"/>
                </a:solidFill>
                <a:latin typeface="Arial"/>
                <a:cs typeface="Arial"/>
              </a:rPr>
              <a:t>SAMPLES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400" spc="-10">
                <a:solidFill>
                  <a:srgbClr val="7D7D7D"/>
                </a:solidFill>
                <a:latin typeface="Arial"/>
                <a:cs typeface="Arial"/>
              </a:rPr>
              <a:t>C</a:t>
            </a:r>
            <a:r>
              <a:rPr dirty="0" sz="1400">
                <a:solidFill>
                  <a:srgbClr val="7D7D7D"/>
                </a:solidFill>
                <a:latin typeface="Arial"/>
                <a:cs typeface="Arial"/>
              </a:rPr>
              <a:t>r</a:t>
            </a:r>
            <a:r>
              <a:rPr dirty="0" sz="1400" spc="-20">
                <a:solidFill>
                  <a:srgbClr val="7D7D7D"/>
                </a:solidFill>
                <a:latin typeface="Arial"/>
                <a:cs typeface="Arial"/>
              </a:rPr>
              <a:t>y</a:t>
            </a:r>
            <a:r>
              <a:rPr dirty="0" sz="1400">
                <a:solidFill>
                  <a:srgbClr val="7D7D7D"/>
                </a:solidFill>
                <a:latin typeface="Arial"/>
                <a:cs typeface="Arial"/>
              </a:rPr>
              <a:t>opre</a:t>
            </a:r>
            <a:r>
              <a:rPr dirty="0" sz="1400" spc="-10">
                <a:solidFill>
                  <a:srgbClr val="7D7D7D"/>
                </a:solidFill>
                <a:latin typeface="Arial"/>
                <a:cs typeface="Arial"/>
              </a:rPr>
              <a:t>s</a:t>
            </a:r>
            <a:r>
              <a:rPr dirty="0" sz="1400" spc="-15">
                <a:solidFill>
                  <a:srgbClr val="7D7D7D"/>
                </a:solidFill>
                <a:latin typeface="Arial"/>
                <a:cs typeface="Arial"/>
              </a:rPr>
              <a:t>e</a:t>
            </a:r>
            <a:r>
              <a:rPr dirty="0" sz="1400" spc="-15">
                <a:solidFill>
                  <a:srgbClr val="7D7D7D"/>
                </a:solidFill>
                <a:latin typeface="Arial"/>
                <a:cs typeface="Arial"/>
              </a:rPr>
              <a:t>r</a:t>
            </a:r>
            <a:r>
              <a:rPr dirty="0" sz="1400" spc="-20">
                <a:solidFill>
                  <a:srgbClr val="7D7D7D"/>
                </a:solidFill>
                <a:latin typeface="Arial"/>
                <a:cs typeface="Arial"/>
              </a:rPr>
              <a:t>v</a:t>
            </a:r>
            <a:r>
              <a:rPr dirty="0" sz="1400">
                <a:solidFill>
                  <a:srgbClr val="7D7D7D"/>
                </a:solidFill>
                <a:latin typeface="Arial"/>
                <a:cs typeface="Arial"/>
              </a:rPr>
              <a:t>ed</a:t>
            </a:r>
            <a:r>
              <a:rPr dirty="0" sz="1400" spc="-9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7D7D7D"/>
                </a:solidFill>
                <a:latin typeface="Arial"/>
                <a:cs typeface="Arial"/>
              </a:rPr>
              <a:t>PB</a:t>
            </a:r>
            <a:r>
              <a:rPr dirty="0" sz="1400" spc="-10">
                <a:solidFill>
                  <a:srgbClr val="7D7D7D"/>
                </a:solidFill>
                <a:latin typeface="Arial"/>
                <a:cs typeface="Arial"/>
              </a:rPr>
              <a:t>M</a:t>
            </a:r>
            <a:r>
              <a:rPr dirty="0" sz="1400" spc="-10">
                <a:solidFill>
                  <a:srgbClr val="7D7D7D"/>
                </a:solidFill>
                <a:latin typeface="Arial"/>
                <a:cs typeface="Arial"/>
              </a:rPr>
              <a:t>C</a:t>
            </a:r>
            <a:r>
              <a:rPr dirty="0" sz="1400">
                <a:solidFill>
                  <a:srgbClr val="7D7D7D"/>
                </a:solidFill>
                <a:latin typeface="Arial"/>
                <a:cs typeface="Arial"/>
              </a:rPr>
              <a:t>s</a:t>
            </a:r>
            <a:r>
              <a:rPr dirty="0" sz="1400" spc="-35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7D7D7D"/>
                </a:solidFill>
                <a:latin typeface="Arial"/>
                <a:cs typeface="Arial"/>
              </a:rPr>
              <a:t>f</a:t>
            </a:r>
            <a:r>
              <a:rPr dirty="0" sz="1400">
                <a:solidFill>
                  <a:srgbClr val="7D7D7D"/>
                </a:solidFill>
                <a:latin typeface="Arial"/>
                <a:cs typeface="Arial"/>
              </a:rPr>
              <a:t>rom</a:t>
            </a:r>
            <a:endParaRPr sz="1400">
              <a:latin typeface="Arial"/>
              <a:cs typeface="Arial"/>
            </a:endParaRPr>
          </a:p>
          <a:p>
            <a:pPr marL="123825" indent="-111760">
              <a:lnSpc>
                <a:spcPct val="100000"/>
              </a:lnSpc>
              <a:spcBef>
                <a:spcPts val="5"/>
              </a:spcBef>
              <a:buChar char="•"/>
              <a:tabLst>
                <a:tab pos="124460" algn="l"/>
              </a:tabLst>
            </a:pPr>
            <a:r>
              <a:rPr dirty="0" sz="1400" spc="-10">
                <a:solidFill>
                  <a:srgbClr val="7D7D7D"/>
                </a:solidFill>
                <a:latin typeface="Arial"/>
                <a:cs typeface="Arial"/>
              </a:rPr>
              <a:t>C</a:t>
            </a:r>
            <a:r>
              <a:rPr dirty="0" sz="1400">
                <a:solidFill>
                  <a:srgbClr val="7D7D7D"/>
                </a:solidFill>
                <a:latin typeface="Arial"/>
                <a:cs typeface="Arial"/>
              </a:rPr>
              <a:t>OVI</a:t>
            </a:r>
            <a:r>
              <a:rPr dirty="0" sz="1400">
                <a:solidFill>
                  <a:srgbClr val="7D7D7D"/>
                </a:solidFill>
                <a:latin typeface="Arial"/>
                <a:cs typeface="Arial"/>
              </a:rPr>
              <a:t>D</a:t>
            </a:r>
            <a:r>
              <a:rPr dirty="0" sz="1400" spc="-35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7D7D7D"/>
                </a:solidFill>
                <a:latin typeface="Arial"/>
                <a:cs typeface="Arial"/>
              </a:rPr>
              <a:t>1</a:t>
            </a:r>
            <a:r>
              <a:rPr dirty="0" sz="1400">
                <a:solidFill>
                  <a:srgbClr val="7D7D7D"/>
                </a:solidFill>
                <a:latin typeface="Arial"/>
                <a:cs typeface="Arial"/>
              </a:rPr>
              <a:t>9</a:t>
            </a:r>
            <a:r>
              <a:rPr dirty="0" sz="1400" spc="-4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7D7D7D"/>
                </a:solidFill>
                <a:latin typeface="Arial"/>
                <a:cs typeface="Arial"/>
              </a:rPr>
              <a:t>neg</a:t>
            </a:r>
            <a:r>
              <a:rPr dirty="0" sz="1400" spc="-15">
                <a:solidFill>
                  <a:srgbClr val="7D7D7D"/>
                </a:solidFill>
                <a:latin typeface="Arial"/>
                <a:cs typeface="Arial"/>
              </a:rPr>
              <a:t>a</a:t>
            </a:r>
            <a:r>
              <a:rPr dirty="0" sz="1400" spc="-10">
                <a:solidFill>
                  <a:srgbClr val="7D7D7D"/>
                </a:solidFill>
                <a:latin typeface="Arial"/>
                <a:cs typeface="Arial"/>
              </a:rPr>
              <a:t>t</a:t>
            </a:r>
            <a:r>
              <a:rPr dirty="0" sz="1400">
                <a:solidFill>
                  <a:srgbClr val="7D7D7D"/>
                </a:solidFill>
                <a:latin typeface="Arial"/>
                <a:cs typeface="Arial"/>
              </a:rPr>
              <a:t>i</a:t>
            </a:r>
            <a:r>
              <a:rPr dirty="0" sz="1400" spc="-20">
                <a:solidFill>
                  <a:srgbClr val="7D7D7D"/>
                </a:solidFill>
                <a:latin typeface="Arial"/>
                <a:cs typeface="Arial"/>
              </a:rPr>
              <a:t>v</a:t>
            </a:r>
            <a:r>
              <a:rPr dirty="0" sz="1400">
                <a:solidFill>
                  <a:srgbClr val="7D7D7D"/>
                </a:solidFill>
                <a:latin typeface="Arial"/>
                <a:cs typeface="Arial"/>
              </a:rPr>
              <a:t>e</a:t>
            </a:r>
            <a:r>
              <a:rPr dirty="0" sz="1400" spc="-7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7D7D7D"/>
                </a:solidFill>
                <a:latin typeface="Arial"/>
                <a:cs typeface="Arial"/>
              </a:rPr>
              <a:t>heal</a:t>
            </a:r>
            <a:r>
              <a:rPr dirty="0" sz="1400" spc="-10">
                <a:solidFill>
                  <a:srgbClr val="7D7D7D"/>
                </a:solidFill>
                <a:latin typeface="Arial"/>
                <a:cs typeface="Arial"/>
              </a:rPr>
              <a:t>t</a:t>
            </a:r>
            <a:r>
              <a:rPr dirty="0" sz="1400" spc="-15">
                <a:solidFill>
                  <a:srgbClr val="7D7D7D"/>
                </a:solidFill>
                <a:latin typeface="Arial"/>
                <a:cs typeface="Arial"/>
              </a:rPr>
              <a:t>h</a:t>
            </a:r>
            <a:r>
              <a:rPr dirty="0" sz="1400">
                <a:solidFill>
                  <a:srgbClr val="7D7D7D"/>
                </a:solidFill>
                <a:latin typeface="Arial"/>
                <a:cs typeface="Arial"/>
              </a:rPr>
              <a:t>y</a:t>
            </a:r>
            <a:r>
              <a:rPr dirty="0" sz="1400" spc="-75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7D7D7D"/>
                </a:solidFill>
                <a:latin typeface="Arial"/>
                <a:cs typeface="Arial"/>
              </a:rPr>
              <a:t>dono</a:t>
            </a:r>
            <a:r>
              <a:rPr dirty="0" sz="1400" spc="-15">
                <a:solidFill>
                  <a:srgbClr val="7D7D7D"/>
                </a:solidFill>
                <a:latin typeface="Arial"/>
                <a:cs typeface="Arial"/>
              </a:rPr>
              <a:t>r</a:t>
            </a:r>
            <a:r>
              <a:rPr dirty="0" sz="1400">
                <a:solidFill>
                  <a:srgbClr val="7D7D7D"/>
                </a:solidFill>
                <a:latin typeface="Arial"/>
                <a:cs typeface="Arial"/>
              </a:rPr>
              <a:t>s</a:t>
            </a:r>
            <a:r>
              <a:rPr dirty="0" sz="1400" spc="-95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7D7D7D"/>
                </a:solidFill>
                <a:latin typeface="Arial"/>
                <a:cs typeface="Arial"/>
              </a:rPr>
              <a:t>(n=</a:t>
            </a:r>
            <a:r>
              <a:rPr dirty="0" sz="1400" spc="-5">
                <a:solidFill>
                  <a:srgbClr val="7D7D7D"/>
                </a:solidFill>
                <a:latin typeface="Arial"/>
                <a:cs typeface="Arial"/>
              </a:rPr>
              <a:t>4</a:t>
            </a:r>
            <a:r>
              <a:rPr dirty="0" sz="1400">
                <a:solidFill>
                  <a:srgbClr val="7D7D7D"/>
                </a:solidFill>
                <a:latin typeface="Arial"/>
                <a:cs typeface="Arial"/>
              </a:rPr>
              <a:t>)</a:t>
            </a:r>
            <a:endParaRPr sz="14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buChar char="•"/>
              <a:tabLst>
                <a:tab pos="124460" algn="l"/>
              </a:tabLst>
            </a:pPr>
            <a:r>
              <a:rPr dirty="0" sz="1400">
                <a:solidFill>
                  <a:srgbClr val="7D7D7D"/>
                </a:solidFill>
                <a:latin typeface="Arial"/>
                <a:cs typeface="Arial"/>
              </a:rPr>
              <a:t>COVID</a:t>
            </a:r>
            <a:r>
              <a:rPr dirty="0" sz="1400" spc="-2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7D7D7D"/>
                </a:solidFill>
                <a:latin typeface="Arial"/>
                <a:cs typeface="Arial"/>
              </a:rPr>
              <a:t>19</a:t>
            </a:r>
            <a:r>
              <a:rPr dirty="0" sz="1400" spc="-25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7D7D7D"/>
                </a:solidFill>
                <a:latin typeface="Arial"/>
                <a:cs typeface="Arial"/>
              </a:rPr>
              <a:t>positive</a:t>
            </a:r>
            <a:r>
              <a:rPr dirty="0" sz="1400" spc="-4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7D7D7D"/>
                </a:solidFill>
                <a:latin typeface="Arial"/>
                <a:cs typeface="Arial"/>
              </a:rPr>
              <a:t>donors</a:t>
            </a:r>
            <a:r>
              <a:rPr dirty="0" sz="1400" spc="-8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7D7D7D"/>
                </a:solidFill>
                <a:latin typeface="Arial"/>
                <a:cs typeface="Arial"/>
              </a:rPr>
              <a:t>with</a:t>
            </a:r>
            <a:r>
              <a:rPr dirty="0" sz="140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dirty="0" sz="1400" spc="-15">
                <a:solidFill>
                  <a:srgbClr val="7D7D7D"/>
                </a:solidFill>
                <a:latin typeface="Arial"/>
                <a:cs typeface="Arial"/>
              </a:rPr>
              <a:t>different</a:t>
            </a:r>
            <a:r>
              <a:rPr dirty="0" sz="1400" spc="-8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7D7D7D"/>
                </a:solidFill>
                <a:latin typeface="Arial"/>
                <a:cs typeface="Arial"/>
              </a:rPr>
              <a:t>degree</a:t>
            </a:r>
            <a:r>
              <a:rPr dirty="0" sz="1400" spc="-85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7D7D7D"/>
                </a:solidFill>
                <a:latin typeface="Arial"/>
                <a:cs typeface="Arial"/>
              </a:rPr>
              <a:t>of</a:t>
            </a:r>
            <a:r>
              <a:rPr dirty="0" sz="1400" spc="-10">
                <a:solidFill>
                  <a:srgbClr val="7D7D7D"/>
                </a:solidFill>
                <a:latin typeface="Arial"/>
                <a:cs typeface="Arial"/>
              </a:rPr>
              <a:t> symptoms:</a:t>
            </a:r>
            <a:r>
              <a:rPr dirty="0" sz="1400" spc="-229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7D7D7D"/>
                </a:solidFill>
                <a:latin typeface="Arial"/>
                <a:cs typeface="Arial"/>
              </a:rPr>
              <a:t>Asymptomatic </a:t>
            </a:r>
            <a:r>
              <a:rPr dirty="0" sz="1400" spc="-375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7D7D7D"/>
                </a:solidFill>
                <a:latin typeface="Arial"/>
                <a:cs typeface="Arial"/>
              </a:rPr>
              <a:t>(n=</a:t>
            </a:r>
            <a:r>
              <a:rPr dirty="0" sz="1400" spc="-5">
                <a:solidFill>
                  <a:srgbClr val="7D7D7D"/>
                </a:solidFill>
                <a:latin typeface="Arial"/>
                <a:cs typeface="Arial"/>
              </a:rPr>
              <a:t>2</a:t>
            </a:r>
            <a:r>
              <a:rPr dirty="0" sz="1400">
                <a:solidFill>
                  <a:srgbClr val="7D7D7D"/>
                </a:solidFill>
                <a:latin typeface="Arial"/>
                <a:cs typeface="Arial"/>
              </a:rPr>
              <a:t>),</a:t>
            </a:r>
            <a:r>
              <a:rPr dirty="0" sz="1400" spc="-75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7D7D7D"/>
                </a:solidFill>
                <a:latin typeface="Arial"/>
                <a:cs typeface="Arial"/>
              </a:rPr>
              <a:t>M</a:t>
            </a:r>
            <a:r>
              <a:rPr dirty="0" sz="1400">
                <a:solidFill>
                  <a:srgbClr val="7D7D7D"/>
                </a:solidFill>
                <a:latin typeface="Arial"/>
                <a:cs typeface="Arial"/>
              </a:rPr>
              <a:t>ild</a:t>
            </a:r>
            <a:r>
              <a:rPr dirty="0" sz="1400" spc="-3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7D7D7D"/>
                </a:solidFill>
                <a:latin typeface="Arial"/>
                <a:cs typeface="Arial"/>
              </a:rPr>
              <a:t>(n=</a:t>
            </a:r>
            <a:r>
              <a:rPr dirty="0" sz="1400" spc="-5">
                <a:solidFill>
                  <a:srgbClr val="7D7D7D"/>
                </a:solidFill>
                <a:latin typeface="Arial"/>
                <a:cs typeface="Arial"/>
              </a:rPr>
              <a:t>2</a:t>
            </a:r>
            <a:r>
              <a:rPr dirty="0" sz="1400">
                <a:solidFill>
                  <a:srgbClr val="7D7D7D"/>
                </a:solidFill>
                <a:latin typeface="Arial"/>
                <a:cs typeface="Arial"/>
              </a:rPr>
              <a:t>),</a:t>
            </a:r>
            <a:r>
              <a:rPr dirty="0" sz="1400" spc="-6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7D7D7D"/>
                </a:solidFill>
                <a:latin typeface="Arial"/>
                <a:cs typeface="Arial"/>
              </a:rPr>
              <a:t>M</a:t>
            </a:r>
            <a:r>
              <a:rPr dirty="0" sz="1400">
                <a:solidFill>
                  <a:srgbClr val="7D7D7D"/>
                </a:solidFill>
                <a:latin typeface="Arial"/>
                <a:cs typeface="Arial"/>
              </a:rPr>
              <a:t>oderate</a:t>
            </a:r>
            <a:r>
              <a:rPr dirty="0" sz="1400" spc="-10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7D7D7D"/>
                </a:solidFill>
                <a:latin typeface="Arial"/>
                <a:cs typeface="Arial"/>
              </a:rPr>
              <a:t>(n=</a:t>
            </a:r>
            <a:r>
              <a:rPr dirty="0" sz="1400" spc="-5">
                <a:solidFill>
                  <a:srgbClr val="7D7D7D"/>
                </a:solidFill>
                <a:latin typeface="Arial"/>
                <a:cs typeface="Arial"/>
              </a:rPr>
              <a:t>1</a:t>
            </a:r>
            <a:r>
              <a:rPr dirty="0" sz="1400">
                <a:solidFill>
                  <a:srgbClr val="7D7D7D"/>
                </a:solidFill>
                <a:latin typeface="Arial"/>
                <a:cs typeface="Arial"/>
              </a:rPr>
              <a:t>),</a:t>
            </a:r>
            <a:r>
              <a:rPr dirty="0" sz="1400" spc="-75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7D7D7D"/>
                </a:solidFill>
                <a:latin typeface="Arial"/>
                <a:cs typeface="Arial"/>
              </a:rPr>
              <a:t>Se</a:t>
            </a:r>
            <a:r>
              <a:rPr dirty="0" sz="1400" spc="-20">
                <a:solidFill>
                  <a:srgbClr val="7D7D7D"/>
                </a:solidFill>
                <a:latin typeface="Arial"/>
                <a:cs typeface="Arial"/>
              </a:rPr>
              <a:t>v</a:t>
            </a:r>
            <a:r>
              <a:rPr dirty="0" sz="1400">
                <a:solidFill>
                  <a:srgbClr val="7D7D7D"/>
                </a:solidFill>
                <a:latin typeface="Arial"/>
                <a:cs typeface="Arial"/>
              </a:rPr>
              <a:t>ere</a:t>
            </a:r>
            <a:r>
              <a:rPr dirty="0" sz="1400" spc="-55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7D7D7D"/>
                </a:solidFill>
                <a:latin typeface="Arial"/>
                <a:cs typeface="Arial"/>
              </a:rPr>
              <a:t>(n=</a:t>
            </a:r>
            <a:r>
              <a:rPr dirty="0" sz="1400" spc="-5">
                <a:solidFill>
                  <a:srgbClr val="7D7D7D"/>
                </a:solidFill>
                <a:latin typeface="Arial"/>
                <a:cs typeface="Arial"/>
              </a:rPr>
              <a:t>2</a:t>
            </a:r>
            <a:r>
              <a:rPr dirty="0" sz="1400">
                <a:solidFill>
                  <a:srgbClr val="7D7D7D"/>
                </a:solidFill>
                <a:latin typeface="Arial"/>
                <a:cs typeface="Arial"/>
              </a:rPr>
              <a:t>)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48462" y="6452412"/>
            <a:ext cx="11048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59637" y="6495084"/>
            <a:ext cx="3768090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500">
                <a:solidFill>
                  <a:srgbClr val="FFFFFF"/>
                </a:solidFill>
                <a:latin typeface="Arial"/>
                <a:cs typeface="Arial"/>
              </a:rPr>
              <a:t>Beckman</a:t>
            </a:r>
            <a:r>
              <a:rPr dirty="0" sz="500" spc="-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500" spc="-5">
                <a:solidFill>
                  <a:srgbClr val="FFFFFF"/>
                </a:solidFill>
                <a:latin typeface="Arial"/>
                <a:cs typeface="Arial"/>
              </a:rPr>
              <a:t>Coulter,</a:t>
            </a:r>
            <a:r>
              <a:rPr dirty="0" sz="5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500">
                <a:solidFill>
                  <a:srgbClr val="FFFFFF"/>
                </a:solidFill>
                <a:latin typeface="Arial"/>
                <a:cs typeface="Arial"/>
              </a:rPr>
              <a:t>Inc.</a:t>
            </a:r>
            <a:r>
              <a:rPr dirty="0" sz="5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500">
                <a:solidFill>
                  <a:srgbClr val="FFFFFF"/>
                </a:solidFill>
                <a:latin typeface="Arial"/>
                <a:cs typeface="Arial"/>
              </a:rPr>
              <a:t>All</a:t>
            </a:r>
            <a:r>
              <a:rPr dirty="0" sz="5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500">
                <a:solidFill>
                  <a:srgbClr val="FFFFFF"/>
                </a:solidFill>
                <a:latin typeface="Arial"/>
                <a:cs typeface="Arial"/>
              </a:rPr>
              <a:t>rights</a:t>
            </a:r>
            <a:r>
              <a:rPr dirty="0" sz="5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500">
                <a:solidFill>
                  <a:srgbClr val="FFFFFF"/>
                </a:solidFill>
                <a:latin typeface="Arial"/>
                <a:cs typeface="Arial"/>
              </a:rPr>
              <a:t>reserved.</a:t>
            </a:r>
            <a:r>
              <a:rPr dirty="0" sz="5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500">
                <a:solidFill>
                  <a:srgbClr val="FFFFFF"/>
                </a:solidFill>
                <a:latin typeface="Arial"/>
                <a:cs typeface="Arial"/>
              </a:rPr>
              <a:t>Beckman</a:t>
            </a:r>
            <a:r>
              <a:rPr dirty="0" sz="5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500" spc="-5">
                <a:solidFill>
                  <a:srgbClr val="FFFFFF"/>
                </a:solidFill>
                <a:latin typeface="Arial"/>
                <a:cs typeface="Arial"/>
              </a:rPr>
              <a:t>Coulter,</a:t>
            </a:r>
            <a:r>
              <a:rPr dirty="0" sz="5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50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5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500">
                <a:solidFill>
                  <a:srgbClr val="FFFFFF"/>
                </a:solidFill>
                <a:latin typeface="Arial"/>
                <a:cs typeface="Arial"/>
              </a:rPr>
              <a:t>stylized</a:t>
            </a:r>
            <a:r>
              <a:rPr dirty="0" sz="5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500" spc="-5">
                <a:solidFill>
                  <a:srgbClr val="FFFFFF"/>
                </a:solidFill>
                <a:latin typeface="Arial"/>
                <a:cs typeface="Arial"/>
              </a:rPr>
              <a:t>logo,</a:t>
            </a:r>
            <a:r>
              <a:rPr dirty="0" sz="5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500" spc="-5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dirty="0" sz="50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5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500">
                <a:solidFill>
                  <a:srgbClr val="FFFFFF"/>
                </a:solidFill>
                <a:latin typeface="Arial"/>
                <a:cs typeface="Arial"/>
              </a:rPr>
              <a:t>Beckman</a:t>
            </a:r>
            <a:r>
              <a:rPr dirty="0" sz="5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500">
                <a:solidFill>
                  <a:srgbClr val="FFFFFF"/>
                </a:solidFill>
                <a:latin typeface="Arial"/>
                <a:cs typeface="Arial"/>
              </a:rPr>
              <a:t>Coulterproduct</a:t>
            </a:r>
            <a:r>
              <a:rPr dirty="0" sz="5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500" spc="-5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dirty="0" sz="500">
                <a:solidFill>
                  <a:srgbClr val="FFFFFF"/>
                </a:solidFill>
                <a:latin typeface="Arial"/>
                <a:cs typeface="Arial"/>
              </a:rPr>
              <a:t>service</a:t>
            </a:r>
            <a:r>
              <a:rPr dirty="0" sz="500" spc="-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500">
                <a:solidFill>
                  <a:srgbClr val="FFFFFF"/>
                </a:solidFill>
                <a:latin typeface="Arial"/>
                <a:cs typeface="Arial"/>
              </a:rPr>
              <a:t>marks</a:t>
            </a:r>
            <a:r>
              <a:rPr dirty="0" sz="5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500" spc="-5">
                <a:solidFill>
                  <a:srgbClr val="FFFFFF"/>
                </a:solidFill>
                <a:latin typeface="Arial"/>
                <a:cs typeface="Arial"/>
              </a:rPr>
              <a:t>used </a:t>
            </a:r>
            <a:r>
              <a:rPr dirty="0" sz="500">
                <a:solidFill>
                  <a:srgbClr val="FFFFFF"/>
                </a:solidFill>
                <a:latin typeface="Arial"/>
                <a:cs typeface="Arial"/>
              </a:rPr>
              <a:t> herein</a:t>
            </a:r>
            <a:r>
              <a:rPr dirty="0" sz="5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500">
                <a:solidFill>
                  <a:srgbClr val="FFFFFF"/>
                </a:solidFill>
                <a:latin typeface="Arial"/>
                <a:cs typeface="Arial"/>
              </a:rPr>
              <a:t>are</a:t>
            </a:r>
            <a:r>
              <a:rPr dirty="0" sz="5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50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5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500" spc="-5">
                <a:solidFill>
                  <a:srgbClr val="FFFFFF"/>
                </a:solidFill>
                <a:latin typeface="Arial"/>
                <a:cs typeface="Arial"/>
              </a:rPr>
              <a:t>trademarks</a:t>
            </a:r>
            <a:r>
              <a:rPr dirty="0" sz="500" spc="-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500" spc="-5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dirty="0" sz="5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500" spc="-5">
                <a:solidFill>
                  <a:srgbClr val="FFFFFF"/>
                </a:solidFill>
                <a:latin typeface="Arial"/>
                <a:cs typeface="Arial"/>
              </a:rPr>
              <a:t>registered</a:t>
            </a:r>
            <a:r>
              <a:rPr dirty="0" sz="500" spc="-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500" spc="-5">
                <a:solidFill>
                  <a:srgbClr val="FFFFFF"/>
                </a:solidFill>
                <a:latin typeface="Arial"/>
                <a:cs typeface="Arial"/>
              </a:rPr>
              <a:t>trademarks</a:t>
            </a:r>
            <a:r>
              <a:rPr dirty="0" sz="500" spc="-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500" spc="-5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5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500">
                <a:solidFill>
                  <a:srgbClr val="FFFFFF"/>
                </a:solidFill>
                <a:latin typeface="Arial"/>
                <a:cs typeface="Arial"/>
              </a:rPr>
              <a:t>Beckman</a:t>
            </a:r>
            <a:r>
              <a:rPr dirty="0" sz="5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500" spc="-5">
                <a:solidFill>
                  <a:srgbClr val="FFFFFF"/>
                </a:solidFill>
                <a:latin typeface="Arial"/>
                <a:cs typeface="Arial"/>
              </a:rPr>
              <a:t>Coulter,</a:t>
            </a:r>
            <a:r>
              <a:rPr dirty="0" sz="500" spc="-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500">
                <a:solidFill>
                  <a:srgbClr val="FFFFFF"/>
                </a:solidFill>
                <a:latin typeface="Arial"/>
                <a:cs typeface="Arial"/>
              </a:rPr>
              <a:t>Inc.</a:t>
            </a:r>
            <a:r>
              <a:rPr dirty="0" sz="5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50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5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50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5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500">
                <a:solidFill>
                  <a:srgbClr val="FFFFFF"/>
                </a:solidFill>
                <a:latin typeface="Arial"/>
                <a:cs typeface="Arial"/>
              </a:rPr>
              <a:t>United</a:t>
            </a:r>
            <a:r>
              <a:rPr dirty="0" sz="5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500">
                <a:solidFill>
                  <a:srgbClr val="FFFFFF"/>
                </a:solidFill>
                <a:latin typeface="Arial"/>
                <a:cs typeface="Arial"/>
              </a:rPr>
              <a:t>States</a:t>
            </a:r>
            <a:r>
              <a:rPr dirty="0" sz="5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500">
                <a:solidFill>
                  <a:srgbClr val="FFFFFF"/>
                </a:solidFill>
                <a:latin typeface="Arial"/>
                <a:cs typeface="Arial"/>
              </a:rPr>
              <a:t>&amp; </a:t>
            </a:r>
            <a:r>
              <a:rPr dirty="0" sz="500" spc="-5">
                <a:solidFill>
                  <a:srgbClr val="FFFFFF"/>
                </a:solidFill>
                <a:latin typeface="Arial"/>
                <a:cs typeface="Arial"/>
              </a:rPr>
              <a:t>other</a:t>
            </a:r>
            <a:r>
              <a:rPr dirty="0" sz="5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500">
                <a:solidFill>
                  <a:srgbClr val="FFFFFF"/>
                </a:solidFill>
                <a:latin typeface="Arial"/>
                <a:cs typeface="Arial"/>
              </a:rPr>
              <a:t>countries</a:t>
            </a:r>
            <a:endParaRPr sz="5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662796" y="6627368"/>
            <a:ext cx="93726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">
                <a:solidFill>
                  <a:srgbClr val="FFC000"/>
                </a:solidFill>
                <a:latin typeface="Calibri"/>
                <a:cs typeface="Calibri"/>
              </a:rPr>
              <a:t>21.10.2</a:t>
            </a:r>
            <a:r>
              <a:rPr dirty="0" sz="1000" spc="-10">
                <a:solidFill>
                  <a:srgbClr val="FFC000"/>
                </a:solidFill>
                <a:latin typeface="Calibri"/>
                <a:cs typeface="Calibri"/>
              </a:rPr>
              <a:t>8</a:t>
            </a:r>
            <a:r>
              <a:rPr dirty="0" sz="1000" spc="-5">
                <a:solidFill>
                  <a:srgbClr val="FFC000"/>
                </a:solidFill>
                <a:latin typeface="Calibri"/>
                <a:cs typeface="Calibri"/>
              </a:rPr>
              <a:t>79.F</a:t>
            </a:r>
            <a:r>
              <a:rPr dirty="0" sz="1000" spc="-30">
                <a:solidFill>
                  <a:srgbClr val="FFC000"/>
                </a:solidFill>
                <a:latin typeface="Calibri"/>
                <a:cs typeface="Calibri"/>
              </a:rPr>
              <a:t>L</a:t>
            </a:r>
            <a:r>
              <a:rPr dirty="0" sz="1000" spc="-20">
                <a:solidFill>
                  <a:srgbClr val="FFC000"/>
                </a:solidFill>
                <a:latin typeface="Calibri"/>
                <a:cs typeface="Calibri"/>
              </a:rPr>
              <a:t>O</a:t>
            </a:r>
            <a:r>
              <a:rPr dirty="0" sz="1000" spc="-5">
                <a:solidFill>
                  <a:srgbClr val="FFC000"/>
                </a:solidFill>
                <a:latin typeface="Calibri"/>
                <a:cs typeface="Calibri"/>
              </a:rPr>
              <a:t>W</a:t>
            </a:r>
            <a:endParaRPr sz="1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72583" y="6631635"/>
            <a:ext cx="184531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">
                <a:solidFill>
                  <a:srgbClr val="D79B2B"/>
                </a:solidFill>
                <a:latin typeface="Calibri"/>
                <a:cs typeface="Calibri"/>
              </a:rPr>
              <a:t>Confidential</a:t>
            </a:r>
            <a:r>
              <a:rPr dirty="0" sz="1000" spc="-20">
                <a:solidFill>
                  <a:srgbClr val="D79B2B"/>
                </a:solidFill>
                <a:latin typeface="Calibri"/>
                <a:cs typeface="Calibri"/>
              </a:rPr>
              <a:t> </a:t>
            </a:r>
            <a:r>
              <a:rPr dirty="0" sz="1000" spc="-5">
                <a:solidFill>
                  <a:srgbClr val="D79B2B"/>
                </a:solidFill>
                <a:latin typeface="Calibri"/>
                <a:cs typeface="Calibri"/>
              </a:rPr>
              <a:t>-</a:t>
            </a:r>
            <a:r>
              <a:rPr dirty="0" sz="1000" spc="-15">
                <a:solidFill>
                  <a:srgbClr val="D79B2B"/>
                </a:solidFill>
                <a:latin typeface="Calibri"/>
                <a:cs typeface="Calibri"/>
              </a:rPr>
              <a:t> </a:t>
            </a:r>
            <a:r>
              <a:rPr dirty="0" sz="1000" spc="-5">
                <a:solidFill>
                  <a:srgbClr val="D79B2B"/>
                </a:solidFill>
                <a:latin typeface="Calibri"/>
                <a:cs typeface="Calibri"/>
              </a:rPr>
              <a:t>Company</a:t>
            </a:r>
            <a:r>
              <a:rPr dirty="0" sz="1000" spc="-20">
                <a:solidFill>
                  <a:srgbClr val="D79B2B"/>
                </a:solidFill>
                <a:latin typeface="Calibri"/>
                <a:cs typeface="Calibri"/>
              </a:rPr>
              <a:t> </a:t>
            </a:r>
            <a:r>
              <a:rPr dirty="0" sz="1000" spc="-5">
                <a:solidFill>
                  <a:srgbClr val="D79B2B"/>
                </a:solidFill>
                <a:latin typeface="Calibri"/>
                <a:cs typeface="Calibri"/>
              </a:rPr>
              <a:t>Proprietary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1368" y="269189"/>
            <a:ext cx="9519285" cy="4686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900"/>
              <a:t>Machine</a:t>
            </a:r>
            <a:r>
              <a:rPr dirty="0" sz="2900" spc="-45"/>
              <a:t> </a:t>
            </a:r>
            <a:r>
              <a:rPr dirty="0" sz="2900"/>
              <a:t>Learning</a:t>
            </a:r>
            <a:r>
              <a:rPr dirty="0" sz="2900" spc="-10"/>
              <a:t> </a:t>
            </a:r>
            <a:r>
              <a:rPr dirty="0" sz="2900"/>
              <a:t>–</a:t>
            </a:r>
            <a:r>
              <a:rPr dirty="0" sz="2900" spc="-5"/>
              <a:t> </a:t>
            </a:r>
            <a:r>
              <a:rPr dirty="0" sz="2900"/>
              <a:t>Assisted</a:t>
            </a:r>
            <a:r>
              <a:rPr dirty="0" sz="2900" spc="-40"/>
              <a:t> </a:t>
            </a:r>
            <a:r>
              <a:rPr dirty="0" sz="2900" spc="-5"/>
              <a:t>Analysis</a:t>
            </a:r>
            <a:r>
              <a:rPr dirty="0" sz="2900" spc="10"/>
              <a:t> </a:t>
            </a:r>
            <a:r>
              <a:rPr dirty="0" sz="2900"/>
              <a:t>to Explore</a:t>
            </a:r>
            <a:r>
              <a:rPr dirty="0" sz="2900" spc="-25"/>
              <a:t> </a:t>
            </a:r>
            <a:r>
              <a:rPr dirty="0" sz="2900"/>
              <a:t>Data</a:t>
            </a:r>
            <a:endParaRPr sz="2900"/>
          </a:p>
        </p:txBody>
      </p:sp>
      <p:sp>
        <p:nvSpPr>
          <p:cNvPr id="4" name="object 4"/>
          <p:cNvSpPr txBox="1"/>
          <p:nvPr/>
        </p:nvSpPr>
        <p:spPr>
          <a:xfrm>
            <a:off x="2322702" y="2130298"/>
            <a:ext cx="141097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5" b="1">
                <a:latin typeface="Arial"/>
                <a:cs typeface="Arial"/>
              </a:rPr>
              <a:t>Asymptomatic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8151876" y="1975104"/>
            <a:ext cx="2990215" cy="4114800"/>
            <a:chOff x="8151876" y="1975104"/>
            <a:chExt cx="2990215" cy="411480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05216" y="1975104"/>
              <a:ext cx="2868168" cy="411480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8166354" y="3239300"/>
              <a:ext cx="2961005" cy="2169795"/>
            </a:xfrm>
            <a:custGeom>
              <a:avLst/>
              <a:gdLst/>
              <a:ahLst/>
              <a:cxnLst/>
              <a:rect l="l" t="t" r="r" b="b"/>
              <a:pathLst>
                <a:path w="2961004" h="2169795">
                  <a:moveTo>
                    <a:pt x="2413" y="209130"/>
                  </a:moveTo>
                  <a:lnTo>
                    <a:pt x="2939034" y="209130"/>
                  </a:lnTo>
                  <a:lnTo>
                    <a:pt x="2939034" y="0"/>
                  </a:lnTo>
                  <a:lnTo>
                    <a:pt x="2413" y="0"/>
                  </a:lnTo>
                  <a:lnTo>
                    <a:pt x="2413" y="209130"/>
                  </a:lnTo>
                  <a:close/>
                </a:path>
                <a:path w="2961004" h="2169795">
                  <a:moveTo>
                    <a:pt x="25653" y="917409"/>
                  </a:moveTo>
                  <a:lnTo>
                    <a:pt x="2961004" y="917409"/>
                  </a:lnTo>
                  <a:lnTo>
                    <a:pt x="2961004" y="707034"/>
                  </a:lnTo>
                  <a:lnTo>
                    <a:pt x="25653" y="707034"/>
                  </a:lnTo>
                  <a:lnTo>
                    <a:pt x="25653" y="917409"/>
                  </a:lnTo>
                  <a:close/>
                </a:path>
                <a:path w="2961004" h="2169795">
                  <a:moveTo>
                    <a:pt x="0" y="1992972"/>
                  </a:moveTo>
                  <a:lnTo>
                    <a:pt x="2936621" y="1992972"/>
                  </a:lnTo>
                  <a:lnTo>
                    <a:pt x="2936621" y="1782597"/>
                  </a:lnTo>
                  <a:lnTo>
                    <a:pt x="0" y="1782597"/>
                  </a:lnTo>
                  <a:lnTo>
                    <a:pt x="0" y="1992972"/>
                  </a:lnTo>
                  <a:close/>
                </a:path>
                <a:path w="2961004" h="2169795">
                  <a:moveTo>
                    <a:pt x="2413" y="2169756"/>
                  </a:moveTo>
                  <a:lnTo>
                    <a:pt x="2939034" y="2169756"/>
                  </a:lnTo>
                  <a:lnTo>
                    <a:pt x="2939034" y="1959381"/>
                  </a:lnTo>
                  <a:lnTo>
                    <a:pt x="2413" y="1959381"/>
                  </a:lnTo>
                  <a:lnTo>
                    <a:pt x="2413" y="2169756"/>
                  </a:lnTo>
                  <a:close/>
                </a:path>
              </a:pathLst>
            </a:custGeom>
            <a:ln w="28956">
              <a:solidFill>
                <a:srgbClr val="AC1117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8" name="object 8"/>
          <p:cNvGrpSpPr/>
          <p:nvPr/>
        </p:nvGrpSpPr>
        <p:grpSpPr>
          <a:xfrm>
            <a:off x="591312" y="2505455"/>
            <a:ext cx="5414645" cy="1981200"/>
            <a:chOff x="591312" y="2505455"/>
            <a:chExt cx="5414645" cy="1981200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1312" y="2505455"/>
              <a:ext cx="5370576" cy="198120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4002024" y="2549651"/>
              <a:ext cx="2004060" cy="1527175"/>
            </a:xfrm>
            <a:custGeom>
              <a:avLst/>
              <a:gdLst/>
              <a:ahLst/>
              <a:cxnLst/>
              <a:rect l="l" t="t" r="r" b="b"/>
              <a:pathLst>
                <a:path w="2004060" h="1527175">
                  <a:moveTo>
                    <a:pt x="307721" y="706882"/>
                  </a:moveTo>
                  <a:lnTo>
                    <a:pt x="258445" y="656971"/>
                  </a:lnTo>
                  <a:lnTo>
                    <a:pt x="251079" y="676021"/>
                  </a:lnTo>
                  <a:lnTo>
                    <a:pt x="7493" y="590042"/>
                  </a:lnTo>
                  <a:lnTo>
                    <a:pt x="0" y="609219"/>
                  </a:lnTo>
                  <a:lnTo>
                    <a:pt x="243586" y="695198"/>
                  </a:lnTo>
                  <a:lnTo>
                    <a:pt x="236093" y="714248"/>
                  </a:lnTo>
                  <a:lnTo>
                    <a:pt x="307721" y="706882"/>
                  </a:lnTo>
                  <a:close/>
                </a:path>
                <a:path w="2004060" h="1527175">
                  <a:moveTo>
                    <a:pt x="848233" y="116840"/>
                  </a:moveTo>
                  <a:lnTo>
                    <a:pt x="799084" y="66929"/>
                  </a:lnTo>
                  <a:lnTo>
                    <a:pt x="791591" y="85979"/>
                  </a:lnTo>
                  <a:lnTo>
                    <a:pt x="548132" y="0"/>
                  </a:lnTo>
                  <a:lnTo>
                    <a:pt x="540512" y="19177"/>
                  </a:lnTo>
                  <a:lnTo>
                    <a:pt x="784098" y="105029"/>
                  </a:lnTo>
                  <a:lnTo>
                    <a:pt x="776605" y="124206"/>
                  </a:lnTo>
                  <a:lnTo>
                    <a:pt x="848233" y="116840"/>
                  </a:lnTo>
                  <a:close/>
                </a:path>
                <a:path w="2004060" h="1527175">
                  <a:moveTo>
                    <a:pt x="1482598" y="1509522"/>
                  </a:moveTo>
                  <a:lnTo>
                    <a:pt x="1288288" y="1399921"/>
                  </a:lnTo>
                  <a:lnTo>
                    <a:pt x="1299337" y="1382522"/>
                  </a:lnTo>
                  <a:lnTo>
                    <a:pt x="1227455" y="1377442"/>
                  </a:lnTo>
                  <a:lnTo>
                    <a:pt x="1266317" y="1435100"/>
                  </a:lnTo>
                  <a:lnTo>
                    <a:pt x="1277366" y="1417447"/>
                  </a:lnTo>
                  <a:lnTo>
                    <a:pt x="1471549" y="1527048"/>
                  </a:lnTo>
                  <a:lnTo>
                    <a:pt x="1482598" y="1509522"/>
                  </a:lnTo>
                  <a:close/>
                </a:path>
                <a:path w="2004060" h="1527175">
                  <a:moveTo>
                    <a:pt x="2003933" y="1090041"/>
                  </a:moveTo>
                  <a:lnTo>
                    <a:pt x="1809623" y="980440"/>
                  </a:lnTo>
                  <a:lnTo>
                    <a:pt x="1820672" y="963041"/>
                  </a:lnTo>
                  <a:lnTo>
                    <a:pt x="1748790" y="957961"/>
                  </a:lnTo>
                  <a:lnTo>
                    <a:pt x="1787652" y="1015631"/>
                  </a:lnTo>
                  <a:lnTo>
                    <a:pt x="1798701" y="997966"/>
                  </a:lnTo>
                  <a:lnTo>
                    <a:pt x="1992884" y="1107567"/>
                  </a:lnTo>
                  <a:lnTo>
                    <a:pt x="2003933" y="1090041"/>
                  </a:lnTo>
                  <a:close/>
                </a:path>
              </a:pathLst>
            </a:custGeom>
            <a:solidFill>
              <a:srgbClr val="B80D15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4187190" y="2095245"/>
            <a:ext cx="176657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 b="1">
                <a:latin typeface="Arial"/>
                <a:cs typeface="Arial"/>
              </a:rPr>
              <a:t>Se</a:t>
            </a:r>
            <a:r>
              <a:rPr dirty="0" sz="1600" spc="-40" b="1">
                <a:latin typeface="Arial"/>
                <a:cs typeface="Arial"/>
              </a:rPr>
              <a:t>v</a:t>
            </a:r>
            <a:r>
              <a:rPr dirty="0" sz="1600" spc="-5" b="1">
                <a:latin typeface="Arial"/>
                <a:cs typeface="Arial"/>
              </a:rPr>
              <a:t>ere</a:t>
            </a:r>
            <a:r>
              <a:rPr dirty="0" sz="1600" spc="-60" b="1">
                <a:latin typeface="Arial"/>
                <a:cs typeface="Arial"/>
              </a:rPr>
              <a:t> </a:t>
            </a:r>
            <a:r>
              <a:rPr dirty="0" sz="1600" spc="-5" b="1">
                <a:latin typeface="Arial"/>
                <a:cs typeface="Arial"/>
              </a:rPr>
              <a:t>S</a:t>
            </a:r>
            <a:r>
              <a:rPr dirty="0" sz="1600" spc="-40" b="1">
                <a:latin typeface="Arial"/>
                <a:cs typeface="Arial"/>
              </a:rPr>
              <a:t>y</a:t>
            </a:r>
            <a:r>
              <a:rPr dirty="0" sz="1600" spc="-5" b="1">
                <a:latin typeface="Arial"/>
                <a:cs typeface="Arial"/>
              </a:rPr>
              <a:t>m</a:t>
            </a:r>
            <a:r>
              <a:rPr dirty="0" sz="1600" spc="-15" b="1">
                <a:latin typeface="Arial"/>
                <a:cs typeface="Arial"/>
              </a:rPr>
              <a:t>p</a:t>
            </a:r>
            <a:r>
              <a:rPr dirty="0" sz="1600" spc="-5" b="1">
                <a:latin typeface="Arial"/>
                <a:cs typeface="Arial"/>
              </a:rPr>
              <a:t>t</a:t>
            </a:r>
            <a:r>
              <a:rPr dirty="0" sz="1600" spc="-15" b="1">
                <a:latin typeface="Arial"/>
                <a:cs typeface="Arial"/>
              </a:rPr>
              <a:t>o</a:t>
            </a:r>
            <a:r>
              <a:rPr dirty="0" sz="1600" spc="-5" b="1">
                <a:latin typeface="Arial"/>
                <a:cs typeface="Arial"/>
              </a:rPr>
              <a:t>ms</a:t>
            </a:r>
            <a:endParaRPr sz="16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48462" y="6452412"/>
            <a:ext cx="11048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6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59637" y="6495084"/>
            <a:ext cx="3768090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500">
                <a:solidFill>
                  <a:srgbClr val="FFFFFF"/>
                </a:solidFill>
                <a:latin typeface="Arial"/>
                <a:cs typeface="Arial"/>
              </a:rPr>
              <a:t>Beckman</a:t>
            </a:r>
            <a:r>
              <a:rPr dirty="0" sz="500" spc="-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500" spc="-5">
                <a:solidFill>
                  <a:srgbClr val="FFFFFF"/>
                </a:solidFill>
                <a:latin typeface="Arial"/>
                <a:cs typeface="Arial"/>
              </a:rPr>
              <a:t>Coulter,</a:t>
            </a:r>
            <a:r>
              <a:rPr dirty="0" sz="5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500">
                <a:solidFill>
                  <a:srgbClr val="FFFFFF"/>
                </a:solidFill>
                <a:latin typeface="Arial"/>
                <a:cs typeface="Arial"/>
              </a:rPr>
              <a:t>Inc.</a:t>
            </a:r>
            <a:r>
              <a:rPr dirty="0" sz="5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500">
                <a:solidFill>
                  <a:srgbClr val="FFFFFF"/>
                </a:solidFill>
                <a:latin typeface="Arial"/>
                <a:cs typeface="Arial"/>
              </a:rPr>
              <a:t>All</a:t>
            </a:r>
            <a:r>
              <a:rPr dirty="0" sz="5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500">
                <a:solidFill>
                  <a:srgbClr val="FFFFFF"/>
                </a:solidFill>
                <a:latin typeface="Arial"/>
                <a:cs typeface="Arial"/>
              </a:rPr>
              <a:t>rights</a:t>
            </a:r>
            <a:r>
              <a:rPr dirty="0" sz="5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500">
                <a:solidFill>
                  <a:srgbClr val="FFFFFF"/>
                </a:solidFill>
                <a:latin typeface="Arial"/>
                <a:cs typeface="Arial"/>
              </a:rPr>
              <a:t>reserved.</a:t>
            </a:r>
            <a:r>
              <a:rPr dirty="0" sz="5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500">
                <a:solidFill>
                  <a:srgbClr val="FFFFFF"/>
                </a:solidFill>
                <a:latin typeface="Arial"/>
                <a:cs typeface="Arial"/>
              </a:rPr>
              <a:t>Beckman</a:t>
            </a:r>
            <a:r>
              <a:rPr dirty="0" sz="5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500" spc="-5">
                <a:solidFill>
                  <a:srgbClr val="FFFFFF"/>
                </a:solidFill>
                <a:latin typeface="Arial"/>
                <a:cs typeface="Arial"/>
              </a:rPr>
              <a:t>Coulter,</a:t>
            </a:r>
            <a:r>
              <a:rPr dirty="0" sz="5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50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5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500">
                <a:solidFill>
                  <a:srgbClr val="FFFFFF"/>
                </a:solidFill>
                <a:latin typeface="Arial"/>
                <a:cs typeface="Arial"/>
              </a:rPr>
              <a:t>stylized</a:t>
            </a:r>
            <a:r>
              <a:rPr dirty="0" sz="5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500" spc="-5">
                <a:solidFill>
                  <a:srgbClr val="FFFFFF"/>
                </a:solidFill>
                <a:latin typeface="Arial"/>
                <a:cs typeface="Arial"/>
              </a:rPr>
              <a:t>logo,</a:t>
            </a:r>
            <a:r>
              <a:rPr dirty="0" sz="5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500" spc="-5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dirty="0" sz="50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5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500">
                <a:solidFill>
                  <a:srgbClr val="FFFFFF"/>
                </a:solidFill>
                <a:latin typeface="Arial"/>
                <a:cs typeface="Arial"/>
              </a:rPr>
              <a:t>Beckman</a:t>
            </a:r>
            <a:r>
              <a:rPr dirty="0" sz="5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500">
                <a:solidFill>
                  <a:srgbClr val="FFFFFF"/>
                </a:solidFill>
                <a:latin typeface="Arial"/>
                <a:cs typeface="Arial"/>
              </a:rPr>
              <a:t>Coulterproduct</a:t>
            </a:r>
            <a:r>
              <a:rPr dirty="0" sz="5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500" spc="-5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dirty="0" sz="500">
                <a:solidFill>
                  <a:srgbClr val="FFFFFF"/>
                </a:solidFill>
                <a:latin typeface="Arial"/>
                <a:cs typeface="Arial"/>
              </a:rPr>
              <a:t>service</a:t>
            </a:r>
            <a:r>
              <a:rPr dirty="0" sz="500" spc="-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500">
                <a:solidFill>
                  <a:srgbClr val="FFFFFF"/>
                </a:solidFill>
                <a:latin typeface="Arial"/>
                <a:cs typeface="Arial"/>
              </a:rPr>
              <a:t>marks</a:t>
            </a:r>
            <a:r>
              <a:rPr dirty="0" sz="5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500" spc="-5">
                <a:solidFill>
                  <a:srgbClr val="FFFFFF"/>
                </a:solidFill>
                <a:latin typeface="Arial"/>
                <a:cs typeface="Arial"/>
              </a:rPr>
              <a:t>used </a:t>
            </a:r>
            <a:r>
              <a:rPr dirty="0" sz="500">
                <a:solidFill>
                  <a:srgbClr val="FFFFFF"/>
                </a:solidFill>
                <a:latin typeface="Arial"/>
                <a:cs typeface="Arial"/>
              </a:rPr>
              <a:t> herein</a:t>
            </a:r>
            <a:r>
              <a:rPr dirty="0" sz="5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500">
                <a:solidFill>
                  <a:srgbClr val="FFFFFF"/>
                </a:solidFill>
                <a:latin typeface="Arial"/>
                <a:cs typeface="Arial"/>
              </a:rPr>
              <a:t>are</a:t>
            </a:r>
            <a:r>
              <a:rPr dirty="0" sz="5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50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5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500" spc="-5">
                <a:solidFill>
                  <a:srgbClr val="FFFFFF"/>
                </a:solidFill>
                <a:latin typeface="Arial"/>
                <a:cs typeface="Arial"/>
              </a:rPr>
              <a:t>trademarks</a:t>
            </a:r>
            <a:r>
              <a:rPr dirty="0" sz="500" spc="-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500" spc="-5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dirty="0" sz="5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500" spc="-5">
                <a:solidFill>
                  <a:srgbClr val="FFFFFF"/>
                </a:solidFill>
                <a:latin typeface="Arial"/>
                <a:cs typeface="Arial"/>
              </a:rPr>
              <a:t>registered</a:t>
            </a:r>
            <a:r>
              <a:rPr dirty="0" sz="500" spc="-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500" spc="-5">
                <a:solidFill>
                  <a:srgbClr val="FFFFFF"/>
                </a:solidFill>
                <a:latin typeface="Arial"/>
                <a:cs typeface="Arial"/>
              </a:rPr>
              <a:t>trademarks</a:t>
            </a:r>
            <a:r>
              <a:rPr dirty="0" sz="500" spc="-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500" spc="-5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5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500">
                <a:solidFill>
                  <a:srgbClr val="FFFFFF"/>
                </a:solidFill>
                <a:latin typeface="Arial"/>
                <a:cs typeface="Arial"/>
              </a:rPr>
              <a:t>Beckman</a:t>
            </a:r>
            <a:r>
              <a:rPr dirty="0" sz="5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500" spc="-5">
                <a:solidFill>
                  <a:srgbClr val="FFFFFF"/>
                </a:solidFill>
                <a:latin typeface="Arial"/>
                <a:cs typeface="Arial"/>
              </a:rPr>
              <a:t>Coulter,</a:t>
            </a:r>
            <a:r>
              <a:rPr dirty="0" sz="500" spc="-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500">
                <a:solidFill>
                  <a:srgbClr val="FFFFFF"/>
                </a:solidFill>
                <a:latin typeface="Arial"/>
                <a:cs typeface="Arial"/>
              </a:rPr>
              <a:t>Inc.</a:t>
            </a:r>
            <a:r>
              <a:rPr dirty="0" sz="5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50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5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50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5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500">
                <a:solidFill>
                  <a:srgbClr val="FFFFFF"/>
                </a:solidFill>
                <a:latin typeface="Arial"/>
                <a:cs typeface="Arial"/>
              </a:rPr>
              <a:t>United</a:t>
            </a:r>
            <a:r>
              <a:rPr dirty="0" sz="5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500">
                <a:solidFill>
                  <a:srgbClr val="FFFFFF"/>
                </a:solidFill>
                <a:latin typeface="Arial"/>
                <a:cs typeface="Arial"/>
              </a:rPr>
              <a:t>States</a:t>
            </a:r>
            <a:r>
              <a:rPr dirty="0" sz="5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500">
                <a:solidFill>
                  <a:srgbClr val="FFFFFF"/>
                </a:solidFill>
                <a:latin typeface="Arial"/>
                <a:cs typeface="Arial"/>
              </a:rPr>
              <a:t>&amp; </a:t>
            </a:r>
            <a:r>
              <a:rPr dirty="0" sz="500" spc="-5">
                <a:solidFill>
                  <a:srgbClr val="FFFFFF"/>
                </a:solidFill>
                <a:latin typeface="Arial"/>
                <a:cs typeface="Arial"/>
              </a:rPr>
              <a:t>other</a:t>
            </a:r>
            <a:r>
              <a:rPr dirty="0" sz="5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500">
                <a:solidFill>
                  <a:srgbClr val="FFFFFF"/>
                </a:solidFill>
                <a:latin typeface="Arial"/>
                <a:cs typeface="Arial"/>
              </a:rPr>
              <a:t>countries</a:t>
            </a:r>
            <a:endParaRPr sz="5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076313" y="1197355"/>
            <a:ext cx="4858385" cy="574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1800" spc="-5" b="1">
                <a:solidFill>
                  <a:srgbClr val="006FC0"/>
                </a:solidFill>
                <a:latin typeface="Calibri"/>
                <a:cs typeface="Calibri"/>
              </a:rPr>
              <a:t>Unsupervised</a:t>
            </a:r>
            <a:r>
              <a:rPr dirty="0" sz="1800" spc="-2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spc="-15" b="1">
                <a:solidFill>
                  <a:srgbClr val="006FC0"/>
                </a:solidFill>
                <a:latin typeface="Calibri"/>
                <a:cs typeface="Calibri"/>
              </a:rPr>
              <a:t>Clustering</a:t>
            </a:r>
            <a:r>
              <a:rPr dirty="0" sz="1800" spc="-5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Enables</a:t>
            </a:r>
            <a:r>
              <a:rPr dirty="0" sz="1800" spc="-1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006FC0"/>
                </a:solidFill>
                <a:latin typeface="Calibri"/>
                <a:cs typeface="Calibri"/>
              </a:rPr>
              <a:t>User-independent</a:t>
            </a:r>
            <a:endParaRPr sz="1800">
              <a:latin typeface="Calibri"/>
              <a:cs typeface="Calibri"/>
            </a:endParaRPr>
          </a:p>
          <a:p>
            <a:pPr algn="ctr" marL="1270">
              <a:lnSpc>
                <a:spcPct val="100000"/>
              </a:lnSpc>
            </a:pPr>
            <a:r>
              <a:rPr dirty="0" sz="1800" spc="-5" b="1">
                <a:solidFill>
                  <a:srgbClr val="006FC0"/>
                </a:solidFill>
                <a:latin typeface="Calibri"/>
                <a:cs typeface="Calibri"/>
              </a:rPr>
              <a:t>Population</a:t>
            </a:r>
            <a:r>
              <a:rPr dirty="0" sz="1800" spc="-5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006FC0"/>
                </a:solidFill>
                <a:latin typeface="Calibri"/>
                <a:cs typeface="Calibri"/>
              </a:rPr>
              <a:t>Identification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6569964" y="2880360"/>
            <a:ext cx="559435" cy="1092835"/>
            <a:chOff x="6569964" y="2880360"/>
            <a:chExt cx="559435" cy="1092835"/>
          </a:xfrm>
        </p:grpSpPr>
        <p:sp>
          <p:nvSpPr>
            <p:cNvPr id="16" name="object 16"/>
            <p:cNvSpPr/>
            <p:nvPr/>
          </p:nvSpPr>
          <p:spPr>
            <a:xfrm>
              <a:off x="6582918" y="2893314"/>
              <a:ext cx="533400" cy="1066800"/>
            </a:xfrm>
            <a:custGeom>
              <a:avLst/>
              <a:gdLst/>
              <a:ahLst/>
              <a:cxnLst/>
              <a:rect l="l" t="t" r="r" b="b"/>
              <a:pathLst>
                <a:path w="533400" h="1066800">
                  <a:moveTo>
                    <a:pt x="266700" y="0"/>
                  </a:moveTo>
                  <a:lnTo>
                    <a:pt x="266700" y="266700"/>
                  </a:lnTo>
                  <a:lnTo>
                    <a:pt x="0" y="266700"/>
                  </a:lnTo>
                  <a:lnTo>
                    <a:pt x="0" y="800100"/>
                  </a:lnTo>
                  <a:lnTo>
                    <a:pt x="266700" y="800100"/>
                  </a:lnTo>
                  <a:lnTo>
                    <a:pt x="266700" y="1066800"/>
                  </a:lnTo>
                  <a:lnTo>
                    <a:pt x="533400" y="533400"/>
                  </a:lnTo>
                  <a:lnTo>
                    <a:pt x="26670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6582918" y="2893314"/>
              <a:ext cx="533400" cy="1066800"/>
            </a:xfrm>
            <a:custGeom>
              <a:avLst/>
              <a:gdLst/>
              <a:ahLst/>
              <a:cxnLst/>
              <a:rect l="l" t="t" r="r" b="b"/>
              <a:pathLst>
                <a:path w="533400" h="1066800">
                  <a:moveTo>
                    <a:pt x="0" y="266700"/>
                  </a:moveTo>
                  <a:lnTo>
                    <a:pt x="266700" y="266700"/>
                  </a:lnTo>
                  <a:lnTo>
                    <a:pt x="266700" y="0"/>
                  </a:lnTo>
                  <a:lnTo>
                    <a:pt x="533400" y="533400"/>
                  </a:lnTo>
                  <a:lnTo>
                    <a:pt x="266700" y="1066800"/>
                  </a:lnTo>
                  <a:lnTo>
                    <a:pt x="266700" y="800100"/>
                  </a:lnTo>
                  <a:lnTo>
                    <a:pt x="0" y="800100"/>
                  </a:lnTo>
                  <a:lnTo>
                    <a:pt x="0" y="266700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/>
          <p:cNvSpPr txBox="1"/>
          <p:nvPr/>
        </p:nvSpPr>
        <p:spPr>
          <a:xfrm>
            <a:off x="640486" y="1239392"/>
            <a:ext cx="529082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 b="1">
                <a:solidFill>
                  <a:srgbClr val="006FC0"/>
                </a:solidFill>
                <a:latin typeface="Calibri"/>
                <a:cs typeface="Calibri"/>
              </a:rPr>
              <a:t>Dimensionality</a:t>
            </a:r>
            <a:r>
              <a:rPr dirty="0" sz="1800" spc="-7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006FC0"/>
                </a:solidFill>
                <a:latin typeface="Calibri"/>
                <a:cs typeface="Calibri"/>
              </a:rPr>
              <a:t>Reduction</a:t>
            </a:r>
            <a:r>
              <a:rPr dirty="0" sz="1800" spc="-2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006FC0"/>
                </a:solidFill>
                <a:latin typeface="Calibri"/>
                <a:cs typeface="Calibri"/>
              </a:rPr>
              <a:t>Enables</a:t>
            </a:r>
            <a:r>
              <a:rPr dirty="0" sz="1800" spc="-5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006FC0"/>
                </a:solidFill>
                <a:latin typeface="Calibri"/>
                <a:cs typeface="Calibri"/>
              </a:rPr>
              <a:t>Unbiased</a:t>
            </a:r>
            <a:r>
              <a:rPr dirty="0" sz="1800" spc="-3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006FC0"/>
                </a:solidFill>
                <a:latin typeface="Calibri"/>
                <a:cs typeface="Calibri"/>
              </a:rPr>
              <a:t>Exploration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284975"/>
            <a:ext cx="12192000" cy="573022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48157" y="6455461"/>
            <a:ext cx="11048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9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927852" y="6625234"/>
            <a:ext cx="33718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">
                <a:solidFill>
                  <a:srgbClr val="39C5E3"/>
                </a:solidFill>
                <a:latin typeface="Calibri"/>
                <a:cs typeface="Calibri"/>
              </a:rPr>
              <a:t>Public</a:t>
            </a:r>
            <a:endParaRPr sz="10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6700" y="1624583"/>
            <a:ext cx="7543800" cy="3886200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62152" y="447802"/>
            <a:ext cx="9873615" cy="4368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How</a:t>
            </a:r>
            <a:r>
              <a:rPr dirty="0"/>
              <a:t> Much</a:t>
            </a:r>
            <a:r>
              <a:rPr dirty="0" spc="15"/>
              <a:t> </a:t>
            </a:r>
            <a:r>
              <a:rPr dirty="0" spc="-5"/>
              <a:t>Data</a:t>
            </a:r>
            <a:r>
              <a:rPr dirty="0"/>
              <a:t> </a:t>
            </a:r>
            <a:r>
              <a:rPr dirty="0" spc="-5"/>
              <a:t>Can</a:t>
            </a:r>
            <a:r>
              <a:rPr dirty="0" spc="5"/>
              <a:t> </a:t>
            </a:r>
            <a:r>
              <a:rPr dirty="0" spc="-5"/>
              <a:t>Cytometry</a:t>
            </a:r>
            <a:r>
              <a:rPr dirty="0" spc="30"/>
              <a:t> </a:t>
            </a:r>
            <a:r>
              <a:rPr dirty="0" spc="-5"/>
              <a:t>Research</a:t>
            </a:r>
            <a:r>
              <a:rPr dirty="0"/>
              <a:t> </a:t>
            </a:r>
            <a:r>
              <a:rPr dirty="0" spc="-5"/>
              <a:t>Studies</a:t>
            </a:r>
            <a:r>
              <a:rPr dirty="0" spc="10"/>
              <a:t> </a:t>
            </a:r>
            <a:r>
              <a:rPr dirty="0" spc="-5"/>
              <a:t>Generate?</a:t>
            </a:r>
          </a:p>
        </p:txBody>
      </p:sp>
      <p:grpSp>
        <p:nvGrpSpPr>
          <p:cNvPr id="7" name="object 7"/>
          <p:cNvGrpSpPr/>
          <p:nvPr/>
        </p:nvGrpSpPr>
        <p:grpSpPr>
          <a:xfrm>
            <a:off x="8141207" y="1359408"/>
            <a:ext cx="3836035" cy="4369435"/>
            <a:chOff x="8141207" y="1359408"/>
            <a:chExt cx="3836035" cy="4369435"/>
          </a:xfrm>
        </p:grpSpPr>
        <p:sp>
          <p:nvSpPr>
            <p:cNvPr id="8" name="object 8"/>
            <p:cNvSpPr/>
            <p:nvPr/>
          </p:nvSpPr>
          <p:spPr>
            <a:xfrm>
              <a:off x="8154161" y="1372362"/>
              <a:ext cx="3810000" cy="4343400"/>
            </a:xfrm>
            <a:custGeom>
              <a:avLst/>
              <a:gdLst/>
              <a:ahLst/>
              <a:cxnLst/>
              <a:rect l="l" t="t" r="r" b="b"/>
              <a:pathLst>
                <a:path w="3810000" h="4343400">
                  <a:moveTo>
                    <a:pt x="3175000" y="0"/>
                  </a:moveTo>
                  <a:lnTo>
                    <a:pt x="635000" y="0"/>
                  </a:lnTo>
                  <a:lnTo>
                    <a:pt x="587615" y="1742"/>
                  </a:lnTo>
                  <a:lnTo>
                    <a:pt x="541176" y="6886"/>
                  </a:lnTo>
                  <a:lnTo>
                    <a:pt x="495804" y="15309"/>
                  </a:lnTo>
                  <a:lnTo>
                    <a:pt x="451623" y="26889"/>
                  </a:lnTo>
                  <a:lnTo>
                    <a:pt x="408755" y="41503"/>
                  </a:lnTo>
                  <a:lnTo>
                    <a:pt x="367323" y="59027"/>
                  </a:lnTo>
                  <a:lnTo>
                    <a:pt x="327450" y="79339"/>
                  </a:lnTo>
                  <a:lnTo>
                    <a:pt x="289259" y="102316"/>
                  </a:lnTo>
                  <a:lnTo>
                    <a:pt x="252873" y="127834"/>
                  </a:lnTo>
                  <a:lnTo>
                    <a:pt x="218415" y="155772"/>
                  </a:lnTo>
                  <a:lnTo>
                    <a:pt x="186007" y="186007"/>
                  </a:lnTo>
                  <a:lnTo>
                    <a:pt x="155772" y="218415"/>
                  </a:lnTo>
                  <a:lnTo>
                    <a:pt x="127834" y="252873"/>
                  </a:lnTo>
                  <a:lnTo>
                    <a:pt x="102316" y="289259"/>
                  </a:lnTo>
                  <a:lnTo>
                    <a:pt x="79339" y="327450"/>
                  </a:lnTo>
                  <a:lnTo>
                    <a:pt x="59027" y="367323"/>
                  </a:lnTo>
                  <a:lnTo>
                    <a:pt x="41503" y="408755"/>
                  </a:lnTo>
                  <a:lnTo>
                    <a:pt x="26889" y="451623"/>
                  </a:lnTo>
                  <a:lnTo>
                    <a:pt x="15309" y="495804"/>
                  </a:lnTo>
                  <a:lnTo>
                    <a:pt x="6886" y="541176"/>
                  </a:lnTo>
                  <a:lnTo>
                    <a:pt x="1742" y="587615"/>
                  </a:lnTo>
                  <a:lnTo>
                    <a:pt x="0" y="635000"/>
                  </a:lnTo>
                  <a:lnTo>
                    <a:pt x="0" y="3708400"/>
                  </a:lnTo>
                  <a:lnTo>
                    <a:pt x="1742" y="3755784"/>
                  </a:lnTo>
                  <a:lnTo>
                    <a:pt x="6886" y="3802223"/>
                  </a:lnTo>
                  <a:lnTo>
                    <a:pt x="15309" y="3847595"/>
                  </a:lnTo>
                  <a:lnTo>
                    <a:pt x="26889" y="3891776"/>
                  </a:lnTo>
                  <a:lnTo>
                    <a:pt x="41503" y="3934644"/>
                  </a:lnTo>
                  <a:lnTo>
                    <a:pt x="59027" y="3976076"/>
                  </a:lnTo>
                  <a:lnTo>
                    <a:pt x="79339" y="4015949"/>
                  </a:lnTo>
                  <a:lnTo>
                    <a:pt x="102316" y="4054140"/>
                  </a:lnTo>
                  <a:lnTo>
                    <a:pt x="127834" y="4090526"/>
                  </a:lnTo>
                  <a:lnTo>
                    <a:pt x="155772" y="4124984"/>
                  </a:lnTo>
                  <a:lnTo>
                    <a:pt x="186007" y="4157392"/>
                  </a:lnTo>
                  <a:lnTo>
                    <a:pt x="218415" y="4187627"/>
                  </a:lnTo>
                  <a:lnTo>
                    <a:pt x="252873" y="4215565"/>
                  </a:lnTo>
                  <a:lnTo>
                    <a:pt x="289259" y="4241083"/>
                  </a:lnTo>
                  <a:lnTo>
                    <a:pt x="327450" y="4264060"/>
                  </a:lnTo>
                  <a:lnTo>
                    <a:pt x="367323" y="4284372"/>
                  </a:lnTo>
                  <a:lnTo>
                    <a:pt x="408755" y="4301896"/>
                  </a:lnTo>
                  <a:lnTo>
                    <a:pt x="451623" y="4316510"/>
                  </a:lnTo>
                  <a:lnTo>
                    <a:pt x="495804" y="4328090"/>
                  </a:lnTo>
                  <a:lnTo>
                    <a:pt x="541176" y="4336513"/>
                  </a:lnTo>
                  <a:lnTo>
                    <a:pt x="587615" y="4341657"/>
                  </a:lnTo>
                  <a:lnTo>
                    <a:pt x="635000" y="4343400"/>
                  </a:lnTo>
                  <a:lnTo>
                    <a:pt x="3175000" y="4343400"/>
                  </a:lnTo>
                  <a:lnTo>
                    <a:pt x="3222384" y="4341657"/>
                  </a:lnTo>
                  <a:lnTo>
                    <a:pt x="3268823" y="4336513"/>
                  </a:lnTo>
                  <a:lnTo>
                    <a:pt x="3314195" y="4328090"/>
                  </a:lnTo>
                  <a:lnTo>
                    <a:pt x="3358376" y="4316510"/>
                  </a:lnTo>
                  <a:lnTo>
                    <a:pt x="3401244" y="4301896"/>
                  </a:lnTo>
                  <a:lnTo>
                    <a:pt x="3442676" y="4284372"/>
                  </a:lnTo>
                  <a:lnTo>
                    <a:pt x="3482549" y="4264060"/>
                  </a:lnTo>
                  <a:lnTo>
                    <a:pt x="3520740" y="4241083"/>
                  </a:lnTo>
                  <a:lnTo>
                    <a:pt x="3557126" y="4215565"/>
                  </a:lnTo>
                  <a:lnTo>
                    <a:pt x="3591584" y="4187627"/>
                  </a:lnTo>
                  <a:lnTo>
                    <a:pt x="3623992" y="4157392"/>
                  </a:lnTo>
                  <a:lnTo>
                    <a:pt x="3654227" y="4124984"/>
                  </a:lnTo>
                  <a:lnTo>
                    <a:pt x="3682165" y="4090526"/>
                  </a:lnTo>
                  <a:lnTo>
                    <a:pt x="3707683" y="4054140"/>
                  </a:lnTo>
                  <a:lnTo>
                    <a:pt x="3730660" y="4015949"/>
                  </a:lnTo>
                  <a:lnTo>
                    <a:pt x="3750972" y="3976076"/>
                  </a:lnTo>
                  <a:lnTo>
                    <a:pt x="3768496" y="3934644"/>
                  </a:lnTo>
                  <a:lnTo>
                    <a:pt x="3783110" y="3891776"/>
                  </a:lnTo>
                  <a:lnTo>
                    <a:pt x="3794690" y="3847595"/>
                  </a:lnTo>
                  <a:lnTo>
                    <a:pt x="3803113" y="3802223"/>
                  </a:lnTo>
                  <a:lnTo>
                    <a:pt x="3808257" y="3755784"/>
                  </a:lnTo>
                  <a:lnTo>
                    <a:pt x="3810000" y="3708400"/>
                  </a:lnTo>
                  <a:lnTo>
                    <a:pt x="3810000" y="635000"/>
                  </a:lnTo>
                  <a:lnTo>
                    <a:pt x="3808257" y="587615"/>
                  </a:lnTo>
                  <a:lnTo>
                    <a:pt x="3803113" y="541176"/>
                  </a:lnTo>
                  <a:lnTo>
                    <a:pt x="3794690" y="495804"/>
                  </a:lnTo>
                  <a:lnTo>
                    <a:pt x="3783110" y="451623"/>
                  </a:lnTo>
                  <a:lnTo>
                    <a:pt x="3768496" y="408755"/>
                  </a:lnTo>
                  <a:lnTo>
                    <a:pt x="3750972" y="367323"/>
                  </a:lnTo>
                  <a:lnTo>
                    <a:pt x="3730660" y="327450"/>
                  </a:lnTo>
                  <a:lnTo>
                    <a:pt x="3707683" y="289259"/>
                  </a:lnTo>
                  <a:lnTo>
                    <a:pt x="3682165" y="252873"/>
                  </a:lnTo>
                  <a:lnTo>
                    <a:pt x="3654227" y="218415"/>
                  </a:lnTo>
                  <a:lnTo>
                    <a:pt x="3623992" y="186007"/>
                  </a:lnTo>
                  <a:lnTo>
                    <a:pt x="3591584" y="155772"/>
                  </a:lnTo>
                  <a:lnTo>
                    <a:pt x="3557126" y="127834"/>
                  </a:lnTo>
                  <a:lnTo>
                    <a:pt x="3520740" y="102316"/>
                  </a:lnTo>
                  <a:lnTo>
                    <a:pt x="3482549" y="79339"/>
                  </a:lnTo>
                  <a:lnTo>
                    <a:pt x="3442676" y="59027"/>
                  </a:lnTo>
                  <a:lnTo>
                    <a:pt x="3401244" y="41503"/>
                  </a:lnTo>
                  <a:lnTo>
                    <a:pt x="3358376" y="26889"/>
                  </a:lnTo>
                  <a:lnTo>
                    <a:pt x="3314195" y="15309"/>
                  </a:lnTo>
                  <a:lnTo>
                    <a:pt x="3268823" y="6886"/>
                  </a:lnTo>
                  <a:lnTo>
                    <a:pt x="3222384" y="1742"/>
                  </a:lnTo>
                  <a:lnTo>
                    <a:pt x="3175000" y="0"/>
                  </a:lnTo>
                  <a:close/>
                </a:path>
              </a:pathLst>
            </a:custGeom>
            <a:solidFill>
              <a:srgbClr val="375F9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8154161" y="1372362"/>
              <a:ext cx="3810000" cy="4343400"/>
            </a:xfrm>
            <a:custGeom>
              <a:avLst/>
              <a:gdLst/>
              <a:ahLst/>
              <a:cxnLst/>
              <a:rect l="l" t="t" r="r" b="b"/>
              <a:pathLst>
                <a:path w="3810000" h="4343400">
                  <a:moveTo>
                    <a:pt x="0" y="635000"/>
                  </a:moveTo>
                  <a:lnTo>
                    <a:pt x="1742" y="587615"/>
                  </a:lnTo>
                  <a:lnTo>
                    <a:pt x="6886" y="541176"/>
                  </a:lnTo>
                  <a:lnTo>
                    <a:pt x="15309" y="495804"/>
                  </a:lnTo>
                  <a:lnTo>
                    <a:pt x="26889" y="451623"/>
                  </a:lnTo>
                  <a:lnTo>
                    <a:pt x="41503" y="408755"/>
                  </a:lnTo>
                  <a:lnTo>
                    <a:pt x="59027" y="367323"/>
                  </a:lnTo>
                  <a:lnTo>
                    <a:pt x="79339" y="327450"/>
                  </a:lnTo>
                  <a:lnTo>
                    <a:pt x="102316" y="289259"/>
                  </a:lnTo>
                  <a:lnTo>
                    <a:pt x="127834" y="252873"/>
                  </a:lnTo>
                  <a:lnTo>
                    <a:pt x="155772" y="218415"/>
                  </a:lnTo>
                  <a:lnTo>
                    <a:pt x="186007" y="186007"/>
                  </a:lnTo>
                  <a:lnTo>
                    <a:pt x="218415" y="155772"/>
                  </a:lnTo>
                  <a:lnTo>
                    <a:pt x="252873" y="127834"/>
                  </a:lnTo>
                  <a:lnTo>
                    <a:pt x="289259" y="102316"/>
                  </a:lnTo>
                  <a:lnTo>
                    <a:pt x="327450" y="79339"/>
                  </a:lnTo>
                  <a:lnTo>
                    <a:pt x="367323" y="59027"/>
                  </a:lnTo>
                  <a:lnTo>
                    <a:pt x="408755" y="41503"/>
                  </a:lnTo>
                  <a:lnTo>
                    <a:pt x="451623" y="26889"/>
                  </a:lnTo>
                  <a:lnTo>
                    <a:pt x="495804" y="15309"/>
                  </a:lnTo>
                  <a:lnTo>
                    <a:pt x="541176" y="6886"/>
                  </a:lnTo>
                  <a:lnTo>
                    <a:pt x="587615" y="1742"/>
                  </a:lnTo>
                  <a:lnTo>
                    <a:pt x="635000" y="0"/>
                  </a:lnTo>
                  <a:lnTo>
                    <a:pt x="3175000" y="0"/>
                  </a:lnTo>
                  <a:lnTo>
                    <a:pt x="3222384" y="1742"/>
                  </a:lnTo>
                  <a:lnTo>
                    <a:pt x="3268823" y="6886"/>
                  </a:lnTo>
                  <a:lnTo>
                    <a:pt x="3314195" y="15309"/>
                  </a:lnTo>
                  <a:lnTo>
                    <a:pt x="3358376" y="26889"/>
                  </a:lnTo>
                  <a:lnTo>
                    <a:pt x="3401244" y="41503"/>
                  </a:lnTo>
                  <a:lnTo>
                    <a:pt x="3442676" y="59027"/>
                  </a:lnTo>
                  <a:lnTo>
                    <a:pt x="3482549" y="79339"/>
                  </a:lnTo>
                  <a:lnTo>
                    <a:pt x="3520740" y="102316"/>
                  </a:lnTo>
                  <a:lnTo>
                    <a:pt x="3557126" y="127834"/>
                  </a:lnTo>
                  <a:lnTo>
                    <a:pt x="3591584" y="155772"/>
                  </a:lnTo>
                  <a:lnTo>
                    <a:pt x="3623992" y="186007"/>
                  </a:lnTo>
                  <a:lnTo>
                    <a:pt x="3654227" y="218415"/>
                  </a:lnTo>
                  <a:lnTo>
                    <a:pt x="3682165" y="252873"/>
                  </a:lnTo>
                  <a:lnTo>
                    <a:pt x="3707683" y="289259"/>
                  </a:lnTo>
                  <a:lnTo>
                    <a:pt x="3730660" y="327450"/>
                  </a:lnTo>
                  <a:lnTo>
                    <a:pt x="3750972" y="367323"/>
                  </a:lnTo>
                  <a:lnTo>
                    <a:pt x="3768496" y="408755"/>
                  </a:lnTo>
                  <a:lnTo>
                    <a:pt x="3783110" y="451623"/>
                  </a:lnTo>
                  <a:lnTo>
                    <a:pt x="3794690" y="495804"/>
                  </a:lnTo>
                  <a:lnTo>
                    <a:pt x="3803113" y="541176"/>
                  </a:lnTo>
                  <a:lnTo>
                    <a:pt x="3808257" y="587615"/>
                  </a:lnTo>
                  <a:lnTo>
                    <a:pt x="3810000" y="635000"/>
                  </a:lnTo>
                  <a:lnTo>
                    <a:pt x="3810000" y="3708400"/>
                  </a:lnTo>
                  <a:lnTo>
                    <a:pt x="3808257" y="3755784"/>
                  </a:lnTo>
                  <a:lnTo>
                    <a:pt x="3803113" y="3802223"/>
                  </a:lnTo>
                  <a:lnTo>
                    <a:pt x="3794690" y="3847595"/>
                  </a:lnTo>
                  <a:lnTo>
                    <a:pt x="3783110" y="3891776"/>
                  </a:lnTo>
                  <a:lnTo>
                    <a:pt x="3768496" y="3934644"/>
                  </a:lnTo>
                  <a:lnTo>
                    <a:pt x="3750972" y="3976076"/>
                  </a:lnTo>
                  <a:lnTo>
                    <a:pt x="3730660" y="4015949"/>
                  </a:lnTo>
                  <a:lnTo>
                    <a:pt x="3707683" y="4054140"/>
                  </a:lnTo>
                  <a:lnTo>
                    <a:pt x="3682165" y="4090526"/>
                  </a:lnTo>
                  <a:lnTo>
                    <a:pt x="3654227" y="4124984"/>
                  </a:lnTo>
                  <a:lnTo>
                    <a:pt x="3623992" y="4157392"/>
                  </a:lnTo>
                  <a:lnTo>
                    <a:pt x="3591584" y="4187627"/>
                  </a:lnTo>
                  <a:lnTo>
                    <a:pt x="3557126" y="4215565"/>
                  </a:lnTo>
                  <a:lnTo>
                    <a:pt x="3520740" y="4241083"/>
                  </a:lnTo>
                  <a:lnTo>
                    <a:pt x="3482549" y="4264060"/>
                  </a:lnTo>
                  <a:lnTo>
                    <a:pt x="3442676" y="4284372"/>
                  </a:lnTo>
                  <a:lnTo>
                    <a:pt x="3401244" y="4301896"/>
                  </a:lnTo>
                  <a:lnTo>
                    <a:pt x="3358376" y="4316510"/>
                  </a:lnTo>
                  <a:lnTo>
                    <a:pt x="3314195" y="4328090"/>
                  </a:lnTo>
                  <a:lnTo>
                    <a:pt x="3268823" y="4336513"/>
                  </a:lnTo>
                  <a:lnTo>
                    <a:pt x="3222384" y="4341657"/>
                  </a:lnTo>
                  <a:lnTo>
                    <a:pt x="3175000" y="4343400"/>
                  </a:lnTo>
                  <a:lnTo>
                    <a:pt x="635000" y="4343400"/>
                  </a:lnTo>
                  <a:lnTo>
                    <a:pt x="587615" y="4341657"/>
                  </a:lnTo>
                  <a:lnTo>
                    <a:pt x="541176" y="4336513"/>
                  </a:lnTo>
                  <a:lnTo>
                    <a:pt x="495804" y="4328090"/>
                  </a:lnTo>
                  <a:lnTo>
                    <a:pt x="451623" y="4316510"/>
                  </a:lnTo>
                  <a:lnTo>
                    <a:pt x="408755" y="4301896"/>
                  </a:lnTo>
                  <a:lnTo>
                    <a:pt x="367323" y="4284372"/>
                  </a:lnTo>
                  <a:lnTo>
                    <a:pt x="327450" y="4264060"/>
                  </a:lnTo>
                  <a:lnTo>
                    <a:pt x="289259" y="4241083"/>
                  </a:lnTo>
                  <a:lnTo>
                    <a:pt x="252873" y="4215565"/>
                  </a:lnTo>
                  <a:lnTo>
                    <a:pt x="218415" y="4187627"/>
                  </a:lnTo>
                  <a:lnTo>
                    <a:pt x="186007" y="4157392"/>
                  </a:lnTo>
                  <a:lnTo>
                    <a:pt x="155772" y="4124984"/>
                  </a:lnTo>
                  <a:lnTo>
                    <a:pt x="127834" y="4090526"/>
                  </a:lnTo>
                  <a:lnTo>
                    <a:pt x="102316" y="4054140"/>
                  </a:lnTo>
                  <a:lnTo>
                    <a:pt x="79339" y="4015949"/>
                  </a:lnTo>
                  <a:lnTo>
                    <a:pt x="59027" y="3976076"/>
                  </a:lnTo>
                  <a:lnTo>
                    <a:pt x="41503" y="3934644"/>
                  </a:lnTo>
                  <a:lnTo>
                    <a:pt x="26889" y="3891776"/>
                  </a:lnTo>
                  <a:lnTo>
                    <a:pt x="15309" y="3847595"/>
                  </a:lnTo>
                  <a:lnTo>
                    <a:pt x="6886" y="3802223"/>
                  </a:lnTo>
                  <a:lnTo>
                    <a:pt x="1742" y="3755784"/>
                  </a:lnTo>
                  <a:lnTo>
                    <a:pt x="0" y="3708400"/>
                  </a:lnTo>
                  <a:lnTo>
                    <a:pt x="0" y="635000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8897873" y="1264158"/>
            <a:ext cx="2320925" cy="7943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54025" marR="5080" indent="-441959">
              <a:lnSpc>
                <a:spcPct val="140100"/>
              </a:lnSpc>
              <a:spcBef>
                <a:spcPts val="100"/>
              </a:spcBef>
            </a:pPr>
            <a:r>
              <a:rPr dirty="0" u="heavy" sz="1800" b="1">
                <a:solidFill>
                  <a:srgbClr val="001247"/>
                </a:solidFill>
                <a:uFill>
                  <a:solidFill>
                    <a:srgbClr val="001247"/>
                  </a:solidFill>
                </a:uFill>
                <a:latin typeface="Calibri"/>
                <a:cs typeface="Calibri"/>
              </a:rPr>
              <a:t>High-</a:t>
            </a:r>
            <a:r>
              <a:rPr dirty="0" u="heavy" sz="1800" spc="-45" b="1">
                <a:solidFill>
                  <a:srgbClr val="001247"/>
                </a:solidFill>
                <a:uFill>
                  <a:solidFill>
                    <a:srgbClr val="001247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800" spc="-5" b="1">
                <a:solidFill>
                  <a:srgbClr val="001247"/>
                </a:solidFill>
                <a:uFill>
                  <a:solidFill>
                    <a:srgbClr val="001247"/>
                  </a:solidFill>
                </a:uFill>
                <a:latin typeface="Calibri"/>
                <a:cs typeface="Calibri"/>
              </a:rPr>
              <a:t>Dimensional</a:t>
            </a:r>
            <a:r>
              <a:rPr dirty="0" u="heavy" sz="1800" spc="-50" b="1">
                <a:solidFill>
                  <a:srgbClr val="001247"/>
                </a:solidFill>
                <a:uFill>
                  <a:solidFill>
                    <a:srgbClr val="001247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800" spc="-10" b="1">
                <a:solidFill>
                  <a:srgbClr val="001247"/>
                </a:solidFill>
                <a:uFill>
                  <a:solidFill>
                    <a:srgbClr val="001247"/>
                  </a:solidFill>
                </a:uFill>
                <a:latin typeface="Calibri"/>
                <a:cs typeface="Calibri"/>
              </a:rPr>
              <a:t>Data: </a:t>
            </a:r>
            <a:r>
              <a:rPr dirty="0" sz="1800" spc="-390" b="1">
                <a:solidFill>
                  <a:srgbClr val="001247"/>
                </a:solidFill>
                <a:latin typeface="Calibri"/>
                <a:cs typeface="Calibri"/>
              </a:rPr>
              <a:t> </a:t>
            </a:r>
            <a:r>
              <a:rPr dirty="0" u="heavy" sz="1800" spc="-20" b="1">
                <a:solidFill>
                  <a:srgbClr val="001247"/>
                </a:solidFill>
                <a:uFill>
                  <a:solidFill>
                    <a:srgbClr val="001247"/>
                  </a:solidFill>
                </a:uFill>
                <a:latin typeface="Calibri"/>
                <a:cs typeface="Calibri"/>
              </a:rPr>
              <a:t>Key </a:t>
            </a:r>
            <a:r>
              <a:rPr dirty="0" u="heavy" sz="1800" spc="-10" b="1">
                <a:solidFill>
                  <a:srgbClr val="001247"/>
                </a:solidFill>
                <a:uFill>
                  <a:solidFill>
                    <a:srgbClr val="001247"/>
                  </a:solidFill>
                </a:uFill>
                <a:latin typeface="Calibri"/>
                <a:cs typeface="Calibri"/>
              </a:rPr>
              <a:t>Challenges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418956" y="2518837"/>
            <a:ext cx="2916555" cy="2945130"/>
          </a:xfrm>
          <a:prstGeom prst="rect">
            <a:avLst/>
          </a:prstGeom>
        </p:spPr>
        <p:txBody>
          <a:bodyPr wrap="square" lIns="0" tIns="84455" rIns="0" bIns="0" rtlCol="0" vert="horz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665"/>
              </a:spcBef>
              <a:buSzPct val="133333"/>
              <a:buFont typeface="Wingdings"/>
              <a:buChar char=""/>
              <a:tabLst>
                <a:tab pos="356235" algn="l"/>
              </a:tabLst>
            </a:pPr>
            <a:r>
              <a:rPr dirty="0" sz="1800" spc="-10">
                <a:solidFill>
                  <a:srgbClr val="001C43"/>
                </a:solidFill>
                <a:latin typeface="Calibri"/>
                <a:cs typeface="Calibri"/>
              </a:rPr>
              <a:t>Visualizations</a:t>
            </a:r>
            <a:r>
              <a:rPr dirty="0" sz="1800" spc="5">
                <a:solidFill>
                  <a:srgbClr val="001C43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001C43"/>
                </a:solidFill>
                <a:latin typeface="Calibri"/>
                <a:cs typeface="Calibri"/>
              </a:rPr>
              <a:t>of</a:t>
            </a:r>
            <a:r>
              <a:rPr dirty="0" sz="1800" spc="-10">
                <a:solidFill>
                  <a:srgbClr val="001C43"/>
                </a:solidFill>
                <a:latin typeface="Calibri"/>
                <a:cs typeface="Calibri"/>
              </a:rPr>
              <a:t> results</a:t>
            </a:r>
            <a:endParaRPr sz="18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1355"/>
              </a:spcBef>
              <a:buSzPct val="133333"/>
              <a:buFont typeface="Wingdings"/>
              <a:buChar char=""/>
              <a:tabLst>
                <a:tab pos="356235" algn="l"/>
              </a:tabLst>
            </a:pPr>
            <a:r>
              <a:rPr dirty="0" sz="1800" spc="-10">
                <a:solidFill>
                  <a:srgbClr val="001C43"/>
                </a:solidFill>
                <a:latin typeface="Calibri"/>
                <a:cs typeface="Calibri"/>
              </a:rPr>
              <a:t>Computational</a:t>
            </a:r>
            <a:r>
              <a:rPr dirty="0" sz="1800" spc="-15">
                <a:solidFill>
                  <a:srgbClr val="001C43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001C43"/>
                </a:solidFill>
                <a:latin typeface="Calibri"/>
                <a:cs typeface="Calibri"/>
              </a:rPr>
              <a:t>power</a:t>
            </a:r>
            <a:endParaRPr sz="1800">
              <a:latin typeface="Calibri"/>
              <a:cs typeface="Calibri"/>
            </a:endParaRPr>
          </a:p>
          <a:p>
            <a:pPr marL="355600" marR="5080" indent="-343535">
              <a:lnSpc>
                <a:spcPct val="140000"/>
              </a:lnSpc>
              <a:spcBef>
                <a:spcPts val="505"/>
              </a:spcBef>
              <a:buSzPct val="133333"/>
              <a:buFont typeface="Wingdings"/>
              <a:buChar char=""/>
              <a:tabLst>
                <a:tab pos="356235" algn="l"/>
              </a:tabLst>
            </a:pPr>
            <a:r>
              <a:rPr dirty="0" sz="1800" spc="-5">
                <a:solidFill>
                  <a:srgbClr val="C5D9F0"/>
                </a:solidFill>
                <a:latin typeface="Calibri"/>
                <a:cs typeface="Calibri"/>
              </a:rPr>
              <a:t>Management: </a:t>
            </a:r>
            <a:r>
              <a:rPr dirty="0" sz="1800" spc="-15">
                <a:solidFill>
                  <a:srgbClr val="C5D9F0"/>
                </a:solidFill>
                <a:latin typeface="Calibri"/>
                <a:cs typeface="Calibri"/>
              </a:rPr>
              <a:t>data</a:t>
            </a:r>
            <a:r>
              <a:rPr dirty="0" sz="1800" spc="-10">
                <a:solidFill>
                  <a:srgbClr val="C5D9F0"/>
                </a:solidFill>
                <a:latin typeface="Calibri"/>
                <a:cs typeface="Calibri"/>
              </a:rPr>
              <a:t> backup, </a:t>
            </a:r>
            <a:r>
              <a:rPr dirty="0" sz="1800" spc="-395">
                <a:solidFill>
                  <a:srgbClr val="C5D9F0"/>
                </a:solidFill>
                <a:latin typeface="Calibri"/>
                <a:cs typeface="Calibri"/>
              </a:rPr>
              <a:t> </a:t>
            </a:r>
            <a:r>
              <a:rPr dirty="0" sz="1800" spc="-15">
                <a:solidFill>
                  <a:srgbClr val="C5D9F0"/>
                </a:solidFill>
                <a:latin typeface="Calibri"/>
                <a:cs typeface="Calibri"/>
              </a:rPr>
              <a:t>storage,</a:t>
            </a:r>
            <a:r>
              <a:rPr dirty="0" sz="1800" spc="-5">
                <a:solidFill>
                  <a:srgbClr val="C5D9F0"/>
                </a:solidFill>
                <a:latin typeface="Calibri"/>
                <a:cs typeface="Calibri"/>
              </a:rPr>
              <a:t> traceability</a:t>
            </a:r>
            <a:endParaRPr sz="1800">
              <a:latin typeface="Calibri"/>
              <a:cs typeface="Calibri"/>
            </a:endParaRPr>
          </a:p>
          <a:p>
            <a:pPr marL="355600" marR="435609" indent="-343535">
              <a:lnSpc>
                <a:spcPct val="140100"/>
              </a:lnSpc>
              <a:spcBef>
                <a:spcPts val="505"/>
              </a:spcBef>
              <a:buSzPct val="133333"/>
              <a:buFont typeface="Wingdings"/>
              <a:buChar char=""/>
              <a:tabLst>
                <a:tab pos="356235" algn="l"/>
              </a:tabLst>
            </a:pPr>
            <a:r>
              <a:rPr dirty="0" sz="1800" spc="-10">
                <a:solidFill>
                  <a:srgbClr val="C5D9F0"/>
                </a:solidFill>
                <a:latin typeface="Calibri"/>
                <a:cs typeface="Calibri"/>
              </a:rPr>
              <a:t>Collaboration </a:t>
            </a:r>
            <a:r>
              <a:rPr dirty="0" sz="1800">
                <a:solidFill>
                  <a:srgbClr val="C5D9F0"/>
                </a:solidFill>
                <a:latin typeface="Calibri"/>
                <a:cs typeface="Calibri"/>
              </a:rPr>
              <a:t>and </a:t>
            </a:r>
            <a:r>
              <a:rPr dirty="0" sz="1800" spc="-15">
                <a:solidFill>
                  <a:srgbClr val="C5D9F0"/>
                </a:solidFill>
                <a:latin typeface="Calibri"/>
                <a:cs typeface="Calibri"/>
              </a:rPr>
              <a:t>data </a:t>
            </a:r>
            <a:r>
              <a:rPr dirty="0" sz="1800" spc="-395">
                <a:solidFill>
                  <a:srgbClr val="C5D9F0"/>
                </a:solidFill>
                <a:latin typeface="Calibri"/>
                <a:cs typeface="Calibri"/>
              </a:rPr>
              <a:t> </a:t>
            </a:r>
            <a:r>
              <a:rPr dirty="0" sz="1800" spc="-15">
                <a:solidFill>
                  <a:srgbClr val="C5D9F0"/>
                </a:solidFill>
                <a:latin typeface="Calibri"/>
                <a:cs typeface="Calibri"/>
              </a:rPr>
              <a:t>exchange</a:t>
            </a:r>
            <a:endParaRPr sz="18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1355"/>
              </a:spcBef>
              <a:buSzPct val="133333"/>
              <a:buFont typeface="Wingdings"/>
              <a:buChar char=""/>
              <a:tabLst>
                <a:tab pos="356235" algn="l"/>
              </a:tabLst>
            </a:pPr>
            <a:r>
              <a:rPr dirty="0" sz="1800" spc="-10">
                <a:solidFill>
                  <a:srgbClr val="001C43"/>
                </a:solidFill>
                <a:latin typeface="Calibri"/>
                <a:cs typeface="Calibri"/>
              </a:rPr>
              <a:t>Result</a:t>
            </a:r>
            <a:r>
              <a:rPr dirty="0" sz="1800" spc="-25">
                <a:solidFill>
                  <a:srgbClr val="001C43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001C43"/>
                </a:solidFill>
                <a:latin typeface="Calibri"/>
                <a:cs typeface="Calibri"/>
              </a:rPr>
              <a:t>reproducibility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0640" rIns="0" bIns="0" rtlCol="0" vert="horz">
            <a:spAutoFit/>
          </a:bodyPr>
          <a:lstStyle/>
          <a:p>
            <a:pPr marL="3382010" marR="5080" indent="-3359785">
              <a:lnSpc>
                <a:spcPts val="3100"/>
              </a:lnSpc>
              <a:spcBef>
                <a:spcPts val="320"/>
              </a:spcBef>
            </a:pPr>
            <a:r>
              <a:rPr dirty="0" spc="-5"/>
              <a:t>Data</a:t>
            </a:r>
            <a:r>
              <a:rPr dirty="0" spc="-40"/>
              <a:t> </a:t>
            </a:r>
            <a:r>
              <a:rPr dirty="0" spc="-5"/>
              <a:t>Management,</a:t>
            </a:r>
            <a:r>
              <a:rPr dirty="0" spc="-30"/>
              <a:t> </a:t>
            </a:r>
            <a:r>
              <a:rPr dirty="0"/>
              <a:t>Contextualization</a:t>
            </a:r>
            <a:r>
              <a:rPr dirty="0" spc="-70"/>
              <a:t> </a:t>
            </a:r>
            <a:r>
              <a:rPr dirty="0" spc="-5"/>
              <a:t>and</a:t>
            </a:r>
            <a:r>
              <a:rPr dirty="0" spc="5"/>
              <a:t> </a:t>
            </a:r>
            <a:r>
              <a:rPr dirty="0" spc="-15"/>
              <a:t>Traceability</a:t>
            </a:r>
            <a:r>
              <a:rPr dirty="0" spc="-114"/>
              <a:t> </a:t>
            </a:r>
            <a:r>
              <a:rPr dirty="0"/>
              <a:t>on</a:t>
            </a:r>
            <a:r>
              <a:rPr dirty="0" spc="-5"/>
              <a:t> </a:t>
            </a:r>
            <a:r>
              <a:rPr dirty="0"/>
              <a:t>the </a:t>
            </a:r>
            <a:r>
              <a:rPr dirty="0" spc="-735"/>
              <a:t> </a:t>
            </a:r>
            <a:r>
              <a:rPr dirty="0" spc="-10"/>
              <a:t>Cytobank</a:t>
            </a:r>
            <a:r>
              <a:rPr dirty="0"/>
              <a:t> </a:t>
            </a:r>
            <a:r>
              <a:rPr dirty="0" spc="-5"/>
              <a:t>Platform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64183" y="1344295"/>
            <a:ext cx="950976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133850" algn="l"/>
                <a:tab pos="8255000" algn="l"/>
              </a:tabLst>
            </a:pPr>
            <a:r>
              <a:rPr dirty="0" sz="1800" spc="-5" b="1">
                <a:solidFill>
                  <a:srgbClr val="2C93E3"/>
                </a:solidFill>
                <a:latin typeface="Arial"/>
                <a:cs typeface="Arial"/>
              </a:rPr>
              <a:t>Data</a:t>
            </a:r>
            <a:r>
              <a:rPr dirty="0" sz="1800" spc="10" b="1">
                <a:solidFill>
                  <a:srgbClr val="2C93E3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2C93E3"/>
                </a:solidFill>
                <a:latin typeface="Arial"/>
                <a:cs typeface="Arial"/>
              </a:rPr>
              <a:t>Management	Contextualization	</a:t>
            </a:r>
            <a:r>
              <a:rPr dirty="0" sz="1800" spc="-25" b="1">
                <a:solidFill>
                  <a:srgbClr val="2C93E3"/>
                </a:solidFill>
                <a:latin typeface="Arial"/>
                <a:cs typeface="Arial"/>
              </a:rPr>
              <a:t>Traceability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774048" y="1857882"/>
            <a:ext cx="2669540" cy="15646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95"/>
              </a:spcBef>
              <a:buChar char="•"/>
              <a:tabLst>
                <a:tab pos="299085" algn="l"/>
                <a:tab pos="299720" algn="l"/>
              </a:tabLst>
            </a:pPr>
            <a:r>
              <a:rPr dirty="0" sz="1600" spc="-5">
                <a:latin typeface="Arial"/>
                <a:cs typeface="Arial"/>
              </a:rPr>
              <a:t>Results</a:t>
            </a:r>
            <a:r>
              <a:rPr dirty="0" sz="1600" spc="-55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directly</a:t>
            </a:r>
            <a:r>
              <a:rPr dirty="0" sz="1600" spc="-7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connected </a:t>
            </a:r>
            <a:r>
              <a:rPr dirty="0" sz="1600" spc="-430">
                <a:latin typeface="Arial"/>
                <a:cs typeface="Arial"/>
              </a:rPr>
              <a:t> </a:t>
            </a:r>
            <a:r>
              <a:rPr dirty="0" sz="1600" spc="-15">
                <a:latin typeface="Arial"/>
                <a:cs typeface="Arial"/>
              </a:rPr>
              <a:t>with</a:t>
            </a:r>
            <a:r>
              <a:rPr dirty="0" sz="1600" spc="5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raw</a:t>
            </a:r>
            <a:r>
              <a:rPr dirty="0" sz="1600" spc="-1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data</a:t>
            </a:r>
            <a:endParaRPr sz="1600">
              <a:latin typeface="Arial"/>
              <a:cs typeface="Arial"/>
            </a:endParaRPr>
          </a:p>
          <a:p>
            <a:pPr marL="299085" marR="213360" indent="-287020">
              <a:lnSpc>
                <a:spcPct val="100000"/>
              </a:lnSpc>
              <a:spcBef>
                <a:spcPts val="600"/>
              </a:spcBef>
              <a:buChar char="•"/>
              <a:tabLst>
                <a:tab pos="299085" algn="l"/>
                <a:tab pos="299720" algn="l"/>
                <a:tab pos="1556385" algn="l"/>
              </a:tabLst>
            </a:pPr>
            <a:r>
              <a:rPr dirty="0" sz="1600">
                <a:latin typeface="Arial"/>
                <a:cs typeface="Arial"/>
              </a:rPr>
              <a:t>All </a:t>
            </a:r>
            <a:r>
              <a:rPr dirty="0" sz="1600" spc="-5">
                <a:latin typeface="Arial"/>
                <a:cs typeface="Arial"/>
              </a:rPr>
              <a:t>changes made to an </a:t>
            </a:r>
            <a:r>
              <a:rPr dirty="0" sz="1600" spc="-43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experiment	are</a:t>
            </a:r>
            <a:r>
              <a:rPr dirty="0" sz="1600" spc="-75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saved </a:t>
            </a:r>
            <a:r>
              <a:rPr dirty="0" sz="1600" spc="-43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instantaneously </a:t>
            </a:r>
            <a:r>
              <a:rPr dirty="0" sz="1600" spc="-5">
                <a:latin typeface="Arial"/>
                <a:cs typeface="Arial"/>
              </a:rPr>
              <a:t>on a </a:t>
            </a:r>
            <a:r>
              <a:rPr dirty="0" sz="160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centralized</a:t>
            </a:r>
            <a:r>
              <a:rPr dirty="0" sz="1600" spc="-4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server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652517" y="1857882"/>
            <a:ext cx="2974975" cy="18084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95"/>
              </a:spcBef>
              <a:buChar char="•"/>
              <a:tabLst>
                <a:tab pos="299085" algn="l"/>
                <a:tab pos="299720" algn="l"/>
              </a:tabLst>
            </a:pPr>
            <a:r>
              <a:rPr dirty="0" sz="1600" spc="-5">
                <a:latin typeface="Arial"/>
                <a:cs typeface="Arial"/>
              </a:rPr>
              <a:t>Sample</a:t>
            </a:r>
            <a:r>
              <a:rPr dirty="0" sz="1600" spc="-5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tags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connect</a:t>
            </a:r>
            <a:r>
              <a:rPr dirty="0" sz="1600" spc="-45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relevant </a:t>
            </a:r>
            <a:r>
              <a:rPr dirty="0" sz="1600" spc="-43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experimental</a:t>
            </a:r>
            <a:r>
              <a:rPr dirty="0" sz="1600" spc="1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dimensions </a:t>
            </a:r>
            <a:r>
              <a:rPr dirty="0" sz="1600" spc="-5">
                <a:latin typeface="Arial"/>
                <a:cs typeface="Arial"/>
              </a:rPr>
              <a:t> connected</a:t>
            </a:r>
            <a:r>
              <a:rPr dirty="0" sz="1600" spc="-40">
                <a:latin typeface="Arial"/>
                <a:cs typeface="Arial"/>
              </a:rPr>
              <a:t> </a:t>
            </a:r>
            <a:r>
              <a:rPr dirty="0" sz="1600" spc="-15">
                <a:latin typeface="Arial"/>
                <a:cs typeface="Arial"/>
              </a:rPr>
              <a:t>with</a:t>
            </a:r>
            <a:r>
              <a:rPr dirty="0" sz="1600" spc="3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files</a:t>
            </a:r>
            <a:endParaRPr sz="1600">
              <a:latin typeface="Arial"/>
              <a:cs typeface="Arial"/>
            </a:endParaRPr>
          </a:p>
          <a:p>
            <a:pPr marL="299085" marR="301625" indent="-287020">
              <a:lnSpc>
                <a:spcPct val="100000"/>
              </a:lnSpc>
              <a:spcBef>
                <a:spcPts val="600"/>
              </a:spcBef>
              <a:buChar char="•"/>
              <a:tabLst>
                <a:tab pos="299085" algn="l"/>
                <a:tab pos="299720" algn="l"/>
              </a:tabLst>
            </a:pPr>
            <a:r>
              <a:rPr dirty="0" sz="1600" spc="-5">
                <a:latin typeface="Arial"/>
                <a:cs typeface="Arial"/>
              </a:rPr>
              <a:t>Leveraging</a:t>
            </a:r>
            <a:r>
              <a:rPr dirty="0" sz="1600" spc="-65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sample</a:t>
            </a:r>
            <a:r>
              <a:rPr dirty="0" sz="1600" spc="-5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tags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in </a:t>
            </a:r>
            <a:r>
              <a:rPr dirty="0" sz="1600" spc="-43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the Illustration Editor </a:t>
            </a:r>
            <a:r>
              <a:rPr dirty="0" sz="160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streamlines</a:t>
            </a:r>
            <a:r>
              <a:rPr dirty="0" sz="1600" spc="-6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the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creation</a:t>
            </a:r>
            <a:r>
              <a:rPr dirty="0" sz="1600" spc="-6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of </a:t>
            </a:r>
            <a:r>
              <a:rPr dirty="0" sz="1600" spc="-43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meaningful</a:t>
            </a:r>
            <a:r>
              <a:rPr dirty="0" sz="1600" spc="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figures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1368" y="1857882"/>
            <a:ext cx="3110865" cy="15646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99085" marR="446405" indent="-287020">
              <a:lnSpc>
                <a:spcPct val="100000"/>
              </a:lnSpc>
              <a:spcBef>
                <a:spcPts val="95"/>
              </a:spcBef>
              <a:buChar char="•"/>
              <a:tabLst>
                <a:tab pos="299085" algn="l"/>
                <a:tab pos="299720" algn="l"/>
              </a:tabLst>
            </a:pPr>
            <a:r>
              <a:rPr dirty="0" sz="1600" spc="-5">
                <a:latin typeface="Arial"/>
                <a:cs typeface="Arial"/>
              </a:rPr>
              <a:t>Results</a:t>
            </a:r>
            <a:r>
              <a:rPr dirty="0" sz="1600" spc="-55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directly</a:t>
            </a:r>
            <a:r>
              <a:rPr dirty="0" sz="1600" spc="-7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connected </a:t>
            </a:r>
            <a:r>
              <a:rPr dirty="0" sz="1600" spc="-430">
                <a:latin typeface="Arial"/>
                <a:cs typeface="Arial"/>
              </a:rPr>
              <a:t> </a:t>
            </a:r>
            <a:r>
              <a:rPr dirty="0" sz="1600" spc="-15">
                <a:latin typeface="Arial"/>
                <a:cs typeface="Arial"/>
              </a:rPr>
              <a:t>with</a:t>
            </a:r>
            <a:r>
              <a:rPr dirty="0" sz="1600" spc="5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raw</a:t>
            </a:r>
            <a:r>
              <a:rPr dirty="0" sz="1600" spc="-1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data</a:t>
            </a:r>
            <a:endParaRPr sz="1600">
              <a:latin typeface="Arial"/>
              <a:cs typeface="Arial"/>
            </a:endParaRPr>
          </a:p>
          <a:p>
            <a:pPr marL="299085" marR="5080" indent="-287020">
              <a:lnSpc>
                <a:spcPct val="100000"/>
              </a:lnSpc>
              <a:spcBef>
                <a:spcPts val="600"/>
              </a:spcBef>
              <a:buChar char="•"/>
              <a:tabLst>
                <a:tab pos="299085" algn="l"/>
                <a:tab pos="299720" algn="l"/>
              </a:tabLst>
            </a:pPr>
            <a:r>
              <a:rPr dirty="0" sz="1600" spc="-5">
                <a:latin typeface="Arial"/>
                <a:cs typeface="Arial"/>
              </a:rPr>
              <a:t>Experiments are managed in </a:t>
            </a:r>
            <a:r>
              <a:rPr dirty="0" sz="1600">
                <a:latin typeface="Arial"/>
                <a:cs typeface="Arial"/>
              </a:rPr>
              <a:t> </a:t>
            </a:r>
            <a:r>
              <a:rPr dirty="0" sz="1600" spc="-20">
                <a:latin typeface="Arial"/>
                <a:cs typeface="Arial"/>
              </a:rPr>
              <a:t>Cytobank</a:t>
            </a:r>
            <a:r>
              <a:rPr dirty="0" sz="1600" spc="55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by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study</a:t>
            </a:r>
            <a:r>
              <a:rPr dirty="0" sz="1600" spc="-35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via</a:t>
            </a:r>
            <a:r>
              <a:rPr dirty="0" sz="1600" spc="425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projects </a:t>
            </a:r>
            <a:r>
              <a:rPr dirty="0" sz="1600" spc="-430">
                <a:latin typeface="Arial"/>
                <a:cs typeface="Arial"/>
              </a:rPr>
              <a:t> </a:t>
            </a:r>
            <a:r>
              <a:rPr dirty="0" sz="1600" spc="-15">
                <a:latin typeface="Arial"/>
                <a:cs typeface="Arial"/>
              </a:rPr>
              <a:t>with </a:t>
            </a:r>
            <a:r>
              <a:rPr dirty="0" sz="1600" spc="-5">
                <a:latin typeface="Arial"/>
                <a:cs typeface="Arial"/>
              </a:rPr>
              <a:t>appropriate</a:t>
            </a:r>
            <a:r>
              <a:rPr dirty="0" sz="160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collaborator </a:t>
            </a:r>
            <a:r>
              <a:rPr dirty="0" sz="160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permissions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769619" y="3471671"/>
            <a:ext cx="2915920" cy="2761615"/>
            <a:chOff x="769619" y="3471671"/>
            <a:chExt cx="2915920" cy="2761615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9619" y="3471671"/>
              <a:ext cx="2915412" cy="276148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95527" y="3488435"/>
              <a:ext cx="2813304" cy="2668524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790955" y="3483863"/>
              <a:ext cx="2822575" cy="2677795"/>
            </a:xfrm>
            <a:custGeom>
              <a:avLst/>
              <a:gdLst/>
              <a:ahLst/>
              <a:cxnLst/>
              <a:rect l="l" t="t" r="r" b="b"/>
              <a:pathLst>
                <a:path w="2822575" h="2677795">
                  <a:moveTo>
                    <a:pt x="0" y="2677541"/>
                  </a:moveTo>
                  <a:lnTo>
                    <a:pt x="2822321" y="2677541"/>
                  </a:lnTo>
                  <a:lnTo>
                    <a:pt x="2822321" y="0"/>
                  </a:lnTo>
                  <a:lnTo>
                    <a:pt x="0" y="0"/>
                  </a:lnTo>
                  <a:lnTo>
                    <a:pt x="0" y="2677541"/>
                  </a:lnTo>
                  <a:close/>
                </a:path>
              </a:pathLst>
            </a:custGeom>
            <a:ln w="9144">
              <a:solidFill>
                <a:srgbClr val="7B858A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1" name="object 11"/>
          <p:cNvGrpSpPr/>
          <p:nvPr/>
        </p:nvGrpSpPr>
        <p:grpSpPr>
          <a:xfrm>
            <a:off x="8843771" y="4102608"/>
            <a:ext cx="3249295" cy="1885314"/>
            <a:chOff x="8843771" y="4102608"/>
            <a:chExt cx="3249295" cy="1885314"/>
          </a:xfrm>
        </p:grpSpPr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843771" y="4102608"/>
              <a:ext cx="3249168" cy="188518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869679" y="4119372"/>
              <a:ext cx="3147060" cy="1792224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8865107" y="4114800"/>
              <a:ext cx="3155950" cy="1801495"/>
            </a:xfrm>
            <a:custGeom>
              <a:avLst/>
              <a:gdLst/>
              <a:ahLst/>
              <a:cxnLst/>
              <a:rect l="l" t="t" r="r" b="b"/>
              <a:pathLst>
                <a:path w="3155950" h="1801495">
                  <a:moveTo>
                    <a:pt x="0" y="1801240"/>
                  </a:moveTo>
                  <a:lnTo>
                    <a:pt x="3155823" y="1801240"/>
                  </a:lnTo>
                  <a:lnTo>
                    <a:pt x="3155823" y="0"/>
                  </a:lnTo>
                  <a:lnTo>
                    <a:pt x="0" y="0"/>
                  </a:lnTo>
                  <a:lnTo>
                    <a:pt x="0" y="1801240"/>
                  </a:lnTo>
                  <a:close/>
                </a:path>
              </a:pathLst>
            </a:custGeom>
            <a:ln w="9144">
              <a:solidFill>
                <a:srgbClr val="7B858A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5" name="object 15"/>
          <p:cNvGrpSpPr/>
          <p:nvPr/>
        </p:nvGrpSpPr>
        <p:grpSpPr>
          <a:xfrm>
            <a:off x="4131564" y="3858767"/>
            <a:ext cx="4528185" cy="2372995"/>
            <a:chOff x="4131564" y="3858767"/>
            <a:chExt cx="4528185" cy="2372995"/>
          </a:xfrm>
        </p:grpSpPr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131564" y="3858767"/>
              <a:ext cx="4527803" cy="2372868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157472" y="3875531"/>
              <a:ext cx="4425696" cy="2279904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4152900" y="3870959"/>
              <a:ext cx="4434840" cy="2289175"/>
            </a:xfrm>
            <a:custGeom>
              <a:avLst/>
              <a:gdLst/>
              <a:ahLst/>
              <a:cxnLst/>
              <a:rect l="l" t="t" r="r" b="b"/>
              <a:pathLst>
                <a:path w="4434840" h="2289175">
                  <a:moveTo>
                    <a:pt x="0" y="2288921"/>
                  </a:moveTo>
                  <a:lnTo>
                    <a:pt x="4434840" y="2288921"/>
                  </a:lnTo>
                  <a:lnTo>
                    <a:pt x="4434840" y="0"/>
                  </a:lnTo>
                  <a:lnTo>
                    <a:pt x="0" y="0"/>
                  </a:lnTo>
                  <a:lnTo>
                    <a:pt x="0" y="2288921"/>
                  </a:lnTo>
                  <a:close/>
                </a:path>
              </a:pathLst>
            </a:custGeom>
            <a:ln w="9144">
              <a:solidFill>
                <a:srgbClr val="7B858A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9" name="object 19"/>
          <p:cNvSpPr txBox="1"/>
          <p:nvPr/>
        </p:nvSpPr>
        <p:spPr>
          <a:xfrm>
            <a:off x="448462" y="6452412"/>
            <a:ext cx="11048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8</a:t>
            </a:r>
            <a:endParaRPr sz="12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700140" y="6458813"/>
            <a:ext cx="3813175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5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dirty="0" sz="11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Research</a:t>
            </a:r>
            <a:r>
              <a:rPr dirty="0" sz="11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FFFFFF"/>
                </a:solidFill>
                <a:latin typeface="Arial"/>
                <a:cs typeface="Arial"/>
              </a:rPr>
              <a:t>Use Only.</a:t>
            </a:r>
            <a:r>
              <a:rPr dirty="0" sz="11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FFFFFF"/>
                </a:solidFill>
                <a:latin typeface="Arial"/>
                <a:cs typeface="Arial"/>
              </a:rPr>
              <a:t>Not</a:t>
            </a:r>
            <a:r>
              <a:rPr dirty="0" sz="11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spc="5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dirty="0" sz="11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use</a:t>
            </a:r>
            <a:r>
              <a:rPr dirty="0" sz="11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11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FFFFFF"/>
                </a:solidFill>
                <a:latin typeface="Arial"/>
                <a:cs typeface="Arial"/>
              </a:rPr>
              <a:t>diagnostic</a:t>
            </a:r>
            <a:r>
              <a:rPr dirty="0" sz="11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procedures.</a:t>
            </a:r>
            <a:endParaRPr sz="11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172583" y="6631635"/>
            <a:ext cx="323151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907030" algn="l"/>
              </a:tabLst>
            </a:pPr>
            <a:r>
              <a:rPr dirty="0" sz="1000" spc="-10">
                <a:solidFill>
                  <a:srgbClr val="D79B2B"/>
                </a:solidFill>
                <a:latin typeface="Calibri"/>
                <a:cs typeface="Calibri"/>
              </a:rPr>
              <a:t>Co</a:t>
            </a:r>
            <a:r>
              <a:rPr dirty="0" sz="1000" spc="-5">
                <a:solidFill>
                  <a:srgbClr val="D79B2B"/>
                </a:solidFill>
                <a:latin typeface="Calibri"/>
                <a:cs typeface="Calibri"/>
              </a:rPr>
              <a:t>n</a:t>
            </a:r>
            <a:r>
              <a:rPr dirty="0" sz="1000" spc="-10">
                <a:solidFill>
                  <a:srgbClr val="D79B2B"/>
                </a:solidFill>
                <a:latin typeface="Calibri"/>
                <a:cs typeface="Calibri"/>
              </a:rPr>
              <a:t>f</a:t>
            </a:r>
            <a:r>
              <a:rPr dirty="0" sz="1000" spc="-5">
                <a:solidFill>
                  <a:srgbClr val="D79B2B"/>
                </a:solidFill>
                <a:latin typeface="Calibri"/>
                <a:cs typeface="Calibri"/>
              </a:rPr>
              <a:t>id</a:t>
            </a:r>
            <a:r>
              <a:rPr dirty="0" sz="1000" spc="-10">
                <a:solidFill>
                  <a:srgbClr val="D79B2B"/>
                </a:solidFill>
                <a:latin typeface="Calibri"/>
                <a:cs typeface="Calibri"/>
              </a:rPr>
              <a:t>e</a:t>
            </a:r>
            <a:r>
              <a:rPr dirty="0" sz="1000" spc="-5">
                <a:solidFill>
                  <a:srgbClr val="D79B2B"/>
                </a:solidFill>
                <a:latin typeface="Calibri"/>
                <a:cs typeface="Calibri"/>
              </a:rPr>
              <a:t>ntial</a:t>
            </a:r>
            <a:r>
              <a:rPr dirty="0" sz="1000" spc="-10">
                <a:solidFill>
                  <a:srgbClr val="D79B2B"/>
                </a:solidFill>
                <a:latin typeface="Calibri"/>
                <a:cs typeface="Calibri"/>
              </a:rPr>
              <a:t> </a:t>
            </a:r>
            <a:r>
              <a:rPr dirty="0" sz="1000" spc="-5">
                <a:solidFill>
                  <a:srgbClr val="D79B2B"/>
                </a:solidFill>
                <a:latin typeface="Calibri"/>
                <a:cs typeface="Calibri"/>
              </a:rPr>
              <a:t>-</a:t>
            </a:r>
            <a:r>
              <a:rPr dirty="0" sz="1000" spc="-5">
                <a:solidFill>
                  <a:srgbClr val="D79B2B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D79B2B"/>
                </a:solidFill>
                <a:latin typeface="Calibri"/>
                <a:cs typeface="Calibri"/>
              </a:rPr>
              <a:t>Com</a:t>
            </a:r>
            <a:r>
              <a:rPr dirty="0" sz="1000" spc="-5">
                <a:solidFill>
                  <a:srgbClr val="D79B2B"/>
                </a:solidFill>
                <a:latin typeface="Calibri"/>
                <a:cs typeface="Calibri"/>
              </a:rPr>
              <a:t>pa</a:t>
            </a:r>
            <a:r>
              <a:rPr dirty="0" sz="1000">
                <a:solidFill>
                  <a:srgbClr val="D79B2B"/>
                </a:solidFill>
                <a:latin typeface="Calibri"/>
                <a:cs typeface="Calibri"/>
              </a:rPr>
              <a:t>n</a:t>
            </a:r>
            <a:r>
              <a:rPr dirty="0" sz="1000" spc="-5">
                <a:solidFill>
                  <a:srgbClr val="D79B2B"/>
                </a:solidFill>
                <a:latin typeface="Calibri"/>
                <a:cs typeface="Calibri"/>
              </a:rPr>
              <a:t>y</a:t>
            </a:r>
            <a:r>
              <a:rPr dirty="0" sz="1000" spc="-10">
                <a:solidFill>
                  <a:srgbClr val="D79B2B"/>
                </a:solidFill>
                <a:latin typeface="Calibri"/>
                <a:cs typeface="Calibri"/>
              </a:rPr>
              <a:t> </a:t>
            </a:r>
            <a:r>
              <a:rPr dirty="0" sz="1000" spc="-5">
                <a:solidFill>
                  <a:srgbClr val="D79B2B"/>
                </a:solidFill>
                <a:latin typeface="Calibri"/>
                <a:cs typeface="Calibri"/>
              </a:rPr>
              <a:t>Propri</a:t>
            </a:r>
            <a:r>
              <a:rPr dirty="0" sz="1000" spc="-10">
                <a:solidFill>
                  <a:srgbClr val="D79B2B"/>
                </a:solidFill>
                <a:latin typeface="Calibri"/>
                <a:cs typeface="Calibri"/>
              </a:rPr>
              <a:t>e</a:t>
            </a:r>
            <a:r>
              <a:rPr dirty="0" sz="1000" spc="-5">
                <a:solidFill>
                  <a:srgbClr val="D79B2B"/>
                </a:solidFill>
                <a:latin typeface="Calibri"/>
                <a:cs typeface="Calibri"/>
              </a:rPr>
              <a:t>tary</a:t>
            </a:r>
            <a:r>
              <a:rPr dirty="0" sz="1000">
                <a:solidFill>
                  <a:srgbClr val="D79B2B"/>
                </a:solidFill>
                <a:latin typeface="Calibri"/>
                <a:cs typeface="Calibri"/>
              </a:rPr>
              <a:t>	</a:t>
            </a:r>
            <a:r>
              <a:rPr dirty="0" baseline="2777" sz="1500" spc="-7">
                <a:solidFill>
                  <a:srgbClr val="39C5E3"/>
                </a:solidFill>
                <a:latin typeface="Calibri"/>
                <a:cs typeface="Calibri"/>
              </a:rPr>
              <a:t>P</a:t>
            </a:r>
            <a:r>
              <a:rPr dirty="0" baseline="2777" sz="1500">
                <a:solidFill>
                  <a:srgbClr val="39C5E3"/>
                </a:solidFill>
                <a:latin typeface="Calibri"/>
                <a:cs typeface="Calibri"/>
              </a:rPr>
              <a:t>u</a:t>
            </a:r>
            <a:r>
              <a:rPr dirty="0" baseline="2777" sz="1500" spc="-7">
                <a:solidFill>
                  <a:srgbClr val="39C5E3"/>
                </a:solidFill>
                <a:latin typeface="Calibri"/>
                <a:cs typeface="Calibri"/>
              </a:rPr>
              <a:t>blic</a:t>
            </a:r>
            <a:endParaRPr baseline="2777" sz="15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576564" y="6617309"/>
            <a:ext cx="93726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">
                <a:solidFill>
                  <a:srgbClr val="39C5E3"/>
                </a:solidFill>
                <a:latin typeface="Calibri"/>
                <a:cs typeface="Calibri"/>
              </a:rPr>
              <a:t>21.10.2</a:t>
            </a:r>
            <a:r>
              <a:rPr dirty="0" sz="1000" spc="-10">
                <a:solidFill>
                  <a:srgbClr val="39C5E3"/>
                </a:solidFill>
                <a:latin typeface="Calibri"/>
                <a:cs typeface="Calibri"/>
              </a:rPr>
              <a:t>8</a:t>
            </a:r>
            <a:r>
              <a:rPr dirty="0" sz="1000" spc="-5">
                <a:solidFill>
                  <a:srgbClr val="39C5E3"/>
                </a:solidFill>
                <a:latin typeface="Calibri"/>
                <a:cs typeface="Calibri"/>
              </a:rPr>
              <a:t>79.F</a:t>
            </a:r>
            <a:r>
              <a:rPr dirty="0" sz="1000" spc="-30">
                <a:solidFill>
                  <a:srgbClr val="39C5E3"/>
                </a:solidFill>
                <a:latin typeface="Calibri"/>
                <a:cs typeface="Calibri"/>
              </a:rPr>
              <a:t>L</a:t>
            </a:r>
            <a:r>
              <a:rPr dirty="0" sz="1000" spc="-20">
                <a:solidFill>
                  <a:srgbClr val="39C5E3"/>
                </a:solidFill>
                <a:latin typeface="Calibri"/>
                <a:cs typeface="Calibri"/>
              </a:rPr>
              <a:t>O</a:t>
            </a:r>
            <a:r>
              <a:rPr dirty="0" sz="1000" spc="-5">
                <a:solidFill>
                  <a:srgbClr val="39C5E3"/>
                </a:solidFill>
                <a:latin typeface="Calibri"/>
                <a:cs typeface="Calibri"/>
              </a:rPr>
              <a:t>W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59637" y="6495084"/>
            <a:ext cx="3768090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500">
                <a:solidFill>
                  <a:srgbClr val="FFFFFF"/>
                </a:solidFill>
                <a:latin typeface="Arial"/>
                <a:cs typeface="Arial"/>
              </a:rPr>
              <a:t>Beckman</a:t>
            </a:r>
            <a:r>
              <a:rPr dirty="0" sz="500" spc="-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500" spc="-5">
                <a:solidFill>
                  <a:srgbClr val="FFFFFF"/>
                </a:solidFill>
                <a:latin typeface="Arial"/>
                <a:cs typeface="Arial"/>
              </a:rPr>
              <a:t>Coulter,</a:t>
            </a:r>
            <a:r>
              <a:rPr dirty="0" sz="5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500">
                <a:solidFill>
                  <a:srgbClr val="FFFFFF"/>
                </a:solidFill>
                <a:latin typeface="Arial"/>
                <a:cs typeface="Arial"/>
              </a:rPr>
              <a:t>Inc.</a:t>
            </a:r>
            <a:r>
              <a:rPr dirty="0" sz="5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500">
                <a:solidFill>
                  <a:srgbClr val="FFFFFF"/>
                </a:solidFill>
                <a:latin typeface="Arial"/>
                <a:cs typeface="Arial"/>
              </a:rPr>
              <a:t>All</a:t>
            </a:r>
            <a:r>
              <a:rPr dirty="0" sz="5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500">
                <a:solidFill>
                  <a:srgbClr val="FFFFFF"/>
                </a:solidFill>
                <a:latin typeface="Arial"/>
                <a:cs typeface="Arial"/>
              </a:rPr>
              <a:t>rights</a:t>
            </a:r>
            <a:r>
              <a:rPr dirty="0" sz="5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500">
                <a:solidFill>
                  <a:srgbClr val="FFFFFF"/>
                </a:solidFill>
                <a:latin typeface="Arial"/>
                <a:cs typeface="Arial"/>
              </a:rPr>
              <a:t>reserved.</a:t>
            </a:r>
            <a:r>
              <a:rPr dirty="0" sz="5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500">
                <a:solidFill>
                  <a:srgbClr val="FFFFFF"/>
                </a:solidFill>
                <a:latin typeface="Arial"/>
                <a:cs typeface="Arial"/>
              </a:rPr>
              <a:t>Beckman</a:t>
            </a:r>
            <a:r>
              <a:rPr dirty="0" sz="5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500" spc="-5">
                <a:solidFill>
                  <a:srgbClr val="FFFFFF"/>
                </a:solidFill>
                <a:latin typeface="Arial"/>
                <a:cs typeface="Arial"/>
              </a:rPr>
              <a:t>Coulter,</a:t>
            </a:r>
            <a:r>
              <a:rPr dirty="0" sz="5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50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5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500">
                <a:solidFill>
                  <a:srgbClr val="FFFFFF"/>
                </a:solidFill>
                <a:latin typeface="Arial"/>
                <a:cs typeface="Arial"/>
              </a:rPr>
              <a:t>stylized</a:t>
            </a:r>
            <a:r>
              <a:rPr dirty="0" sz="5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500" spc="-5">
                <a:solidFill>
                  <a:srgbClr val="FFFFFF"/>
                </a:solidFill>
                <a:latin typeface="Arial"/>
                <a:cs typeface="Arial"/>
              </a:rPr>
              <a:t>logo,</a:t>
            </a:r>
            <a:r>
              <a:rPr dirty="0" sz="5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500" spc="-5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dirty="0" sz="50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5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500">
                <a:solidFill>
                  <a:srgbClr val="FFFFFF"/>
                </a:solidFill>
                <a:latin typeface="Arial"/>
                <a:cs typeface="Arial"/>
              </a:rPr>
              <a:t>Beckman</a:t>
            </a:r>
            <a:r>
              <a:rPr dirty="0" sz="5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500">
                <a:solidFill>
                  <a:srgbClr val="FFFFFF"/>
                </a:solidFill>
                <a:latin typeface="Arial"/>
                <a:cs typeface="Arial"/>
              </a:rPr>
              <a:t>Coulterproduct</a:t>
            </a:r>
            <a:r>
              <a:rPr dirty="0" sz="5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500" spc="-5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dirty="0" sz="500">
                <a:solidFill>
                  <a:srgbClr val="FFFFFF"/>
                </a:solidFill>
                <a:latin typeface="Arial"/>
                <a:cs typeface="Arial"/>
              </a:rPr>
              <a:t>service</a:t>
            </a:r>
            <a:r>
              <a:rPr dirty="0" sz="500" spc="-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500">
                <a:solidFill>
                  <a:srgbClr val="FFFFFF"/>
                </a:solidFill>
                <a:latin typeface="Arial"/>
                <a:cs typeface="Arial"/>
              </a:rPr>
              <a:t>marks</a:t>
            </a:r>
            <a:r>
              <a:rPr dirty="0" sz="5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500" spc="-5">
                <a:solidFill>
                  <a:srgbClr val="FFFFFF"/>
                </a:solidFill>
                <a:latin typeface="Arial"/>
                <a:cs typeface="Arial"/>
              </a:rPr>
              <a:t>used </a:t>
            </a:r>
            <a:r>
              <a:rPr dirty="0" sz="500">
                <a:solidFill>
                  <a:srgbClr val="FFFFFF"/>
                </a:solidFill>
                <a:latin typeface="Arial"/>
                <a:cs typeface="Arial"/>
              </a:rPr>
              <a:t> herein</a:t>
            </a:r>
            <a:r>
              <a:rPr dirty="0" sz="5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500">
                <a:solidFill>
                  <a:srgbClr val="FFFFFF"/>
                </a:solidFill>
                <a:latin typeface="Arial"/>
                <a:cs typeface="Arial"/>
              </a:rPr>
              <a:t>are</a:t>
            </a:r>
            <a:r>
              <a:rPr dirty="0" sz="5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50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5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500" spc="-5">
                <a:solidFill>
                  <a:srgbClr val="FFFFFF"/>
                </a:solidFill>
                <a:latin typeface="Arial"/>
                <a:cs typeface="Arial"/>
              </a:rPr>
              <a:t>trademarks</a:t>
            </a:r>
            <a:r>
              <a:rPr dirty="0" sz="500" spc="-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500" spc="-5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dirty="0" sz="5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500" spc="-5">
                <a:solidFill>
                  <a:srgbClr val="FFFFFF"/>
                </a:solidFill>
                <a:latin typeface="Arial"/>
                <a:cs typeface="Arial"/>
              </a:rPr>
              <a:t>registered</a:t>
            </a:r>
            <a:r>
              <a:rPr dirty="0" sz="500" spc="-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500" spc="-5">
                <a:solidFill>
                  <a:srgbClr val="FFFFFF"/>
                </a:solidFill>
                <a:latin typeface="Arial"/>
                <a:cs typeface="Arial"/>
              </a:rPr>
              <a:t>trademarks</a:t>
            </a:r>
            <a:r>
              <a:rPr dirty="0" sz="500" spc="-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500" spc="-5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5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500">
                <a:solidFill>
                  <a:srgbClr val="FFFFFF"/>
                </a:solidFill>
                <a:latin typeface="Arial"/>
                <a:cs typeface="Arial"/>
              </a:rPr>
              <a:t>Beckman</a:t>
            </a:r>
            <a:r>
              <a:rPr dirty="0" sz="5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500" spc="-5">
                <a:solidFill>
                  <a:srgbClr val="FFFFFF"/>
                </a:solidFill>
                <a:latin typeface="Arial"/>
                <a:cs typeface="Arial"/>
              </a:rPr>
              <a:t>Coulter,</a:t>
            </a:r>
            <a:r>
              <a:rPr dirty="0" sz="500" spc="-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500">
                <a:solidFill>
                  <a:srgbClr val="FFFFFF"/>
                </a:solidFill>
                <a:latin typeface="Arial"/>
                <a:cs typeface="Arial"/>
              </a:rPr>
              <a:t>Inc.</a:t>
            </a:r>
            <a:r>
              <a:rPr dirty="0" sz="5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50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5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50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5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500">
                <a:solidFill>
                  <a:srgbClr val="FFFFFF"/>
                </a:solidFill>
                <a:latin typeface="Arial"/>
                <a:cs typeface="Arial"/>
              </a:rPr>
              <a:t>United</a:t>
            </a:r>
            <a:r>
              <a:rPr dirty="0" sz="5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500">
                <a:solidFill>
                  <a:srgbClr val="FFFFFF"/>
                </a:solidFill>
                <a:latin typeface="Arial"/>
                <a:cs typeface="Arial"/>
              </a:rPr>
              <a:t>States</a:t>
            </a:r>
            <a:r>
              <a:rPr dirty="0" sz="5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500">
                <a:solidFill>
                  <a:srgbClr val="FFFFFF"/>
                </a:solidFill>
                <a:latin typeface="Arial"/>
                <a:cs typeface="Arial"/>
              </a:rPr>
              <a:t>&amp; </a:t>
            </a:r>
            <a:r>
              <a:rPr dirty="0" sz="500" spc="-5">
                <a:solidFill>
                  <a:srgbClr val="FFFFFF"/>
                </a:solidFill>
                <a:latin typeface="Arial"/>
                <a:cs typeface="Arial"/>
              </a:rPr>
              <a:t>other</a:t>
            </a:r>
            <a:r>
              <a:rPr dirty="0" sz="5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500">
                <a:solidFill>
                  <a:srgbClr val="FFFFFF"/>
                </a:solidFill>
                <a:latin typeface="Arial"/>
                <a:cs typeface="Arial"/>
              </a:rPr>
              <a:t>countries</a:t>
            </a:r>
            <a:endParaRPr sz="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1368" y="441705"/>
            <a:ext cx="2564130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5"/>
              <a:t>Data</a:t>
            </a:r>
            <a:r>
              <a:rPr dirty="0" sz="2800" spc="-125"/>
              <a:t> </a:t>
            </a:r>
            <a:r>
              <a:rPr dirty="0" sz="2800" spc="-5"/>
              <a:t>Exchange</a:t>
            </a:r>
            <a:endParaRPr sz="28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8723" y="1391411"/>
            <a:ext cx="3265932" cy="397002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527041" y="1167510"/>
            <a:ext cx="6376035" cy="2403475"/>
          </a:xfrm>
          <a:prstGeom prst="rect">
            <a:avLst/>
          </a:prstGeom>
        </p:spPr>
        <p:txBody>
          <a:bodyPr wrap="square" lIns="0" tIns="889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dirty="0" sz="1800" spc="-70" b="1">
                <a:solidFill>
                  <a:srgbClr val="2C93E3"/>
                </a:solidFill>
                <a:latin typeface="Arial"/>
                <a:cs typeface="Arial"/>
              </a:rPr>
              <a:t>EASILY</a:t>
            </a:r>
            <a:r>
              <a:rPr dirty="0" sz="1800" spc="-50" b="1">
                <a:solidFill>
                  <a:srgbClr val="2C93E3"/>
                </a:solidFill>
                <a:latin typeface="Arial"/>
                <a:cs typeface="Arial"/>
              </a:rPr>
              <a:t> </a:t>
            </a:r>
            <a:r>
              <a:rPr dirty="0" sz="1800" spc="-25" b="1">
                <a:solidFill>
                  <a:srgbClr val="2C93E3"/>
                </a:solidFill>
                <a:latin typeface="Arial"/>
                <a:cs typeface="Arial"/>
              </a:rPr>
              <a:t>SHARE</a:t>
            </a:r>
            <a:r>
              <a:rPr dirty="0" sz="1800" spc="85" b="1">
                <a:solidFill>
                  <a:srgbClr val="2C93E3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2C93E3"/>
                </a:solidFill>
                <a:latin typeface="Arial"/>
                <a:cs typeface="Arial"/>
              </a:rPr>
              <a:t>&amp;</a:t>
            </a:r>
            <a:r>
              <a:rPr dirty="0" sz="1800" spc="-20" b="1">
                <a:solidFill>
                  <a:srgbClr val="2C93E3"/>
                </a:solidFill>
                <a:latin typeface="Arial"/>
                <a:cs typeface="Arial"/>
              </a:rPr>
              <a:t> </a:t>
            </a:r>
            <a:r>
              <a:rPr dirty="0" sz="1800" spc="-40" b="1">
                <a:solidFill>
                  <a:srgbClr val="2C93E3"/>
                </a:solidFill>
                <a:latin typeface="Arial"/>
                <a:cs typeface="Arial"/>
              </a:rPr>
              <a:t>COLLABORATE</a:t>
            </a:r>
            <a:r>
              <a:rPr dirty="0" sz="1800" spc="-35" b="1">
                <a:solidFill>
                  <a:srgbClr val="2C93E3"/>
                </a:solidFill>
                <a:latin typeface="Arial"/>
                <a:cs typeface="Arial"/>
              </a:rPr>
              <a:t> </a:t>
            </a:r>
            <a:r>
              <a:rPr dirty="0" sz="1800" spc="-25" b="1">
                <a:solidFill>
                  <a:srgbClr val="2C93E3"/>
                </a:solidFill>
                <a:latin typeface="Arial"/>
                <a:cs typeface="Arial"/>
              </a:rPr>
              <a:t>ACROSS</a:t>
            </a:r>
            <a:r>
              <a:rPr dirty="0" sz="1800" spc="70" b="1">
                <a:solidFill>
                  <a:srgbClr val="2C93E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2C93E3"/>
                </a:solidFill>
                <a:latin typeface="Arial"/>
                <a:cs typeface="Arial"/>
              </a:rPr>
              <a:t>THE</a:t>
            </a:r>
            <a:r>
              <a:rPr dirty="0" sz="1800" spc="-10" b="1">
                <a:solidFill>
                  <a:srgbClr val="2C93E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2C93E3"/>
                </a:solidFill>
                <a:latin typeface="Arial"/>
                <a:cs typeface="Arial"/>
              </a:rPr>
              <a:t>GLOBE</a:t>
            </a:r>
            <a:endParaRPr sz="18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600"/>
              </a:spcBef>
              <a:buChar char="•"/>
              <a:tabLst>
                <a:tab pos="299085" algn="l"/>
                <a:tab pos="299720" algn="l"/>
              </a:tabLst>
            </a:pPr>
            <a:r>
              <a:rPr dirty="0" sz="1800" spc="-5">
                <a:latin typeface="Arial"/>
                <a:cs typeface="Arial"/>
              </a:rPr>
              <a:t>Share</a:t>
            </a:r>
            <a:r>
              <a:rPr dirty="0" sz="1800" spc="-25">
                <a:latin typeface="Arial"/>
                <a:cs typeface="Arial"/>
              </a:rPr>
              <a:t> with</a:t>
            </a:r>
            <a:r>
              <a:rPr dirty="0" sz="1800" spc="3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colleagues</a:t>
            </a:r>
            <a:r>
              <a:rPr dirty="0" sz="1800" spc="15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with</a:t>
            </a:r>
            <a:r>
              <a:rPr dirty="0" sz="1800" spc="4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just one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click</a:t>
            </a:r>
            <a:endParaRPr sz="18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600"/>
              </a:spcBef>
              <a:buChar char="•"/>
              <a:tabLst>
                <a:tab pos="299085" algn="l"/>
                <a:tab pos="299720" algn="l"/>
              </a:tabLst>
            </a:pPr>
            <a:r>
              <a:rPr dirty="0" sz="1800" spc="-5">
                <a:latin typeface="Arial"/>
                <a:cs typeface="Arial"/>
              </a:rPr>
              <a:t>Collaborators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can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work</a:t>
            </a:r>
            <a:r>
              <a:rPr dirty="0" sz="1800" spc="5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in real-time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on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the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same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datasets</a:t>
            </a:r>
            <a:endParaRPr sz="18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600"/>
              </a:spcBef>
              <a:buChar char="•"/>
              <a:tabLst>
                <a:tab pos="299085" algn="l"/>
                <a:tab pos="299720" algn="l"/>
              </a:tabLst>
            </a:pPr>
            <a:r>
              <a:rPr dirty="0" sz="1800" spc="-5">
                <a:latin typeface="Arial"/>
                <a:cs typeface="Arial"/>
              </a:rPr>
              <a:t>Clone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experiments </a:t>
            </a:r>
            <a:r>
              <a:rPr dirty="0" sz="1800">
                <a:latin typeface="Arial"/>
                <a:cs typeface="Arial"/>
              </a:rPr>
              <a:t>to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speed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up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collaboration</a:t>
            </a:r>
            <a:endParaRPr sz="18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600"/>
              </a:spcBef>
              <a:buChar char="•"/>
              <a:tabLst>
                <a:tab pos="299085" algn="l"/>
                <a:tab pos="299720" algn="l"/>
              </a:tabLst>
            </a:pPr>
            <a:r>
              <a:rPr dirty="0" sz="1800" spc="-5">
                <a:latin typeface="Arial"/>
                <a:cs typeface="Arial"/>
              </a:rPr>
              <a:t>Controlled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sharing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confers specific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access levels</a:t>
            </a:r>
            <a:endParaRPr sz="1800">
              <a:latin typeface="Arial"/>
              <a:cs typeface="Arial"/>
            </a:endParaRPr>
          </a:p>
          <a:p>
            <a:pPr marL="299085" marR="5080" indent="-287020">
              <a:lnSpc>
                <a:spcPct val="100000"/>
              </a:lnSpc>
              <a:spcBef>
                <a:spcPts val="600"/>
              </a:spcBef>
              <a:buChar char="•"/>
              <a:tabLst>
                <a:tab pos="299085" algn="l"/>
                <a:tab pos="299720" algn="l"/>
              </a:tabLst>
            </a:pPr>
            <a:r>
              <a:rPr dirty="0" sz="1800" spc="-5">
                <a:latin typeface="Arial"/>
                <a:cs typeface="Arial"/>
              </a:rPr>
              <a:t>Experiments</a:t>
            </a:r>
            <a:r>
              <a:rPr dirty="0" sz="180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are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managed in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Cytobank</a:t>
            </a:r>
            <a:r>
              <a:rPr dirty="0" sz="1800" spc="9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by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study via projects </a:t>
            </a:r>
            <a:r>
              <a:rPr dirty="0" sz="1800" spc="-484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with</a:t>
            </a:r>
            <a:r>
              <a:rPr dirty="0" sz="1800" spc="3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appropriate collaborator permissions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4448555" y="3907535"/>
            <a:ext cx="2891155" cy="2062480"/>
            <a:chOff x="4448555" y="3907535"/>
            <a:chExt cx="2891155" cy="206248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48555" y="3907535"/>
              <a:ext cx="2891028" cy="2061972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4695443" y="4460747"/>
              <a:ext cx="2045335" cy="152400"/>
            </a:xfrm>
            <a:custGeom>
              <a:avLst/>
              <a:gdLst/>
              <a:ahLst/>
              <a:cxnLst/>
              <a:rect l="l" t="t" r="r" b="b"/>
              <a:pathLst>
                <a:path w="2045334" h="152400">
                  <a:moveTo>
                    <a:pt x="2045080" y="0"/>
                  </a:moveTo>
                  <a:lnTo>
                    <a:pt x="0" y="0"/>
                  </a:lnTo>
                  <a:lnTo>
                    <a:pt x="0" y="152400"/>
                  </a:lnTo>
                  <a:lnTo>
                    <a:pt x="2045080" y="152400"/>
                  </a:lnTo>
                  <a:lnTo>
                    <a:pt x="20450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948928" y="3816096"/>
            <a:ext cx="2061972" cy="2263140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448462" y="6452412"/>
            <a:ext cx="11048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9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700140" y="6458813"/>
            <a:ext cx="3813175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5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dirty="0" sz="11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Research</a:t>
            </a:r>
            <a:r>
              <a:rPr dirty="0" sz="11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FFFFFF"/>
                </a:solidFill>
                <a:latin typeface="Arial"/>
                <a:cs typeface="Arial"/>
              </a:rPr>
              <a:t>Use Only.</a:t>
            </a:r>
            <a:r>
              <a:rPr dirty="0" sz="11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FFFFFF"/>
                </a:solidFill>
                <a:latin typeface="Arial"/>
                <a:cs typeface="Arial"/>
              </a:rPr>
              <a:t>Not</a:t>
            </a:r>
            <a:r>
              <a:rPr dirty="0" sz="11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spc="5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dirty="0" sz="11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use</a:t>
            </a:r>
            <a:r>
              <a:rPr dirty="0" sz="11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11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FFFFFF"/>
                </a:solidFill>
                <a:latin typeface="Arial"/>
                <a:cs typeface="Arial"/>
              </a:rPr>
              <a:t>diagnostic</a:t>
            </a:r>
            <a:r>
              <a:rPr dirty="0" sz="11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procedures.</a:t>
            </a:r>
            <a:endParaRPr sz="11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172583" y="6631635"/>
            <a:ext cx="323151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907030" algn="l"/>
              </a:tabLst>
            </a:pPr>
            <a:r>
              <a:rPr dirty="0" sz="1000" spc="-10">
                <a:solidFill>
                  <a:srgbClr val="D79B2B"/>
                </a:solidFill>
                <a:latin typeface="Calibri"/>
                <a:cs typeface="Calibri"/>
              </a:rPr>
              <a:t>Co</a:t>
            </a:r>
            <a:r>
              <a:rPr dirty="0" sz="1000" spc="-5">
                <a:solidFill>
                  <a:srgbClr val="D79B2B"/>
                </a:solidFill>
                <a:latin typeface="Calibri"/>
                <a:cs typeface="Calibri"/>
              </a:rPr>
              <a:t>n</a:t>
            </a:r>
            <a:r>
              <a:rPr dirty="0" sz="1000" spc="-10">
                <a:solidFill>
                  <a:srgbClr val="D79B2B"/>
                </a:solidFill>
                <a:latin typeface="Calibri"/>
                <a:cs typeface="Calibri"/>
              </a:rPr>
              <a:t>f</a:t>
            </a:r>
            <a:r>
              <a:rPr dirty="0" sz="1000" spc="-5">
                <a:solidFill>
                  <a:srgbClr val="D79B2B"/>
                </a:solidFill>
                <a:latin typeface="Calibri"/>
                <a:cs typeface="Calibri"/>
              </a:rPr>
              <a:t>id</a:t>
            </a:r>
            <a:r>
              <a:rPr dirty="0" sz="1000" spc="-10">
                <a:solidFill>
                  <a:srgbClr val="D79B2B"/>
                </a:solidFill>
                <a:latin typeface="Calibri"/>
                <a:cs typeface="Calibri"/>
              </a:rPr>
              <a:t>e</a:t>
            </a:r>
            <a:r>
              <a:rPr dirty="0" sz="1000" spc="-5">
                <a:solidFill>
                  <a:srgbClr val="D79B2B"/>
                </a:solidFill>
                <a:latin typeface="Calibri"/>
                <a:cs typeface="Calibri"/>
              </a:rPr>
              <a:t>ntial</a:t>
            </a:r>
            <a:r>
              <a:rPr dirty="0" sz="1000" spc="-10">
                <a:solidFill>
                  <a:srgbClr val="D79B2B"/>
                </a:solidFill>
                <a:latin typeface="Calibri"/>
                <a:cs typeface="Calibri"/>
              </a:rPr>
              <a:t> </a:t>
            </a:r>
            <a:r>
              <a:rPr dirty="0" sz="1000" spc="-5">
                <a:solidFill>
                  <a:srgbClr val="D79B2B"/>
                </a:solidFill>
                <a:latin typeface="Calibri"/>
                <a:cs typeface="Calibri"/>
              </a:rPr>
              <a:t>-</a:t>
            </a:r>
            <a:r>
              <a:rPr dirty="0" sz="1000" spc="-5">
                <a:solidFill>
                  <a:srgbClr val="D79B2B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D79B2B"/>
                </a:solidFill>
                <a:latin typeface="Calibri"/>
                <a:cs typeface="Calibri"/>
              </a:rPr>
              <a:t>Com</a:t>
            </a:r>
            <a:r>
              <a:rPr dirty="0" sz="1000" spc="-5">
                <a:solidFill>
                  <a:srgbClr val="D79B2B"/>
                </a:solidFill>
                <a:latin typeface="Calibri"/>
                <a:cs typeface="Calibri"/>
              </a:rPr>
              <a:t>pa</a:t>
            </a:r>
            <a:r>
              <a:rPr dirty="0" sz="1000">
                <a:solidFill>
                  <a:srgbClr val="D79B2B"/>
                </a:solidFill>
                <a:latin typeface="Calibri"/>
                <a:cs typeface="Calibri"/>
              </a:rPr>
              <a:t>n</a:t>
            </a:r>
            <a:r>
              <a:rPr dirty="0" sz="1000" spc="-5">
                <a:solidFill>
                  <a:srgbClr val="D79B2B"/>
                </a:solidFill>
                <a:latin typeface="Calibri"/>
                <a:cs typeface="Calibri"/>
              </a:rPr>
              <a:t>y</a:t>
            </a:r>
            <a:r>
              <a:rPr dirty="0" sz="1000" spc="-10">
                <a:solidFill>
                  <a:srgbClr val="D79B2B"/>
                </a:solidFill>
                <a:latin typeface="Calibri"/>
                <a:cs typeface="Calibri"/>
              </a:rPr>
              <a:t> </a:t>
            </a:r>
            <a:r>
              <a:rPr dirty="0" sz="1000" spc="-5">
                <a:solidFill>
                  <a:srgbClr val="D79B2B"/>
                </a:solidFill>
                <a:latin typeface="Calibri"/>
                <a:cs typeface="Calibri"/>
              </a:rPr>
              <a:t>Propri</a:t>
            </a:r>
            <a:r>
              <a:rPr dirty="0" sz="1000" spc="-10">
                <a:solidFill>
                  <a:srgbClr val="D79B2B"/>
                </a:solidFill>
                <a:latin typeface="Calibri"/>
                <a:cs typeface="Calibri"/>
              </a:rPr>
              <a:t>e</a:t>
            </a:r>
            <a:r>
              <a:rPr dirty="0" sz="1000" spc="-5">
                <a:solidFill>
                  <a:srgbClr val="D79B2B"/>
                </a:solidFill>
                <a:latin typeface="Calibri"/>
                <a:cs typeface="Calibri"/>
              </a:rPr>
              <a:t>tary</a:t>
            </a:r>
            <a:r>
              <a:rPr dirty="0" sz="1000">
                <a:solidFill>
                  <a:srgbClr val="D79B2B"/>
                </a:solidFill>
                <a:latin typeface="Calibri"/>
                <a:cs typeface="Calibri"/>
              </a:rPr>
              <a:t>	</a:t>
            </a:r>
            <a:r>
              <a:rPr dirty="0" baseline="2777" sz="1500" spc="-7">
                <a:solidFill>
                  <a:srgbClr val="39C5E3"/>
                </a:solidFill>
                <a:latin typeface="Calibri"/>
                <a:cs typeface="Calibri"/>
              </a:rPr>
              <a:t>P</a:t>
            </a:r>
            <a:r>
              <a:rPr dirty="0" baseline="2777" sz="1500">
                <a:solidFill>
                  <a:srgbClr val="39C5E3"/>
                </a:solidFill>
                <a:latin typeface="Calibri"/>
                <a:cs typeface="Calibri"/>
              </a:rPr>
              <a:t>u</a:t>
            </a:r>
            <a:r>
              <a:rPr dirty="0" baseline="2777" sz="1500" spc="-7">
                <a:solidFill>
                  <a:srgbClr val="39C5E3"/>
                </a:solidFill>
                <a:latin typeface="Calibri"/>
                <a:cs typeface="Calibri"/>
              </a:rPr>
              <a:t>blic</a:t>
            </a:r>
            <a:endParaRPr baseline="2777" sz="15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576564" y="6617309"/>
            <a:ext cx="93726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">
                <a:solidFill>
                  <a:srgbClr val="39C5E3"/>
                </a:solidFill>
                <a:latin typeface="Calibri"/>
                <a:cs typeface="Calibri"/>
              </a:rPr>
              <a:t>21.10.2</a:t>
            </a:r>
            <a:r>
              <a:rPr dirty="0" sz="1000" spc="-10">
                <a:solidFill>
                  <a:srgbClr val="39C5E3"/>
                </a:solidFill>
                <a:latin typeface="Calibri"/>
                <a:cs typeface="Calibri"/>
              </a:rPr>
              <a:t>8</a:t>
            </a:r>
            <a:r>
              <a:rPr dirty="0" sz="1000" spc="-5">
                <a:solidFill>
                  <a:srgbClr val="39C5E3"/>
                </a:solidFill>
                <a:latin typeface="Calibri"/>
                <a:cs typeface="Calibri"/>
              </a:rPr>
              <a:t>79.F</a:t>
            </a:r>
            <a:r>
              <a:rPr dirty="0" sz="1000" spc="-30">
                <a:solidFill>
                  <a:srgbClr val="39C5E3"/>
                </a:solidFill>
                <a:latin typeface="Calibri"/>
                <a:cs typeface="Calibri"/>
              </a:rPr>
              <a:t>L</a:t>
            </a:r>
            <a:r>
              <a:rPr dirty="0" sz="1000" spc="-20">
                <a:solidFill>
                  <a:srgbClr val="39C5E3"/>
                </a:solidFill>
                <a:latin typeface="Calibri"/>
                <a:cs typeface="Calibri"/>
              </a:rPr>
              <a:t>O</a:t>
            </a:r>
            <a:r>
              <a:rPr dirty="0" sz="1000" spc="-5">
                <a:solidFill>
                  <a:srgbClr val="39C5E3"/>
                </a:solidFill>
                <a:latin typeface="Calibri"/>
                <a:cs typeface="Calibri"/>
              </a:rPr>
              <a:t>W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59637" y="6495084"/>
            <a:ext cx="3768090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500">
                <a:solidFill>
                  <a:srgbClr val="FFFFFF"/>
                </a:solidFill>
                <a:latin typeface="Arial"/>
                <a:cs typeface="Arial"/>
              </a:rPr>
              <a:t>Beckman</a:t>
            </a:r>
            <a:r>
              <a:rPr dirty="0" sz="500" spc="-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500" spc="-5">
                <a:solidFill>
                  <a:srgbClr val="FFFFFF"/>
                </a:solidFill>
                <a:latin typeface="Arial"/>
                <a:cs typeface="Arial"/>
              </a:rPr>
              <a:t>Coulter,</a:t>
            </a:r>
            <a:r>
              <a:rPr dirty="0" sz="5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500">
                <a:solidFill>
                  <a:srgbClr val="FFFFFF"/>
                </a:solidFill>
                <a:latin typeface="Arial"/>
                <a:cs typeface="Arial"/>
              </a:rPr>
              <a:t>Inc.</a:t>
            </a:r>
            <a:r>
              <a:rPr dirty="0" sz="5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500">
                <a:solidFill>
                  <a:srgbClr val="FFFFFF"/>
                </a:solidFill>
                <a:latin typeface="Arial"/>
                <a:cs typeface="Arial"/>
              </a:rPr>
              <a:t>All</a:t>
            </a:r>
            <a:r>
              <a:rPr dirty="0" sz="5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500">
                <a:solidFill>
                  <a:srgbClr val="FFFFFF"/>
                </a:solidFill>
                <a:latin typeface="Arial"/>
                <a:cs typeface="Arial"/>
              </a:rPr>
              <a:t>rights</a:t>
            </a:r>
            <a:r>
              <a:rPr dirty="0" sz="5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500">
                <a:solidFill>
                  <a:srgbClr val="FFFFFF"/>
                </a:solidFill>
                <a:latin typeface="Arial"/>
                <a:cs typeface="Arial"/>
              </a:rPr>
              <a:t>reserved.</a:t>
            </a:r>
            <a:r>
              <a:rPr dirty="0" sz="5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500">
                <a:solidFill>
                  <a:srgbClr val="FFFFFF"/>
                </a:solidFill>
                <a:latin typeface="Arial"/>
                <a:cs typeface="Arial"/>
              </a:rPr>
              <a:t>Beckman</a:t>
            </a:r>
            <a:r>
              <a:rPr dirty="0" sz="5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500" spc="-5">
                <a:solidFill>
                  <a:srgbClr val="FFFFFF"/>
                </a:solidFill>
                <a:latin typeface="Arial"/>
                <a:cs typeface="Arial"/>
              </a:rPr>
              <a:t>Coulter,</a:t>
            </a:r>
            <a:r>
              <a:rPr dirty="0" sz="5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50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5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500">
                <a:solidFill>
                  <a:srgbClr val="FFFFFF"/>
                </a:solidFill>
                <a:latin typeface="Arial"/>
                <a:cs typeface="Arial"/>
              </a:rPr>
              <a:t>stylized</a:t>
            </a:r>
            <a:r>
              <a:rPr dirty="0" sz="5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500" spc="-5">
                <a:solidFill>
                  <a:srgbClr val="FFFFFF"/>
                </a:solidFill>
                <a:latin typeface="Arial"/>
                <a:cs typeface="Arial"/>
              </a:rPr>
              <a:t>logo,</a:t>
            </a:r>
            <a:r>
              <a:rPr dirty="0" sz="5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500" spc="-5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dirty="0" sz="50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5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500">
                <a:solidFill>
                  <a:srgbClr val="FFFFFF"/>
                </a:solidFill>
                <a:latin typeface="Arial"/>
                <a:cs typeface="Arial"/>
              </a:rPr>
              <a:t>Beckman</a:t>
            </a:r>
            <a:r>
              <a:rPr dirty="0" sz="5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500">
                <a:solidFill>
                  <a:srgbClr val="FFFFFF"/>
                </a:solidFill>
                <a:latin typeface="Arial"/>
                <a:cs typeface="Arial"/>
              </a:rPr>
              <a:t>Coulterproduct</a:t>
            </a:r>
            <a:r>
              <a:rPr dirty="0" sz="5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500" spc="-5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dirty="0" sz="500">
                <a:solidFill>
                  <a:srgbClr val="FFFFFF"/>
                </a:solidFill>
                <a:latin typeface="Arial"/>
                <a:cs typeface="Arial"/>
              </a:rPr>
              <a:t>service</a:t>
            </a:r>
            <a:r>
              <a:rPr dirty="0" sz="500" spc="-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500">
                <a:solidFill>
                  <a:srgbClr val="FFFFFF"/>
                </a:solidFill>
                <a:latin typeface="Arial"/>
                <a:cs typeface="Arial"/>
              </a:rPr>
              <a:t>marks</a:t>
            </a:r>
            <a:r>
              <a:rPr dirty="0" sz="5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500" spc="-5">
                <a:solidFill>
                  <a:srgbClr val="FFFFFF"/>
                </a:solidFill>
                <a:latin typeface="Arial"/>
                <a:cs typeface="Arial"/>
              </a:rPr>
              <a:t>used </a:t>
            </a:r>
            <a:r>
              <a:rPr dirty="0" sz="500">
                <a:solidFill>
                  <a:srgbClr val="FFFFFF"/>
                </a:solidFill>
                <a:latin typeface="Arial"/>
                <a:cs typeface="Arial"/>
              </a:rPr>
              <a:t> herein</a:t>
            </a:r>
            <a:r>
              <a:rPr dirty="0" sz="5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500">
                <a:solidFill>
                  <a:srgbClr val="FFFFFF"/>
                </a:solidFill>
                <a:latin typeface="Arial"/>
                <a:cs typeface="Arial"/>
              </a:rPr>
              <a:t>are</a:t>
            </a:r>
            <a:r>
              <a:rPr dirty="0" sz="5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50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5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500" spc="-5">
                <a:solidFill>
                  <a:srgbClr val="FFFFFF"/>
                </a:solidFill>
                <a:latin typeface="Arial"/>
                <a:cs typeface="Arial"/>
              </a:rPr>
              <a:t>trademarks</a:t>
            </a:r>
            <a:r>
              <a:rPr dirty="0" sz="500" spc="-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500" spc="-5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dirty="0" sz="5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500" spc="-5">
                <a:solidFill>
                  <a:srgbClr val="FFFFFF"/>
                </a:solidFill>
                <a:latin typeface="Arial"/>
                <a:cs typeface="Arial"/>
              </a:rPr>
              <a:t>registered</a:t>
            </a:r>
            <a:r>
              <a:rPr dirty="0" sz="500" spc="-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500" spc="-5">
                <a:solidFill>
                  <a:srgbClr val="FFFFFF"/>
                </a:solidFill>
                <a:latin typeface="Arial"/>
                <a:cs typeface="Arial"/>
              </a:rPr>
              <a:t>trademarks</a:t>
            </a:r>
            <a:r>
              <a:rPr dirty="0" sz="500" spc="-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500" spc="-5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5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500">
                <a:solidFill>
                  <a:srgbClr val="FFFFFF"/>
                </a:solidFill>
                <a:latin typeface="Arial"/>
                <a:cs typeface="Arial"/>
              </a:rPr>
              <a:t>Beckman</a:t>
            </a:r>
            <a:r>
              <a:rPr dirty="0" sz="5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500" spc="-5">
                <a:solidFill>
                  <a:srgbClr val="FFFFFF"/>
                </a:solidFill>
                <a:latin typeface="Arial"/>
                <a:cs typeface="Arial"/>
              </a:rPr>
              <a:t>Coulter,</a:t>
            </a:r>
            <a:r>
              <a:rPr dirty="0" sz="500" spc="-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500">
                <a:solidFill>
                  <a:srgbClr val="FFFFFF"/>
                </a:solidFill>
                <a:latin typeface="Arial"/>
                <a:cs typeface="Arial"/>
              </a:rPr>
              <a:t>Inc.</a:t>
            </a:r>
            <a:r>
              <a:rPr dirty="0" sz="5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50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5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50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5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500">
                <a:solidFill>
                  <a:srgbClr val="FFFFFF"/>
                </a:solidFill>
                <a:latin typeface="Arial"/>
                <a:cs typeface="Arial"/>
              </a:rPr>
              <a:t>United</a:t>
            </a:r>
            <a:r>
              <a:rPr dirty="0" sz="5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500">
                <a:solidFill>
                  <a:srgbClr val="FFFFFF"/>
                </a:solidFill>
                <a:latin typeface="Arial"/>
                <a:cs typeface="Arial"/>
              </a:rPr>
              <a:t>States</a:t>
            </a:r>
            <a:r>
              <a:rPr dirty="0" sz="5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500">
                <a:solidFill>
                  <a:srgbClr val="FFFFFF"/>
                </a:solidFill>
                <a:latin typeface="Arial"/>
                <a:cs typeface="Arial"/>
              </a:rPr>
              <a:t>&amp; </a:t>
            </a:r>
            <a:r>
              <a:rPr dirty="0" sz="500" spc="-5">
                <a:solidFill>
                  <a:srgbClr val="FFFFFF"/>
                </a:solidFill>
                <a:latin typeface="Arial"/>
                <a:cs typeface="Arial"/>
              </a:rPr>
              <a:t>other</a:t>
            </a:r>
            <a:r>
              <a:rPr dirty="0" sz="5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500">
                <a:solidFill>
                  <a:srgbClr val="FFFFFF"/>
                </a:solidFill>
                <a:latin typeface="Arial"/>
                <a:cs typeface="Arial"/>
              </a:rPr>
              <a:t>countries</a:t>
            </a:r>
            <a:endParaRPr sz="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Weit, Nicole</dc:creator>
  <cp:keywords>Software</cp:keywords>
  <dc:title>ESCCA PAR-10 WEit</dc:title>
  <dcterms:created xsi:type="dcterms:W3CDTF">2021-11-17T18:14:32Z</dcterms:created>
  <dcterms:modified xsi:type="dcterms:W3CDTF">2021-11-17T18:14:32Z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2021-11-17T00:00:00Z</vt:filetime>
  </property>
  <property fmtid="{D5CDD505-2E9C-101B-9397-08002B2CF9AE}" pid="3" name="Creator">
    <vt:lpwstr>Microsoft® PowerPoint® for Office 365</vt:lpwstr>
  </property>
  <property fmtid="{D5CDD505-2E9C-101B-9397-08002B2CF9AE}" pid="4" name="LastSaved">
    <vt:filetime>2021-11-17T00:00:00Z</vt:filetime>
  </property>
</Properties>
</file>