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1" r:id="rId1"/>
  </p:sldMasterIdLst>
  <p:notesMasterIdLst>
    <p:notesMasterId r:id="rId33"/>
  </p:notesMasterIdLst>
  <p:sldIdLst>
    <p:sldId id="256" r:id="rId2"/>
    <p:sldId id="258" r:id="rId3"/>
    <p:sldId id="259" r:id="rId4"/>
    <p:sldId id="279" r:id="rId5"/>
    <p:sldId id="280" r:id="rId6"/>
    <p:sldId id="281" r:id="rId7"/>
    <p:sldId id="282" r:id="rId8"/>
    <p:sldId id="283" r:id="rId9"/>
    <p:sldId id="284" r:id="rId10"/>
    <p:sldId id="285" r:id="rId11"/>
    <p:sldId id="286" r:id="rId12"/>
    <p:sldId id="288" r:id="rId13"/>
    <p:sldId id="289" r:id="rId14"/>
    <p:sldId id="290" r:id="rId15"/>
    <p:sldId id="263" r:id="rId16"/>
    <p:sldId id="264" r:id="rId17"/>
    <p:sldId id="265" r:id="rId18"/>
    <p:sldId id="272" r:id="rId19"/>
    <p:sldId id="273" r:id="rId20"/>
    <p:sldId id="274" r:id="rId21"/>
    <p:sldId id="266" r:id="rId22"/>
    <p:sldId id="257" r:id="rId23"/>
    <p:sldId id="275" r:id="rId24"/>
    <p:sldId id="276" r:id="rId25"/>
    <p:sldId id="278" r:id="rId26"/>
    <p:sldId id="277" r:id="rId27"/>
    <p:sldId id="291" r:id="rId28"/>
    <p:sldId id="292" r:id="rId29"/>
    <p:sldId id="260" r:id="rId30"/>
    <p:sldId id="261" r:id="rId31"/>
    <p:sldId id="262"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7" d="100"/>
          <a:sy n="87" d="100"/>
        </p:scale>
        <p:origin x="-8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Tools</c:v>
                </c:pt>
              </c:strCache>
            </c:strRef>
          </c:tx>
          <c:invertIfNegative val="0"/>
          <c:cat>
            <c:numRef>
              <c:f>Sheet1!$A$2:$A$8</c:f>
              <c:numCache>
                <c:formatCode>m/d/yy</c:formatCode>
                <c:ptCount val="7"/>
                <c:pt idx="0">
                  <c:v>41201.0</c:v>
                </c:pt>
                <c:pt idx="1">
                  <c:v>41291.0</c:v>
                </c:pt>
                <c:pt idx="2">
                  <c:v>41354.0</c:v>
                </c:pt>
                <c:pt idx="3">
                  <c:v>41473.0</c:v>
                </c:pt>
                <c:pt idx="4">
                  <c:v>41536.0</c:v>
                </c:pt>
                <c:pt idx="5">
                  <c:v>41662.0</c:v>
                </c:pt>
                <c:pt idx="6">
                  <c:v>41744.0</c:v>
                </c:pt>
              </c:numCache>
            </c:numRef>
          </c:cat>
          <c:val>
            <c:numRef>
              <c:f>Sheet1!$B$2:$B$8</c:f>
              <c:numCache>
                <c:formatCode>General</c:formatCode>
                <c:ptCount val="7"/>
                <c:pt idx="0">
                  <c:v>1.0</c:v>
                </c:pt>
                <c:pt idx="1">
                  <c:v>49.0</c:v>
                </c:pt>
                <c:pt idx="2">
                  <c:v>13.0</c:v>
                </c:pt>
                <c:pt idx="3">
                  <c:v>18.0</c:v>
                </c:pt>
                <c:pt idx="4">
                  <c:v>1.0</c:v>
                </c:pt>
                <c:pt idx="5">
                  <c:v>3.0</c:v>
                </c:pt>
                <c:pt idx="6">
                  <c:v>5.0</c:v>
                </c:pt>
              </c:numCache>
            </c:numRef>
          </c:val>
        </c:ser>
        <c:ser>
          <c:idx val="1"/>
          <c:order val="1"/>
          <c:tx>
            <c:strRef>
              <c:f>Sheet1!$C$1</c:f>
              <c:strCache>
                <c:ptCount val="1"/>
                <c:pt idx="0">
                  <c:v>Entries</c:v>
                </c:pt>
              </c:strCache>
            </c:strRef>
          </c:tx>
          <c:invertIfNegative val="0"/>
          <c:cat>
            <c:numRef>
              <c:f>Sheet1!$A$2:$A$8</c:f>
              <c:numCache>
                <c:formatCode>m/d/yy</c:formatCode>
                <c:ptCount val="7"/>
                <c:pt idx="0">
                  <c:v>41201.0</c:v>
                </c:pt>
                <c:pt idx="1">
                  <c:v>41291.0</c:v>
                </c:pt>
                <c:pt idx="2">
                  <c:v>41354.0</c:v>
                </c:pt>
                <c:pt idx="3">
                  <c:v>41473.0</c:v>
                </c:pt>
                <c:pt idx="4">
                  <c:v>41536.0</c:v>
                </c:pt>
                <c:pt idx="5">
                  <c:v>41662.0</c:v>
                </c:pt>
                <c:pt idx="6">
                  <c:v>41744.0</c:v>
                </c:pt>
              </c:numCache>
            </c:numRef>
          </c:cat>
          <c:val>
            <c:numRef>
              <c:f>Sheet1!$C$2:$C$8</c:f>
              <c:numCache>
                <c:formatCode>General</c:formatCode>
                <c:ptCount val="7"/>
                <c:pt idx="0">
                  <c:v>3.0</c:v>
                </c:pt>
                <c:pt idx="1">
                  <c:v>62.0</c:v>
                </c:pt>
                <c:pt idx="2">
                  <c:v>19.0</c:v>
                </c:pt>
                <c:pt idx="3">
                  <c:v>28.0</c:v>
                </c:pt>
                <c:pt idx="4">
                  <c:v>1.0</c:v>
                </c:pt>
                <c:pt idx="5">
                  <c:v>8.0</c:v>
                </c:pt>
                <c:pt idx="6">
                  <c:v>15.0</c:v>
                </c:pt>
              </c:numCache>
            </c:numRef>
          </c:val>
        </c:ser>
        <c:ser>
          <c:idx val="2"/>
          <c:order val="2"/>
          <c:tx>
            <c:strRef>
              <c:f>Sheet1!$D$1</c:f>
              <c:strCache>
                <c:ptCount val="1"/>
                <c:pt idx="0">
                  <c:v>Functionalities</c:v>
                </c:pt>
              </c:strCache>
            </c:strRef>
          </c:tx>
          <c:invertIfNegative val="0"/>
          <c:cat>
            <c:numRef>
              <c:f>Sheet1!$A$2:$A$8</c:f>
              <c:numCache>
                <c:formatCode>m/d/yy</c:formatCode>
                <c:ptCount val="7"/>
                <c:pt idx="0">
                  <c:v>41201.0</c:v>
                </c:pt>
                <c:pt idx="1">
                  <c:v>41291.0</c:v>
                </c:pt>
                <c:pt idx="2">
                  <c:v>41354.0</c:v>
                </c:pt>
                <c:pt idx="3">
                  <c:v>41473.0</c:v>
                </c:pt>
                <c:pt idx="4">
                  <c:v>41536.0</c:v>
                </c:pt>
                <c:pt idx="5">
                  <c:v>41662.0</c:v>
                </c:pt>
                <c:pt idx="6">
                  <c:v>41744.0</c:v>
                </c:pt>
              </c:numCache>
            </c:numRef>
          </c:cat>
          <c:val>
            <c:numRef>
              <c:f>Sheet1!$D$2:$D$8</c:f>
              <c:numCache>
                <c:formatCode>General</c:formatCode>
                <c:ptCount val="7"/>
                <c:pt idx="0">
                  <c:v>8.0</c:v>
                </c:pt>
                <c:pt idx="1">
                  <c:v>3.0</c:v>
                </c:pt>
                <c:pt idx="2">
                  <c:v>4.0</c:v>
                </c:pt>
                <c:pt idx="3">
                  <c:v>7.0</c:v>
                </c:pt>
                <c:pt idx="4">
                  <c:v>0.0</c:v>
                </c:pt>
                <c:pt idx="5">
                  <c:v>1.0</c:v>
                </c:pt>
                <c:pt idx="6">
                  <c:v>0.0</c:v>
                </c:pt>
              </c:numCache>
            </c:numRef>
          </c:val>
        </c:ser>
        <c:dLbls>
          <c:showLegendKey val="0"/>
          <c:showVal val="0"/>
          <c:showCatName val="0"/>
          <c:showSerName val="0"/>
          <c:showPercent val="0"/>
          <c:showBubbleSize val="0"/>
        </c:dLbls>
        <c:gapWidth val="150"/>
        <c:axId val="2141456376"/>
        <c:axId val="-2053674136"/>
      </c:barChart>
      <c:catAx>
        <c:axId val="2141456376"/>
        <c:scaling>
          <c:orientation val="minMax"/>
        </c:scaling>
        <c:delete val="0"/>
        <c:axPos val="b"/>
        <c:numFmt formatCode="m/d/yy" sourceLinked="1"/>
        <c:majorTickMark val="out"/>
        <c:minorTickMark val="none"/>
        <c:tickLblPos val="nextTo"/>
        <c:crossAx val="-2053674136"/>
        <c:crosses val="autoZero"/>
        <c:auto val="0"/>
        <c:lblAlgn val="ctr"/>
        <c:lblOffset val="100"/>
        <c:noMultiLvlLbl val="0"/>
      </c:catAx>
      <c:valAx>
        <c:axId val="-2053674136"/>
        <c:scaling>
          <c:orientation val="minMax"/>
        </c:scaling>
        <c:delete val="0"/>
        <c:axPos val="l"/>
        <c:majorGridlines/>
        <c:numFmt formatCode="General" sourceLinked="1"/>
        <c:majorTickMark val="out"/>
        <c:minorTickMark val="none"/>
        <c:tickLblPos val="nextTo"/>
        <c:crossAx val="2141456376"/>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BF2618-6F8A-F848-980C-E0E36AF60D11}" type="datetimeFigureOut">
              <a:rPr lang="en-US" smtClean="0"/>
              <a:t>5/1/14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844DB7-8F19-AB4E-9D85-ED0B9E7C72BF}" type="slidenum">
              <a:rPr lang="en-US" smtClean="0"/>
              <a:t>‹#›</a:t>
            </a:fld>
            <a:endParaRPr lang="en-US"/>
          </a:p>
        </p:txBody>
      </p:sp>
    </p:spTree>
    <p:extLst>
      <p:ext uri="{BB962C8B-B14F-4D97-AF65-F5344CB8AC3E}">
        <p14:creationId xmlns:p14="http://schemas.microsoft.com/office/powerpoint/2010/main" val="424114412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our standard disclaimer. If, during the course of the</a:t>
            </a:r>
            <a:r>
              <a:rPr lang="en-US" baseline="0" dirty="0" smtClean="0"/>
              <a:t> talk I mention any trade names or company products, that doesn’t mean we endorse or recommend them.</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2</a:t>
            </a:fld>
            <a:endParaRPr lang="en-US"/>
          </a:p>
        </p:txBody>
      </p:sp>
    </p:spTree>
    <p:extLst>
      <p:ext uri="{BB962C8B-B14F-4D97-AF65-F5344CB8AC3E}">
        <p14:creationId xmlns:p14="http://schemas.microsoft.com/office/powerpoint/2010/main" val="15870706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60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sz="1100">
              <a:latin typeface="Calibri" charset="0"/>
              <a:ea typeface="ＭＳ Ｐゴシック" charset="0"/>
              <a:cs typeface="ＭＳ Ｐゴシック" charset="0"/>
            </a:endParaRPr>
          </a:p>
          <a:p>
            <a:pPr eaLnBrk="1" hangingPunct="1">
              <a:lnSpc>
                <a:spcPct val="90000"/>
              </a:lnSpc>
            </a:pPr>
            <a:endParaRPr lang="en-US" sz="1100">
              <a:latin typeface="Calibri" charset="0"/>
              <a:ea typeface="ＭＳ Ｐゴシック" charset="0"/>
              <a:cs typeface="ＭＳ Ｐゴシック" charset="0"/>
            </a:endParaRPr>
          </a:p>
        </p:txBody>
      </p:sp>
      <p:sp>
        <p:nvSpPr>
          <p:cNvPr id="460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78FFA3C-8FA1-E54F-8258-F5EC04BC67DF}" type="slidenum">
              <a:rPr lang="en-US" sz="1200">
                <a:latin typeface="Calibri" charset="0"/>
              </a:rPr>
              <a:pPr eaLnBrk="1" hangingPunct="1"/>
              <a:t>11</a:t>
            </a:fld>
            <a:endParaRPr lang="en-US" sz="1200">
              <a:latin typeface="Calibri"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017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5017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60133E4-6BD8-4E43-BCBF-9890D339291D}" type="slidenum">
              <a:rPr lang="en-US" sz="1200">
                <a:latin typeface="Calibri" charset="0"/>
              </a:rPr>
              <a:pPr eaLnBrk="1" hangingPunct="1"/>
              <a:t>12</a:t>
            </a:fld>
            <a:endParaRPr lang="en-US" sz="1200">
              <a:latin typeface="Calibri"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22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sz="1100">
              <a:latin typeface="Calibri" charset="0"/>
              <a:ea typeface="ＭＳ Ｐゴシック" charset="0"/>
              <a:cs typeface="ＭＳ Ｐゴシック" charset="0"/>
            </a:endParaRPr>
          </a:p>
          <a:p>
            <a:pPr eaLnBrk="1" hangingPunct="1">
              <a:lnSpc>
                <a:spcPct val="90000"/>
              </a:lnSpc>
            </a:pPr>
            <a:endParaRPr lang="en-US" sz="1100">
              <a:latin typeface="Calibri" charset="0"/>
              <a:ea typeface="ＭＳ Ｐゴシック" charset="0"/>
              <a:cs typeface="ＭＳ Ｐゴシック" charset="0"/>
            </a:endParaRPr>
          </a:p>
        </p:txBody>
      </p:sp>
      <p:sp>
        <p:nvSpPr>
          <p:cNvPr id="522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6CA7515-452D-5447-BB12-C29ABFE0A351}" type="slidenum">
              <a:rPr lang="en-US" sz="1200">
                <a:latin typeface="Calibri" charset="0"/>
              </a:rPr>
              <a:pPr eaLnBrk="1" hangingPunct="1"/>
              <a:t>13</a:t>
            </a:fld>
            <a:endParaRPr lang="en-US" sz="1200">
              <a:latin typeface="Calibri"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sz="1100">
              <a:latin typeface="Calibri" charset="0"/>
              <a:ea typeface="ＭＳ Ｐゴシック" charset="0"/>
              <a:cs typeface="ＭＳ Ｐゴシック" charset="0"/>
            </a:endParaRPr>
          </a:p>
          <a:p>
            <a:pPr eaLnBrk="1" hangingPunct="1">
              <a:lnSpc>
                <a:spcPct val="90000"/>
              </a:lnSpc>
            </a:pPr>
            <a:endParaRPr lang="en-US" sz="1100">
              <a:latin typeface="Calibri" charset="0"/>
              <a:ea typeface="ＭＳ Ｐゴシック" charset="0"/>
              <a:cs typeface="ＭＳ Ｐゴシック" charset="0"/>
            </a:endParaRP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1CC1700-8A4A-AC47-8ED2-59C17452975B}" type="slidenum">
              <a:rPr lang="en-US" sz="1200">
                <a:latin typeface="Calibri" charset="0"/>
              </a:rPr>
              <a:pPr eaLnBrk="1" hangingPunct="1"/>
              <a:t>14</a:t>
            </a:fld>
            <a:endParaRPr lang="en-US" sz="1200">
              <a:latin typeface="Calibri"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ln>
            <a:miter lim="800000"/>
            <a:headEnd/>
            <a:tailEnd/>
          </a:ln>
        </p:spPr>
        <p:txBody>
          <a:bodyPr/>
          <a:lstStyle>
            <a:lvl1pPr eaLnBrk="0" hangingPunct="0">
              <a:defRPr sz="2400">
                <a:solidFill>
                  <a:schemeClr val="tx1"/>
                </a:solidFill>
                <a:latin typeface="Arial" charset="0"/>
                <a:ea typeface="ＭＳ Ｐゴシック" charset="0"/>
                <a:cs typeface="ＭＳ Ｐゴシック" charset="0"/>
              </a:defRPr>
            </a:lvl1pPr>
            <a:lvl2pPr marL="37931725" indent="-37474525"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7200" eaLnBrk="0" fontAlgn="base" hangingPunct="0">
              <a:spcBef>
                <a:spcPct val="0"/>
              </a:spcBef>
              <a:spcAft>
                <a:spcPct val="0"/>
              </a:spcAft>
              <a:defRPr sz="2400">
                <a:solidFill>
                  <a:schemeClr val="tx1"/>
                </a:solidFill>
                <a:latin typeface="Arial" charset="0"/>
                <a:ea typeface="ＭＳ Ｐゴシック" charset="0"/>
              </a:defRPr>
            </a:lvl6pPr>
            <a:lvl7pPr marL="914400" eaLnBrk="0" fontAlgn="base" hangingPunct="0">
              <a:spcBef>
                <a:spcPct val="0"/>
              </a:spcBef>
              <a:spcAft>
                <a:spcPct val="0"/>
              </a:spcAft>
              <a:defRPr sz="2400">
                <a:solidFill>
                  <a:schemeClr val="tx1"/>
                </a:solidFill>
                <a:latin typeface="Arial" charset="0"/>
                <a:ea typeface="ＭＳ Ｐゴシック" charset="0"/>
              </a:defRPr>
            </a:lvl7pPr>
            <a:lvl8pPr marL="1371600" eaLnBrk="0" fontAlgn="base" hangingPunct="0">
              <a:spcBef>
                <a:spcPct val="0"/>
              </a:spcBef>
              <a:spcAft>
                <a:spcPct val="0"/>
              </a:spcAft>
              <a:defRPr sz="2400">
                <a:solidFill>
                  <a:schemeClr val="tx1"/>
                </a:solidFill>
                <a:latin typeface="Arial" charset="0"/>
                <a:ea typeface="ＭＳ Ｐゴシック" charset="0"/>
              </a:defRPr>
            </a:lvl8pPr>
            <a:lvl9pPr marL="18288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14CD5DD-25CC-264C-9DB1-AB6F280491F3}" type="slidenum">
              <a:rPr lang="en-US" sz="1200">
                <a:latin typeface="Calibri" charset="0"/>
              </a:rPr>
              <a:pPr eaLnBrk="1" hangingPunct="1"/>
              <a:t>29</a:t>
            </a:fld>
            <a:endParaRPr lang="en-US" sz="1200">
              <a:latin typeface="Calibri" charset="0"/>
            </a:endParaRPr>
          </a:p>
        </p:txBody>
      </p:sp>
      <p:sp>
        <p:nvSpPr>
          <p:cNvPr id="552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53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a typeface="ＭＳ Ｐゴシック" charset="0"/>
              <a:cs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30</a:t>
            </a:fld>
            <a:endParaRPr lang="en-US"/>
          </a:p>
        </p:txBody>
      </p:sp>
    </p:spTree>
    <p:extLst>
      <p:ext uri="{BB962C8B-B14F-4D97-AF65-F5344CB8AC3E}">
        <p14:creationId xmlns:p14="http://schemas.microsoft.com/office/powerpoint/2010/main" val="26696020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outline of the topics we’ll cover in the talk. 1</a:t>
            </a:r>
            <a:r>
              <a:rPr lang="en-US" baseline="30000" dirty="0" smtClean="0"/>
              <a:t>st</a:t>
            </a:r>
            <a:r>
              <a:rPr lang="en-US" dirty="0" smtClean="0"/>
              <a:t>, I’ll introduce the rationale behind</a:t>
            </a:r>
            <a:r>
              <a:rPr lang="en-US" baseline="0" dirty="0" smtClean="0"/>
              <a:t> the website and why we started out to build it.</a:t>
            </a:r>
          </a:p>
          <a:p>
            <a:r>
              <a:rPr lang="en-US" baseline="0" dirty="0" smtClean="0"/>
              <a:t>-could also title slide “Agenda”</a:t>
            </a:r>
          </a:p>
          <a:p>
            <a:r>
              <a:rPr lang="en-US" baseline="0" dirty="0" smtClean="0"/>
              <a:t>-going to start out with an overview of the CFTT project that will give you some background for the Forensic Tool Catalog website and FT project</a:t>
            </a:r>
            <a:endParaRPr lang="en-US" dirty="0"/>
          </a:p>
        </p:txBody>
      </p:sp>
      <p:sp>
        <p:nvSpPr>
          <p:cNvPr id="4" name="Slide Number Placeholder 3"/>
          <p:cNvSpPr>
            <a:spLocks noGrp="1"/>
          </p:cNvSpPr>
          <p:nvPr>
            <p:ph type="sldNum" sz="quarter" idx="10"/>
          </p:nvPr>
        </p:nvSpPr>
        <p:spPr/>
        <p:txBody>
          <a:bodyPr/>
          <a:lstStyle/>
          <a:p>
            <a:fld id="{2125B764-E609-3D44-AE98-967C8C391695}" type="slidenum">
              <a:rPr lang="en-US" smtClean="0"/>
              <a:t>3</a:t>
            </a:fld>
            <a:endParaRPr lang="en-US"/>
          </a:p>
        </p:txBody>
      </p:sp>
    </p:spTree>
    <p:extLst>
      <p:ext uri="{BB962C8B-B14F-4D97-AF65-F5344CB8AC3E}">
        <p14:creationId xmlns:p14="http://schemas.microsoft.com/office/powerpoint/2010/main" val="2485220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17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endParaRPr lang="en-US">
              <a:latin typeface="Calibri" charset="0"/>
              <a:ea typeface="ＭＳ Ｐゴシック" charset="0"/>
              <a:cs typeface="ＭＳ Ｐゴシック" charset="0"/>
            </a:endParaRPr>
          </a:p>
        </p:txBody>
      </p:sp>
      <p:sp>
        <p:nvSpPr>
          <p:cNvPr id="317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2E56CFD-7CD7-0F47-A063-665BBB27EB2D}" type="slidenum">
              <a:rPr lang="en-US" sz="1200">
                <a:latin typeface="Calibri" charset="0"/>
              </a:rPr>
              <a:pPr eaLnBrk="1" hangingPunct="1"/>
              <a:t>4</a:t>
            </a:fld>
            <a:endParaRPr lang="en-US" sz="1200">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37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atin typeface="Calibri" charset="0"/>
              <a:ea typeface="ＭＳ Ｐゴシック" charset="0"/>
              <a:cs typeface="ＭＳ Ｐゴシック" charset="0"/>
            </a:endParaRPr>
          </a:p>
          <a:p>
            <a:pPr eaLnBrk="1" hangingPunct="1"/>
            <a:endParaRPr lang="en-US">
              <a:latin typeface="Calibri" charset="0"/>
              <a:ea typeface="ＭＳ Ｐゴシック" charset="0"/>
              <a:cs typeface="ＭＳ Ｐゴシック" charset="0"/>
            </a:endParaRPr>
          </a:p>
        </p:txBody>
      </p:sp>
      <p:sp>
        <p:nvSpPr>
          <p:cNvPr id="337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3B817E6-8F12-974D-9A8D-1A9043B56DB2}" type="slidenum">
              <a:rPr lang="en-US" sz="1200">
                <a:latin typeface="Calibri" charset="0"/>
              </a:rPr>
              <a:pPr eaLnBrk="1" hangingPunct="1"/>
              <a:t>5</a:t>
            </a:fld>
            <a:endParaRPr lang="en-US" sz="1200">
              <a:latin typeface="Calibri"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58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358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665A843-1B19-F940-842E-FFEDE9217F3E}" type="slidenum">
              <a:rPr lang="en-US" sz="1200">
                <a:latin typeface="Calibri" charset="0"/>
              </a:rPr>
              <a:pPr eaLnBrk="1" hangingPunct="1"/>
              <a:t>6</a:t>
            </a:fld>
            <a:endParaRPr lang="en-US" sz="1200">
              <a:latin typeface="Calibri"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78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sz="1100">
              <a:latin typeface="Calibri" charset="0"/>
              <a:ea typeface="ＭＳ Ｐゴシック" charset="0"/>
              <a:cs typeface="ＭＳ Ｐゴシック" charset="0"/>
            </a:endParaRPr>
          </a:p>
          <a:p>
            <a:pPr eaLnBrk="1" hangingPunct="1">
              <a:lnSpc>
                <a:spcPct val="90000"/>
              </a:lnSpc>
            </a:pPr>
            <a:endParaRPr lang="en-US" sz="1100">
              <a:latin typeface="Calibri" charset="0"/>
              <a:ea typeface="ＭＳ Ｐゴシック" charset="0"/>
              <a:cs typeface="ＭＳ Ｐゴシック" charset="0"/>
            </a:endParaRPr>
          </a:p>
        </p:txBody>
      </p:sp>
      <p:sp>
        <p:nvSpPr>
          <p:cNvPr id="378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3B6097B-B74F-0840-9B3C-818E081C571B}" type="slidenum">
              <a:rPr lang="en-US" sz="1200">
                <a:latin typeface="Calibri" charset="0"/>
              </a:rPr>
              <a:pPr eaLnBrk="1" hangingPunct="1"/>
              <a:t>7</a:t>
            </a:fld>
            <a:endParaRPr lang="en-US" sz="1200">
              <a:latin typeface="Calibri"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99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21697C2-004E-374F-BD6E-416271DBF38C}" type="slidenum">
              <a:rPr lang="en-US" sz="1200">
                <a:latin typeface="Calibri" charset="0"/>
              </a:rPr>
              <a:pPr eaLnBrk="1" hangingPunct="1"/>
              <a:t>8</a:t>
            </a:fld>
            <a:endParaRPr lang="en-US" sz="1200">
              <a:latin typeface="Calibri"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sz="1100">
              <a:latin typeface="Calibri" charset="0"/>
              <a:ea typeface="ＭＳ Ｐゴシック" charset="0"/>
              <a:cs typeface="ＭＳ Ｐゴシック" charset="0"/>
            </a:endParaRPr>
          </a:p>
          <a:p>
            <a:pPr eaLnBrk="1" hangingPunct="1">
              <a:lnSpc>
                <a:spcPct val="90000"/>
              </a:lnSpc>
            </a:pPr>
            <a:endParaRPr lang="en-US" sz="1100">
              <a:latin typeface="Calibri" charset="0"/>
              <a:ea typeface="ＭＳ Ｐゴシック" charset="0"/>
              <a:cs typeface="ＭＳ Ｐゴシック" charset="0"/>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9E558CF-48E9-BF42-B828-4F284313E320}" type="slidenum">
              <a:rPr lang="en-US" sz="1200">
                <a:latin typeface="Calibri" charset="0"/>
              </a:rPr>
              <a:pPr eaLnBrk="1" hangingPunct="1"/>
              <a:t>9</a:t>
            </a:fld>
            <a:endParaRPr lang="en-US" sz="1200">
              <a:latin typeface="Calibri"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4403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latin typeface="Calibri" charset="0"/>
              <a:ea typeface="ＭＳ Ｐゴシック" charset="0"/>
              <a:cs typeface="ＭＳ Ｐゴシック" charset="0"/>
            </a:endParaRPr>
          </a:p>
        </p:txBody>
      </p:sp>
      <p:sp>
        <p:nvSpPr>
          <p:cNvPr id="4403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D42E1D4-42FC-DC47-B7A2-A514FC4AFE41}" type="slidenum">
              <a:rPr lang="en-US" sz="1200">
                <a:latin typeface="Calibri" charset="0"/>
              </a:rPr>
              <a:pPr eaLnBrk="1" hangingPunct="1"/>
              <a:t>10</a:t>
            </a:fld>
            <a:endParaRPr lang="en-US" sz="120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5248"/>
            <a:ext cx="7772400" cy="978408"/>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685800" y="3352800"/>
            <a:ext cx="7772400" cy="877824"/>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2C0918B-942E-694E-AAC3-531B6A553524}" type="datetimeFigureOut">
              <a:rPr lang="en-US" smtClean="0"/>
              <a:t>5/1/14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BA90DB-4CE6-324A-B689-D05E1063245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05082" y="969264"/>
            <a:ext cx="3657600" cy="1161288"/>
          </a:xfrm>
        </p:spPr>
        <p:txBody>
          <a:bodyPr anchor="b">
            <a:noAutofit/>
          </a:bodyPr>
          <a:lstStyle>
            <a:lvl1pPr algn="l">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63388" y="510988"/>
            <a:ext cx="3657600" cy="5553636"/>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799853" y="2130552"/>
            <a:ext cx="3657600" cy="3584448"/>
          </a:xfrm>
        </p:spPr>
        <p:txBody>
          <a:bodyPr vert="horz" lIns="91440" tIns="45720" rIns="91440" bIns="45720" rtlCol="0">
            <a:normAutofit/>
          </a:bodyPr>
          <a:lstStyle>
            <a:lvl1pPr marL="0" indent="0">
              <a:spcBef>
                <a:spcPts val="10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B2C0918B-942E-694E-AAC3-531B6A553524}" type="datetimeFigureOut">
              <a:rPr lang="en-US" smtClean="0"/>
              <a:t>5/1/14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151376"/>
            <a:ext cx="7776882" cy="1014984"/>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1828800" y="457199"/>
            <a:ext cx="5486400" cy="3644153"/>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B2C0918B-942E-694E-AAC3-531B6A553524}" type="datetimeFigureOut">
              <a:rPr lang="en-US" smtClean="0"/>
              <a:t>5/1/14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toryboard">
    <p:spTree>
      <p:nvGrpSpPr>
        <p:cNvPr id="1" name=""/>
        <p:cNvGrpSpPr/>
        <p:nvPr/>
      </p:nvGrpSpPr>
      <p:grpSpPr>
        <a:xfrm>
          <a:off x="0" y="0"/>
          <a:ext cx="0" cy="0"/>
          <a:chOff x="0" y="0"/>
          <a:chExt cx="0" cy="0"/>
        </a:xfrm>
      </p:grpSpPr>
      <p:sp>
        <p:nvSpPr>
          <p:cNvPr id="2" name="Title 1"/>
          <p:cNvSpPr>
            <a:spLocks noGrp="1"/>
          </p:cNvSpPr>
          <p:nvPr>
            <p:ph type="title"/>
          </p:nvPr>
        </p:nvSpPr>
        <p:spPr>
          <a:xfrm>
            <a:off x="685800" y="4155141"/>
            <a:ext cx="7776882" cy="1013011"/>
          </a:xfrm>
        </p:spPr>
        <p:txBody>
          <a:bodyPr anchor="b">
            <a:noAutofit/>
          </a:bodyPr>
          <a:lstStyle>
            <a:lvl1pPr algn="ctr">
              <a:defRPr sz="3600" b="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8580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680571" y="5181599"/>
            <a:ext cx="7776882" cy="950259"/>
          </a:xfrm>
        </p:spPr>
        <p:txBody>
          <a:bodyPr vert="horz" lIns="91440" tIns="45720" rIns="91440" bIns="45720" rtlCol="0">
            <a:normAutofit/>
          </a:bodyPr>
          <a:lstStyle>
            <a:lvl1pPr marL="0" indent="0" algn="ctr">
              <a:spcBef>
                <a:spcPts val="300"/>
              </a:spcBef>
              <a:buNone/>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Tx/>
              <a:buNone/>
            </a:pPr>
            <a:r>
              <a:rPr lang="en-US" smtClean="0"/>
              <a:t>Click to edit Master text styles</a:t>
            </a:r>
          </a:p>
        </p:txBody>
      </p:sp>
      <p:sp>
        <p:nvSpPr>
          <p:cNvPr id="5" name="Date Placeholder 4"/>
          <p:cNvSpPr>
            <a:spLocks noGrp="1"/>
          </p:cNvSpPr>
          <p:nvPr>
            <p:ph type="dt" sz="half" idx="10"/>
          </p:nvPr>
        </p:nvSpPr>
        <p:spPr/>
        <p:txBody>
          <a:bodyPr/>
          <a:lstStyle/>
          <a:p>
            <a:fld id="{B2C0918B-942E-694E-AAC3-531B6A553524}" type="datetimeFigureOut">
              <a:rPr lang="en-US" smtClean="0"/>
              <a:t>5/1/14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3C7BC7-6C73-154A-B089-433FDA450685}" type="slidenum">
              <a:rPr lang="en-US" smtClean="0"/>
              <a:t>‹#›</a:t>
            </a:fld>
            <a:endParaRPr lang="en-US"/>
          </a:p>
        </p:txBody>
      </p:sp>
      <p:sp>
        <p:nvSpPr>
          <p:cNvPr id="11" name="Picture Placeholder 2"/>
          <p:cNvSpPr>
            <a:spLocks noGrp="1"/>
          </p:cNvSpPr>
          <p:nvPr>
            <p:ph type="pic" idx="13"/>
          </p:nvPr>
        </p:nvSpPr>
        <p:spPr>
          <a:xfrm>
            <a:off x="68580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6" name="Picture Placeholder 2"/>
          <p:cNvSpPr>
            <a:spLocks noGrp="1"/>
          </p:cNvSpPr>
          <p:nvPr>
            <p:ph type="pic" idx="14"/>
          </p:nvPr>
        </p:nvSpPr>
        <p:spPr>
          <a:xfrm>
            <a:off x="341249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7" name="Picture Placeholder 2"/>
          <p:cNvSpPr>
            <a:spLocks noGrp="1"/>
          </p:cNvSpPr>
          <p:nvPr>
            <p:ph type="pic" idx="15"/>
          </p:nvPr>
        </p:nvSpPr>
        <p:spPr>
          <a:xfrm>
            <a:off x="341249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8" name="Picture Placeholder 2"/>
          <p:cNvSpPr>
            <a:spLocks noGrp="1"/>
          </p:cNvSpPr>
          <p:nvPr>
            <p:ph type="pic" idx="16"/>
          </p:nvPr>
        </p:nvSpPr>
        <p:spPr>
          <a:xfrm>
            <a:off x="6139180" y="457200"/>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9" name="Picture Placeholder 2"/>
          <p:cNvSpPr>
            <a:spLocks noGrp="1"/>
          </p:cNvSpPr>
          <p:nvPr>
            <p:ph type="pic" idx="17"/>
          </p:nvPr>
        </p:nvSpPr>
        <p:spPr>
          <a:xfrm>
            <a:off x="6139180" y="2455433"/>
            <a:ext cx="2331720" cy="164592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vert="horz" lIns="91440" tIns="45720" rIns="91440" bIns="45720" rtlCol="0">
            <a:normAutofit/>
          </a:bodyPr>
          <a:lstStyle>
            <a:lvl1pPr marL="342900" indent="-342900" algn="l" defTabSz="914400" rtl="0" eaLnBrk="1" latinLnBrk="0" hangingPunct="1">
              <a:spcBef>
                <a:spcPts val="2000"/>
              </a:spcBef>
              <a:buFont typeface="Arial" pitchFamily="34" charset="0"/>
              <a:buNone/>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2C0918B-942E-694E-AAC3-531B6A553524}" type="datetimeFigureOut">
              <a:rPr lang="en-US" smtClean="0"/>
              <a:t>5/1/14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3400"/>
            <a:ext cx="1600200" cy="55927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3400"/>
            <a:ext cx="6019800" cy="55927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2C0918B-942E-694E-AAC3-531B6A553524}" type="datetimeFigureOut">
              <a:rPr lang="en-US" smtClean="0"/>
              <a:t>5/1/14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a:xfrm>
            <a:off x="685800" y="1869141"/>
            <a:ext cx="7770813" cy="4257022"/>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2C0918B-942E-694E-AAC3-531B6A553524}" type="datetimeFigureOut">
              <a:rPr lang="en-US" smtClean="0"/>
              <a:t>5/1/14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67200"/>
            <a:ext cx="7772400" cy="977153"/>
          </a:xfrm>
        </p:spPr>
        <p:txBody>
          <a:bodyPr anchor="b" anchorCtr="0">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85799" y="5257800"/>
            <a:ext cx="7770813" cy="874058"/>
          </a:xfrm>
        </p:spPr>
        <p:txBody>
          <a:bodyPr>
            <a:normAutofit/>
          </a:bodyPr>
          <a:lstStyle>
            <a:lvl1pPr marL="0" indent="0" algn="ctr">
              <a:spcBef>
                <a:spcPts val="300"/>
              </a:spcBef>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2C0918B-942E-694E-AAC3-531B6A553524}" type="datetimeFigureOut">
              <a:rPr lang="en-US" smtClean="0"/>
              <a:t>5/1/14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3C7BC7-6C73-154A-B089-433FDA450685}" type="slidenum">
              <a:rPr lang="en-US" smtClean="0"/>
              <a:t>‹#›</a:t>
            </a:fld>
            <a:endParaRPr lang="en-US"/>
          </a:p>
        </p:txBody>
      </p:sp>
      <p:sp>
        <p:nvSpPr>
          <p:cNvPr id="8" name="Picture Placeholder 7"/>
          <p:cNvSpPr>
            <a:spLocks noGrp="1"/>
          </p:cNvSpPr>
          <p:nvPr>
            <p:ph type="pic" sz="quarter" idx="13"/>
          </p:nvPr>
        </p:nvSpPr>
        <p:spPr>
          <a:xfrm rot="21540000">
            <a:off x="2056196" y="424650"/>
            <a:ext cx="5031609" cy="3375800"/>
          </a:xfrm>
          <a:solidFill>
            <a:schemeClr val="bg1">
              <a:lumMod val="75000"/>
              <a:lumOff val="25000"/>
            </a:schemeClr>
          </a:solidFill>
          <a:ln w="88900">
            <a:solidFill>
              <a:schemeClr val="tx1"/>
            </a:solidFill>
            <a:miter lim="800000"/>
          </a:ln>
          <a:effectLst>
            <a:outerShdw blurRad="127000" sx="102000" sy="102000" algn="ctr" rotWithShape="0">
              <a:prstClr val="black">
                <a:alpha val="40000"/>
              </a:prstClr>
            </a:outerShdw>
          </a:effectLst>
        </p:spPr>
        <p:txBody>
          <a:bodyPr/>
          <a:lstStyle>
            <a:lvl1pPr>
              <a:buFont typeface="Arial" pitchFamily="34" charset="0"/>
              <a:buNone/>
              <a:defRPr/>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990600"/>
            <a:ext cx="7770813" cy="1743075"/>
          </a:xfr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2756647"/>
            <a:ext cx="7770813" cy="1281953"/>
          </a:xfrm>
        </p:spPr>
        <p:txBody>
          <a:bodyPr vert="horz" lIns="91440" tIns="45720" rIns="91440" bIns="45720" rtlCol="0">
            <a:normAutofit/>
          </a:bodyPr>
          <a:lstStyle>
            <a:lvl1pPr marL="0" indent="0" algn="ctr" defTabSz="914400" rtl="0" eaLnBrk="1" latinLnBrk="0" hangingPunct="1">
              <a:spcBef>
                <a:spcPts val="300"/>
              </a:spcBef>
              <a:buFontTx/>
              <a:buNone/>
              <a:defRPr sz="2000" kern="1200">
                <a:solidFill>
                  <a:schemeClr val="tx1">
                    <a:tint val="75000"/>
                  </a:schemeClr>
                </a:solidFill>
                <a:effectLst>
                  <a:outerShdw blurRad="50800" dist="50800" dir="5400000" sx="101000" sy="101000" algn="t" rotWithShape="0">
                    <a:prstClr val="black">
                      <a:alpha val="40000"/>
                    </a:prstClr>
                  </a:out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C0918B-942E-694E-AAC3-531B6A553524}" type="datetimeFigureOut">
              <a:rPr lang="en-US" smtClean="0"/>
              <a:t>5/1/14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p>
            <a:r>
              <a:rPr lang="en-US" smtClean="0"/>
              <a:t>Click to edit Master title style</a:t>
            </a:r>
            <a:endParaRPr/>
          </a:p>
        </p:txBody>
      </p:sp>
      <p:sp>
        <p:nvSpPr>
          <p:cNvPr id="3" name="Content Placeholder 2"/>
          <p:cNvSpPr>
            <a:spLocks noGrp="1"/>
          </p:cNvSpPr>
          <p:nvPr>
            <p:ph sz="half" idx="1"/>
          </p:nvPr>
        </p:nvSpPr>
        <p:spPr>
          <a:xfrm>
            <a:off x="685800" y="1760538"/>
            <a:ext cx="3611880" cy="4365625"/>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44733" y="1760538"/>
            <a:ext cx="3611880" cy="4365625"/>
          </a:xfrm>
        </p:spPr>
        <p:txBody>
          <a:bodyPr>
            <a:normAutofit/>
          </a:bodyPr>
          <a:lstStyle>
            <a:lvl1pPr>
              <a:defRPr sz="2200"/>
            </a:lvl1pPr>
            <a:lvl2pPr>
              <a:defRPr sz="2000"/>
            </a:lvl2pPr>
            <a:lvl3pPr>
              <a:defRPr sz="2000"/>
            </a:lvl3pPr>
            <a:lvl4pPr>
              <a:defRPr sz="2000"/>
            </a:lvl4pPr>
            <a:lvl5pPr>
              <a:defRPr sz="20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2C0918B-942E-694E-AAC3-531B6A553524}" type="datetimeFigureOut">
              <a:rPr lang="en-US" smtClean="0"/>
              <a:t>5/1/14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121023"/>
            <a:ext cx="7770813" cy="1429871"/>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45526" y="1550895"/>
            <a:ext cx="3611880" cy="614082"/>
          </a:xfrm>
        </p:spPr>
        <p:txBody>
          <a:bodyPr anchor="b"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45526" y="2438400"/>
            <a:ext cx="3611880" cy="3687762"/>
          </a:xfrm>
        </p:spPr>
        <p:txBody>
          <a:bodyPr>
            <a:normAutofit/>
          </a:bodyPr>
          <a:lstStyle>
            <a:lvl1pPr>
              <a:defRPr sz="2200"/>
            </a:lvl1pPr>
            <a:lvl2pPr>
              <a:defRPr sz="2000"/>
            </a:lvl2pPr>
            <a:lvl3pPr>
              <a:defRPr sz="1800"/>
            </a:lvl3pPr>
            <a:lvl4pPr>
              <a:defRPr sz="1800"/>
            </a:lvl4pPr>
            <a:lvl5pPr>
              <a:defRPr sz="1800"/>
            </a:lvl5pPr>
            <a:lvl6pPr>
              <a:defRPr sz="1600"/>
            </a:lvl6pPr>
            <a:lvl7pPr>
              <a:defRPr sz="1600"/>
            </a:lvl7pPr>
            <a:lvl8pPr marL="2398713" indent="-336550">
              <a:defRPr sz="1600"/>
            </a:lvl8pPr>
            <a:lvl9pPr marL="2398713" indent="-3365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2C0918B-942E-694E-AAC3-531B6A553524}" type="datetimeFigureOut">
              <a:rPr lang="en-US" smtClean="0"/>
              <a:t>5/1/14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3C7BC7-6C73-154A-B089-433FDA450685}" type="slidenum">
              <a:rPr lang="en-US" smtClean="0"/>
              <a:t>‹#›</a:t>
            </a:fld>
            <a:endParaRPr lang="en-US"/>
          </a:p>
        </p:txBody>
      </p:sp>
      <p:cxnSp>
        <p:nvCxnSpPr>
          <p:cNvPr id="11" name="Straight Connector 10"/>
          <p:cNvCxnSpPr/>
          <p:nvPr/>
        </p:nvCxnSpPr>
        <p:spPr>
          <a:xfrm>
            <a:off x="786205"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936966" y="2191871"/>
            <a:ext cx="3429000" cy="1588"/>
          </a:xfrm>
          <a:prstGeom prst="line">
            <a:avLst/>
          </a:prstGeom>
          <a:ln>
            <a:solidFill>
              <a:srgbClr val="FFFFFF">
                <a:alpha val="40000"/>
              </a:srgb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2C0918B-942E-694E-AAC3-531B6A553524}" type="datetimeFigureOut">
              <a:rPr lang="en-US" smtClean="0"/>
              <a:t>5/1/14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C0918B-942E-694E-AAC3-531B6A553524}" type="datetimeFigureOut">
              <a:rPr lang="en-US" smtClean="0"/>
              <a:t>5/1/14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5" y="971550"/>
            <a:ext cx="3657600" cy="1162050"/>
          </a:xfrm>
        </p:spPr>
        <p:txBody>
          <a:bodyPr anchor="b">
            <a:noAutofit/>
          </a:bodyPr>
          <a:lstStyle>
            <a:lvl1pPr algn="l">
              <a:defRPr sz="3600" b="0"/>
            </a:lvl1pPr>
          </a:lstStyle>
          <a:p>
            <a:r>
              <a:rPr lang="en-US" smtClean="0"/>
              <a:t>Click to edit Master title style</a:t>
            </a:r>
            <a:endParaRPr/>
          </a:p>
        </p:txBody>
      </p:sp>
      <p:sp>
        <p:nvSpPr>
          <p:cNvPr id="3" name="Content Placeholder 2"/>
          <p:cNvSpPr>
            <a:spLocks noGrp="1"/>
          </p:cNvSpPr>
          <p:nvPr>
            <p:ph idx="1"/>
          </p:nvPr>
        </p:nvSpPr>
        <p:spPr>
          <a:xfrm>
            <a:off x="4800600" y="457200"/>
            <a:ext cx="3657600" cy="5668963"/>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marL="2398713" indent="-336550">
              <a:defRPr sz="1800"/>
            </a:lvl8pPr>
            <a:lvl9pPr marL="2398713" indent="-336550">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58905" y="2133601"/>
            <a:ext cx="3657600" cy="3581400"/>
          </a:xfrm>
        </p:spPr>
        <p:txBody>
          <a:bodyPr>
            <a:normAutofit/>
          </a:bodyPr>
          <a:lstStyle>
            <a:lvl1pPr marL="0" indent="0">
              <a:spcBef>
                <a:spcPts val="10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C0918B-942E-694E-AAC3-531B6A553524}" type="datetimeFigureOut">
              <a:rPr lang="en-US" smtClean="0"/>
              <a:t>5/1/14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3C7BC7-6C73-154A-B089-433FDA4506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121023"/>
            <a:ext cx="7770813" cy="1429871"/>
          </a:xfrm>
          <a:prstGeom prst="rect">
            <a:avLst/>
          </a:prstGeom>
        </p:spPr>
        <p:txBody>
          <a:bodyPr vert="horz" lIns="91440" tIns="45720" rIns="91440" bIns="45720" rtlCol="0" anchor="ctr" anchorCtr="0">
            <a:normAutofit/>
          </a:bodyPr>
          <a:lstStyle/>
          <a:p>
            <a:r>
              <a:rPr lang="en-US" smtClean="0"/>
              <a:t>Click to edit Master title style</a:t>
            </a:r>
            <a:endParaRPr/>
          </a:p>
        </p:txBody>
      </p:sp>
      <p:sp>
        <p:nvSpPr>
          <p:cNvPr id="3" name="Text Placeholder 2"/>
          <p:cNvSpPr>
            <a:spLocks noGrp="1"/>
          </p:cNvSpPr>
          <p:nvPr>
            <p:ph type="body" idx="1"/>
          </p:nvPr>
        </p:nvSpPr>
        <p:spPr>
          <a:xfrm>
            <a:off x="685800" y="1752600"/>
            <a:ext cx="7770813"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620435" y="6356350"/>
            <a:ext cx="2133600" cy="365125"/>
          </a:xfrm>
          <a:prstGeom prst="rect">
            <a:avLst/>
          </a:prstGeom>
        </p:spPr>
        <p:txBody>
          <a:bodyPr vert="horz" lIns="91440" tIns="45720" rIns="91440" bIns="45720" rtlCol="0" anchor="ctr"/>
          <a:lstStyle>
            <a:lvl1pPr algn="r">
              <a:defRPr sz="1200">
                <a:solidFill>
                  <a:schemeClr val="tx1">
                    <a:tint val="75000"/>
                  </a:schemeClr>
                </a:solidFill>
                <a:effectLst>
                  <a:outerShdw blurRad="50800" dist="38100" dir="5400000" sx="101000" sy="101000" algn="t" rotWithShape="0">
                    <a:prstClr val="black">
                      <a:alpha val="40000"/>
                    </a:prstClr>
                  </a:outerShdw>
                </a:effectLst>
              </a:defRPr>
            </a:lvl1pPr>
          </a:lstStyle>
          <a:p>
            <a:fld id="{B2C0918B-942E-694E-AAC3-531B6A553524}" type="datetimeFigureOut">
              <a:rPr lang="en-US" smtClean="0"/>
              <a:t>5/1/14</a:t>
            </a:fld>
            <a:endParaRPr lang="en-US"/>
          </a:p>
        </p:txBody>
      </p:sp>
      <p:sp>
        <p:nvSpPr>
          <p:cNvPr id="5" name="Footer Placeholder 4"/>
          <p:cNvSpPr>
            <a:spLocks noGrp="1"/>
          </p:cNvSpPr>
          <p:nvPr>
            <p:ph type="ftr" sz="quarter" idx="3"/>
          </p:nvPr>
        </p:nvSpPr>
        <p:spPr>
          <a:xfrm>
            <a:off x="354105" y="6356350"/>
            <a:ext cx="2895600" cy="365125"/>
          </a:xfrm>
          <a:prstGeom prst="rect">
            <a:avLst/>
          </a:prstGeom>
        </p:spPr>
        <p:txBody>
          <a:bodyPr vert="horz" lIns="91440" tIns="45720" rIns="91440" bIns="45720" rtlCol="0" anchor="ctr"/>
          <a:lstStyle>
            <a:lvl1pPr algn="l">
              <a:defRPr sz="1200">
                <a:solidFill>
                  <a:schemeClr val="tx1">
                    <a:tint val="75000"/>
                  </a:schemeClr>
                </a:solidFill>
                <a:effectLst>
                  <a:outerShdw blurRad="50800" dist="38100" dir="5400000" sx="101000" sy="101000" algn="t" rotWithShape="0">
                    <a:prstClr val="black">
                      <a:alpha val="40000"/>
                    </a:prstClr>
                  </a:outerShdw>
                </a:effectLst>
              </a:defRPr>
            </a:lvl1pPr>
          </a:lstStyle>
          <a:p>
            <a:endParaRPr lang="en-US"/>
          </a:p>
        </p:txBody>
      </p:sp>
      <p:sp>
        <p:nvSpPr>
          <p:cNvPr id="6" name="Slide Number Placeholder 5"/>
          <p:cNvSpPr>
            <a:spLocks noGrp="1"/>
          </p:cNvSpPr>
          <p:nvPr>
            <p:ph type="sldNum" sz="quarter" idx="4"/>
          </p:nvPr>
        </p:nvSpPr>
        <p:spPr>
          <a:xfrm>
            <a:off x="4229100" y="6356350"/>
            <a:ext cx="685800" cy="365125"/>
          </a:xfrm>
          <a:prstGeom prst="rect">
            <a:avLst/>
          </a:prstGeom>
        </p:spPr>
        <p:txBody>
          <a:bodyPr vert="horz" lIns="91440" tIns="45720" rIns="91440" bIns="45720" rtlCol="0" anchor="ctr"/>
          <a:lstStyle>
            <a:lvl1pPr algn="ctr">
              <a:defRPr sz="1200">
                <a:solidFill>
                  <a:schemeClr val="tx1">
                    <a:tint val="75000"/>
                  </a:schemeClr>
                </a:solidFill>
                <a:effectLst>
                  <a:outerShdw blurRad="50800" dist="38100" dir="5400000" sx="101000" sy="101000" algn="t" rotWithShape="0">
                    <a:prstClr val="black">
                      <a:alpha val="40000"/>
                    </a:prstClr>
                  </a:outerShdw>
                </a:effectLst>
              </a:defRPr>
            </a:lvl1pPr>
          </a:lstStyle>
          <a:p>
            <a:fld id="{0D3C7BC7-6C73-154A-B089-433FDA450685}"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 id="2147483833" r:id="rId12"/>
    <p:sldLayoutId id="2147483834" r:id="rId13"/>
    <p:sldLayoutId id="2147483835" r:id="rId14"/>
  </p:sldLayoutIdLst>
  <p:txStyles>
    <p:titleStyle>
      <a:lvl1pPr algn="ctr" defTabSz="914400" rtl="0" eaLnBrk="1" latinLnBrk="0" hangingPunct="1">
        <a:spcBef>
          <a:spcPct val="0"/>
        </a:spcBef>
        <a:buNone/>
        <a:defRPr sz="48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ts val="2000"/>
        </a:spcBef>
        <a:buFontTx/>
        <a:buBlip>
          <a:blip r:embed="rId16"/>
        </a:buBlip>
        <a:defRPr sz="2200" kern="1200">
          <a:solidFill>
            <a:schemeClr val="tx1"/>
          </a:solidFill>
          <a:effectLst>
            <a:outerShdw blurRad="50800" dist="50800" dir="5400000" sx="101000" sy="101000" algn="t" rotWithShape="0">
              <a:prstClr val="black">
                <a:alpha val="40000"/>
              </a:prstClr>
            </a:outerShdw>
          </a:effectLst>
          <a:latin typeface="+mn-lt"/>
          <a:ea typeface="+mn-ea"/>
          <a:cs typeface="+mn-cs"/>
        </a:defRPr>
      </a:lvl1pPr>
      <a:lvl2pPr marL="685800" indent="-336550" algn="l" defTabSz="914400" rtl="0" eaLnBrk="1" latinLnBrk="0" hangingPunct="1">
        <a:spcBef>
          <a:spcPts val="600"/>
        </a:spcBef>
        <a:buFontTx/>
        <a:buBlip>
          <a:blip r:embed="rId16"/>
        </a:buBlip>
        <a:defRPr sz="2000" kern="1200">
          <a:solidFill>
            <a:schemeClr val="tx1"/>
          </a:solidFill>
          <a:effectLst>
            <a:outerShdw blurRad="50800" dist="50800" dir="5400000" sx="101000" sy="101000" algn="t" rotWithShape="0">
              <a:prstClr val="black">
                <a:alpha val="40000"/>
              </a:prstClr>
            </a:outerShdw>
          </a:effectLst>
          <a:latin typeface="+mn-lt"/>
          <a:ea typeface="+mn-ea"/>
          <a:cs typeface="+mn-cs"/>
        </a:defRPr>
      </a:lvl2pPr>
      <a:lvl3pPr marL="10350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3pPr>
      <a:lvl4pPr marL="1371600" indent="-3365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4pPr>
      <a:lvl5pPr marL="1720850" indent="-349250" algn="l" defTabSz="914400" rtl="0" eaLnBrk="1" latinLnBrk="0" hangingPunct="1">
        <a:spcBef>
          <a:spcPts val="600"/>
        </a:spcBef>
        <a:buFontTx/>
        <a:buBlip>
          <a:blip r:embed="rId16"/>
        </a:buBlip>
        <a:defRPr sz="1800" kern="1200">
          <a:solidFill>
            <a:schemeClr val="tx1"/>
          </a:solidFill>
          <a:effectLst>
            <a:outerShdw blurRad="50800" dist="50800" dir="5400000" sx="101000" sy="101000" algn="t" rotWithShape="0">
              <a:prstClr val="black">
                <a:alpha val="40000"/>
              </a:prstClr>
            </a:outerShdw>
          </a:effectLst>
          <a:latin typeface="+mn-lt"/>
          <a:ea typeface="+mn-ea"/>
          <a:cs typeface="+mn-cs"/>
        </a:defRPr>
      </a:lvl5pPr>
      <a:lvl6pPr marL="20558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6pPr>
      <a:lvl7pPr marL="2398713"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7pPr>
      <a:lvl8pPr marL="2743200" indent="-336550" algn="l" defTabSz="914400" rtl="0" eaLnBrk="1" latinLnBrk="0" hangingPunct="1">
        <a:spcBef>
          <a:spcPct val="20000"/>
        </a:spcBef>
        <a:buFontTx/>
        <a:buBlip>
          <a:blip r:embed="rId16"/>
        </a:buBlip>
        <a:defRPr lang="en-US" sz="1800" kern="1200" dirty="0" smtClean="0">
          <a:solidFill>
            <a:schemeClr val="tx1"/>
          </a:solidFill>
          <a:effectLst>
            <a:outerShdw blurRad="50800" dist="50800" dir="5400000" sx="101000" sy="101000" algn="t" rotWithShape="0">
              <a:prstClr val="black">
                <a:alpha val="40000"/>
              </a:prstClr>
            </a:outerShdw>
          </a:effectLst>
          <a:latin typeface="+mn-lt"/>
          <a:ea typeface="+mn-ea"/>
          <a:cs typeface="+mn-cs"/>
        </a:defRPr>
      </a:lvl8pPr>
      <a:lvl9pPr marL="3087688" indent="-336550" algn="l" defTabSz="914400" rtl="0" eaLnBrk="1" latinLnBrk="0" hangingPunct="1">
        <a:spcBef>
          <a:spcPct val="20000"/>
        </a:spcBef>
        <a:buFontTx/>
        <a:buBlip>
          <a:blip r:embed="rId16"/>
        </a:buBlip>
        <a:defRPr lang="en-US" sz="1800" kern="1200" dirty="0">
          <a:solidFill>
            <a:schemeClr val="tx1"/>
          </a:solidFill>
          <a:effectLst>
            <a:outerShdw blurRad="50800" dist="50800" dir="5400000" sx="101000" sy="101000" algn="t" rotWithShape="0">
              <a:prstClr val="black">
                <a:alpha val="4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cftt@nist.gov" TargetMode="External"/><Relationship Id="rId4" Type="http://schemas.openxmlformats.org/officeDocument/2006/relationships/hyperlink" Target="http://www.cftt.nist.gov" TargetMode="External"/><Relationship Id="rId5"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3001" y="1195210"/>
            <a:ext cx="8522333" cy="1846961"/>
          </a:xfrm>
        </p:spPr>
        <p:txBody>
          <a:bodyPr>
            <a:noAutofit/>
          </a:bodyPr>
          <a:lstStyle/>
          <a:p>
            <a:r>
              <a:rPr lang="en-US" sz="3400" dirty="0" smtClean="0"/>
              <a:t>Federated Testing: Well-Tested Tools, Shared Test Materials &amp; Shared Test Reports; The Computer Forensics Tool Catalog Website: Connecting Forensic Examiners With the Tools They Need</a:t>
            </a:r>
            <a:endParaRPr lang="en-US" sz="3400" dirty="0"/>
          </a:p>
        </p:txBody>
      </p:sp>
      <p:sp>
        <p:nvSpPr>
          <p:cNvPr id="4" name="Subtitle 3"/>
          <p:cNvSpPr>
            <a:spLocks noGrp="1"/>
          </p:cNvSpPr>
          <p:nvPr>
            <p:ph type="subTitle" idx="1"/>
          </p:nvPr>
        </p:nvSpPr>
        <p:spPr>
          <a:xfrm>
            <a:off x="1709569" y="3608462"/>
            <a:ext cx="5724862" cy="1471978"/>
          </a:xfrm>
        </p:spPr>
        <p:txBody>
          <a:bodyPr>
            <a:normAutofit fontScale="77500" lnSpcReduction="20000"/>
          </a:bodyPr>
          <a:lstStyle/>
          <a:p>
            <a:pPr algn="l"/>
            <a:r>
              <a:rPr lang="en-US" sz="2600" dirty="0" smtClean="0"/>
              <a:t>U.S. Cyber Crime Conference – May 2, 2014</a:t>
            </a:r>
          </a:p>
          <a:p>
            <a:endParaRPr lang="en-US" sz="2600" dirty="0" smtClean="0"/>
          </a:p>
          <a:p>
            <a:pPr algn="l"/>
            <a:r>
              <a:rPr lang="en-US" sz="2600" dirty="0" smtClean="0"/>
              <a:t>Ben Livelsberger</a:t>
            </a:r>
          </a:p>
          <a:p>
            <a:pPr algn="l"/>
            <a:r>
              <a:rPr lang="en-US" sz="2600" dirty="0" smtClean="0"/>
              <a:t>NIST </a:t>
            </a:r>
            <a:r>
              <a:rPr lang="en-US" sz="2600" dirty="0"/>
              <a:t>Information Technology Laboratory,</a:t>
            </a:r>
          </a:p>
          <a:p>
            <a:pPr algn="l"/>
            <a:r>
              <a:rPr lang="en-US" sz="2600" dirty="0"/>
              <a:t>Computer Forensics Tool Testing Project</a:t>
            </a:r>
          </a:p>
          <a:p>
            <a:endParaRPr lang="en-US" dirty="0" smtClean="0"/>
          </a:p>
        </p:txBody>
      </p:sp>
      <p:pic>
        <p:nvPicPr>
          <p:cNvPr id="5" name="Picture 4" descr="nistbwhd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5686918"/>
            <a:ext cx="48006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350577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eaLnBrk="1" hangingPunct="1">
              <a:defRPr/>
            </a:pPr>
            <a:r>
              <a:rPr lang="en-US" dirty="0" smtClean="0">
                <a:latin typeface="Consolas" charset="0"/>
                <a:ea typeface="ＭＳ Ｐゴシック" charset="0"/>
                <a:cs typeface="ＭＳ Ｐゴシック" charset="0"/>
              </a:rPr>
              <a:t>CFTT Methodology</a:t>
            </a:r>
            <a:r>
              <a:rPr lang="en-US" dirty="0">
                <a:latin typeface="Consolas" charset="0"/>
                <a:ea typeface="ＭＳ Ｐゴシック" charset="0"/>
                <a:cs typeface="ＭＳ Ｐゴシック" charset="0"/>
              </a:rPr>
              <a:t>	</a:t>
            </a:r>
          </a:p>
        </p:txBody>
      </p:sp>
      <p:sp>
        <p:nvSpPr>
          <p:cNvPr id="43010" name="Rectangle 4"/>
          <p:cNvSpPr txBox="1">
            <a:spLocks noChangeArrowheads="1"/>
          </p:cNvSpPr>
          <p:nvPr/>
        </p:nvSpPr>
        <p:spPr bwMode="auto">
          <a:xfrm>
            <a:off x="457200" y="1600200"/>
            <a:ext cx="822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defTabSz="914400" eaLnBrk="1" hangingPunct="1">
              <a:lnSpc>
                <a:spcPct val="80000"/>
              </a:lnSpc>
              <a:spcBef>
                <a:spcPct val="20000"/>
              </a:spcBef>
              <a:buFont typeface="Wingdings" charset="0"/>
              <a:buChar char="§"/>
            </a:pPr>
            <a:r>
              <a:rPr lang="en-US" sz="2800">
                <a:latin typeface="Corbel" charset="0"/>
              </a:rPr>
              <a:t>Test Specification – Requirements</a:t>
            </a:r>
          </a:p>
          <a:p>
            <a:pPr defTabSz="914400" eaLnBrk="1" hangingPunct="1">
              <a:lnSpc>
                <a:spcPct val="80000"/>
              </a:lnSpc>
              <a:spcBef>
                <a:spcPct val="20000"/>
              </a:spcBef>
              <a:buFont typeface="Wingdings" charset="0"/>
              <a:buChar char="§"/>
            </a:pPr>
            <a:r>
              <a:rPr lang="en-US" sz="2800">
                <a:latin typeface="Corbel" charset="0"/>
              </a:rPr>
              <a:t>Test Plan – Test Cases and Assertions</a:t>
            </a:r>
          </a:p>
          <a:p>
            <a:pPr defTabSz="914400" eaLnBrk="1" hangingPunct="1">
              <a:lnSpc>
                <a:spcPct val="80000"/>
              </a:lnSpc>
              <a:spcBef>
                <a:spcPct val="20000"/>
              </a:spcBef>
              <a:buFont typeface="Wingdings" charset="0"/>
              <a:buChar char="§"/>
            </a:pPr>
            <a:r>
              <a:rPr lang="en-US" sz="3600" b="1">
                <a:latin typeface="Corbel" charset="0"/>
              </a:rPr>
              <a:t>Setup and Test Procedures</a:t>
            </a:r>
          </a:p>
          <a:p>
            <a:pPr defTabSz="914400" eaLnBrk="1" hangingPunct="1">
              <a:lnSpc>
                <a:spcPct val="80000"/>
              </a:lnSpc>
              <a:spcBef>
                <a:spcPct val="20000"/>
              </a:spcBef>
              <a:buFont typeface="Wingdings" charset="0"/>
              <a:buChar char="§"/>
            </a:pPr>
            <a:r>
              <a:rPr lang="en-US" sz="2800">
                <a:latin typeface="Corbel" charset="0"/>
              </a:rPr>
              <a:t>Final Test Report Generation</a:t>
            </a:r>
          </a:p>
          <a:p>
            <a:pPr defTabSz="914400" eaLnBrk="1" hangingPunct="1">
              <a:lnSpc>
                <a:spcPct val="80000"/>
              </a:lnSpc>
              <a:spcBef>
                <a:spcPct val="20000"/>
              </a:spcBef>
              <a:buFont typeface="Arial" charset="0"/>
              <a:buChar char="•"/>
            </a:pPr>
            <a:endParaRPr lang="en-US" sz="2000" b="1">
              <a:latin typeface="Corbel" charset="0"/>
            </a:endParaRPr>
          </a:p>
          <a:p>
            <a:pPr defTabSz="914400" eaLnBrk="1" hangingPunct="1">
              <a:lnSpc>
                <a:spcPct val="80000"/>
              </a:lnSpc>
              <a:spcBef>
                <a:spcPct val="20000"/>
              </a:spcBef>
              <a:buFont typeface="Arial" charset="0"/>
              <a:buChar char="•"/>
            </a:pPr>
            <a:endParaRPr lang="en-US" sz="2000" b="1">
              <a:latin typeface="Corbel" charset="0"/>
            </a:endParaRPr>
          </a:p>
        </p:txBody>
      </p:sp>
    </p:spTree>
    <p:extLst>
      <p:ext uri="{BB962C8B-B14F-4D97-AF65-F5344CB8AC3E}">
        <p14:creationId xmlns:p14="http://schemas.microsoft.com/office/powerpoint/2010/main" val="120017179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eaLnBrk="1" hangingPunct="1">
              <a:defRPr/>
            </a:pPr>
            <a:r>
              <a:rPr lang="en-US" dirty="0" smtClean="0">
                <a:latin typeface="Consolas" charset="0"/>
                <a:ea typeface="ＭＳ Ｐゴシック" charset="0"/>
                <a:cs typeface="ＭＳ Ｐゴシック" charset="0"/>
              </a:rPr>
              <a:t>Setup and Test Procedures</a:t>
            </a:r>
            <a:endParaRPr lang="en-US" dirty="0">
              <a:latin typeface="Consolas" charset="0"/>
              <a:ea typeface="ＭＳ Ｐゴシック" charset="0"/>
              <a:cs typeface="ＭＳ Ｐゴシック" charset="0"/>
            </a:endParaRPr>
          </a:p>
        </p:txBody>
      </p:sp>
      <p:sp>
        <p:nvSpPr>
          <p:cNvPr id="38915" name="Content Placeholder 2"/>
          <p:cNvSpPr>
            <a:spLocks noGrp="1"/>
          </p:cNvSpPr>
          <p:nvPr>
            <p:ph idx="1"/>
          </p:nvPr>
        </p:nvSpPr>
        <p:spPr/>
        <p:txBody>
          <a:bodyPr/>
          <a:lstStyle/>
          <a:p>
            <a:pPr eaLnBrk="1" hangingPunct="1">
              <a:lnSpc>
                <a:spcPct val="80000"/>
              </a:lnSpc>
              <a:spcAft>
                <a:spcPct val="20000"/>
              </a:spcAft>
              <a:defRPr/>
            </a:pPr>
            <a:r>
              <a:rPr lang="en-US" sz="2800" b="1" u="sng" dirty="0" smtClean="0">
                <a:latin typeface="Corbel" charset="0"/>
                <a:ea typeface="ＭＳ Ｐゴシック" charset="0"/>
                <a:cs typeface="ＭＳ Ｐゴシック" charset="0"/>
              </a:rPr>
              <a:t>Objective</a:t>
            </a:r>
            <a:r>
              <a:rPr lang="en-US" sz="2800" b="1" dirty="0" smtClean="0">
                <a:latin typeface="Corbel" charset="0"/>
                <a:ea typeface="ＭＳ Ｐゴシック" charset="0"/>
                <a:cs typeface="ＭＳ Ｐゴシック" charset="0"/>
              </a:rPr>
              <a:t>: Documentation on data population of target media and test procedures providing third parties with information for an independent evaluation or replication of posted test results.</a:t>
            </a:r>
          </a:p>
          <a:p>
            <a:pPr marL="68263" indent="0" eaLnBrk="1" hangingPunct="1">
              <a:lnSpc>
                <a:spcPct val="80000"/>
              </a:lnSpc>
              <a:spcAft>
                <a:spcPct val="20000"/>
              </a:spcAft>
              <a:buFont typeface="Wingdings" charset="0"/>
              <a:buNone/>
              <a:defRPr/>
            </a:pPr>
            <a:r>
              <a:rPr lang="en-US" sz="2800" b="1" dirty="0">
                <a:latin typeface="Corbel" charset="0"/>
                <a:ea typeface="ＭＳ Ｐゴシック" charset="0"/>
                <a:cs typeface="ＭＳ Ｐゴシック" charset="0"/>
              </a:rPr>
              <a:t>	</a:t>
            </a:r>
            <a:endParaRPr lang="en-US" sz="2800" b="1" dirty="0" smtClean="0">
              <a:latin typeface="Corbel" charset="0"/>
              <a:ea typeface="ＭＳ Ｐゴシック" charset="0"/>
              <a:cs typeface="ＭＳ Ｐゴシック" charset="0"/>
            </a:endParaRPr>
          </a:p>
          <a:p>
            <a:pPr eaLnBrk="1" hangingPunct="1">
              <a:lnSpc>
                <a:spcPct val="80000"/>
              </a:lnSpc>
              <a:spcAft>
                <a:spcPct val="20000"/>
              </a:spcAft>
              <a:defRPr/>
            </a:pPr>
            <a:r>
              <a:rPr lang="en-US" sz="2800" b="1" dirty="0" smtClean="0">
                <a:latin typeface="Corbel" charset="0"/>
                <a:ea typeface="ＭＳ Ｐゴシック" charset="0"/>
                <a:cs typeface="ＭＳ Ｐゴシック" charset="0"/>
              </a:rPr>
              <a:t>Contents:</a:t>
            </a:r>
          </a:p>
          <a:p>
            <a:pPr lvl="1" eaLnBrk="1" hangingPunct="1">
              <a:lnSpc>
                <a:spcPct val="80000"/>
              </a:lnSpc>
              <a:spcAft>
                <a:spcPct val="20000"/>
              </a:spcAft>
              <a:defRPr/>
            </a:pPr>
            <a:r>
              <a:rPr lang="en-US" sz="2800" b="1" dirty="0" smtClean="0">
                <a:latin typeface="Corbel" charset="0"/>
                <a:ea typeface="ＭＳ Ｐゴシック" charset="0"/>
                <a:cs typeface="ＭＳ Ｐゴシック" charset="0"/>
              </a:rPr>
              <a:t>Techniques used for data population</a:t>
            </a:r>
          </a:p>
          <a:p>
            <a:pPr lvl="1" eaLnBrk="1" hangingPunct="1">
              <a:lnSpc>
                <a:spcPct val="80000"/>
              </a:lnSpc>
              <a:spcAft>
                <a:spcPct val="20000"/>
              </a:spcAft>
              <a:defRPr/>
            </a:pPr>
            <a:r>
              <a:rPr lang="en-US" sz="2800" b="1" dirty="0" smtClean="0">
                <a:latin typeface="Corbel" charset="0"/>
                <a:ea typeface="ＭＳ Ｐゴシック" charset="0"/>
                <a:cs typeface="ＭＳ Ｐゴシック" charset="0"/>
              </a:rPr>
              <a:t>Test Case Execution Procedures</a:t>
            </a:r>
            <a:endParaRPr lang="en-US" sz="2800" b="1" dirty="0">
              <a:latin typeface="Corbel" charset="0"/>
              <a:ea typeface="ＭＳ Ｐゴシック" charset="0"/>
              <a:cs typeface="ＭＳ Ｐゴシック" charset="0"/>
            </a:endParaRPr>
          </a:p>
        </p:txBody>
      </p:sp>
    </p:spTree>
    <p:extLst>
      <p:ext uri="{BB962C8B-B14F-4D97-AF65-F5344CB8AC3E}">
        <p14:creationId xmlns:p14="http://schemas.microsoft.com/office/powerpoint/2010/main" val="295285382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eaLnBrk="1" hangingPunct="1">
              <a:defRPr/>
            </a:pPr>
            <a:r>
              <a:rPr lang="en-US" dirty="0" smtClean="0">
                <a:latin typeface="Consolas" charset="0"/>
                <a:ea typeface="ＭＳ Ｐゴシック" charset="0"/>
                <a:cs typeface="ＭＳ Ｐゴシック" charset="0"/>
              </a:rPr>
              <a:t>CFTT Methodology</a:t>
            </a:r>
            <a:r>
              <a:rPr lang="en-US" dirty="0">
                <a:latin typeface="Consolas" charset="0"/>
                <a:ea typeface="ＭＳ Ｐゴシック" charset="0"/>
                <a:cs typeface="ＭＳ Ｐゴシック" charset="0"/>
              </a:rPr>
              <a:t>	</a:t>
            </a:r>
          </a:p>
        </p:txBody>
      </p:sp>
      <p:sp>
        <p:nvSpPr>
          <p:cNvPr id="49154" name="Rectangle 4"/>
          <p:cNvSpPr txBox="1">
            <a:spLocks noChangeArrowheads="1"/>
          </p:cNvSpPr>
          <p:nvPr/>
        </p:nvSpPr>
        <p:spPr bwMode="auto">
          <a:xfrm>
            <a:off x="457200" y="1600200"/>
            <a:ext cx="822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defTabSz="914400" eaLnBrk="1" hangingPunct="1">
              <a:lnSpc>
                <a:spcPct val="80000"/>
              </a:lnSpc>
              <a:spcBef>
                <a:spcPct val="20000"/>
              </a:spcBef>
              <a:buFont typeface="Wingdings" charset="0"/>
              <a:buChar char="§"/>
            </a:pPr>
            <a:r>
              <a:rPr lang="en-US" sz="2800">
                <a:latin typeface="Corbel" charset="0"/>
              </a:rPr>
              <a:t>Test Specification – Requirements</a:t>
            </a:r>
          </a:p>
          <a:p>
            <a:pPr defTabSz="914400" eaLnBrk="1" hangingPunct="1">
              <a:lnSpc>
                <a:spcPct val="80000"/>
              </a:lnSpc>
              <a:spcBef>
                <a:spcPct val="20000"/>
              </a:spcBef>
              <a:buFont typeface="Wingdings" charset="0"/>
              <a:buChar char="§"/>
            </a:pPr>
            <a:r>
              <a:rPr lang="en-US" sz="2800">
                <a:latin typeface="Corbel" charset="0"/>
              </a:rPr>
              <a:t>Test Plan – Test Cases and Assertions</a:t>
            </a:r>
          </a:p>
          <a:p>
            <a:pPr defTabSz="914400" eaLnBrk="1" hangingPunct="1">
              <a:lnSpc>
                <a:spcPct val="80000"/>
              </a:lnSpc>
              <a:spcBef>
                <a:spcPct val="20000"/>
              </a:spcBef>
              <a:buFont typeface="Wingdings" charset="0"/>
              <a:buChar char="§"/>
            </a:pPr>
            <a:r>
              <a:rPr lang="en-US" sz="2800">
                <a:latin typeface="Corbel" charset="0"/>
              </a:rPr>
              <a:t>Setup and Test Procedures</a:t>
            </a:r>
          </a:p>
          <a:p>
            <a:pPr defTabSz="914400" eaLnBrk="1" hangingPunct="1">
              <a:lnSpc>
                <a:spcPct val="80000"/>
              </a:lnSpc>
              <a:spcBef>
                <a:spcPct val="20000"/>
              </a:spcBef>
              <a:buFont typeface="Wingdings" charset="0"/>
              <a:buChar char="§"/>
            </a:pPr>
            <a:r>
              <a:rPr lang="en-US" sz="3600" b="1">
                <a:latin typeface="Corbel" charset="0"/>
              </a:rPr>
              <a:t>Final Test Report Generation</a:t>
            </a:r>
          </a:p>
          <a:p>
            <a:pPr defTabSz="914400" eaLnBrk="1" hangingPunct="1">
              <a:lnSpc>
                <a:spcPct val="80000"/>
              </a:lnSpc>
              <a:spcBef>
                <a:spcPct val="20000"/>
              </a:spcBef>
              <a:buFont typeface="Arial" charset="0"/>
              <a:buChar char="•"/>
            </a:pPr>
            <a:endParaRPr lang="en-US" sz="2000" b="1">
              <a:latin typeface="Corbel" charset="0"/>
            </a:endParaRPr>
          </a:p>
          <a:p>
            <a:pPr defTabSz="914400" eaLnBrk="1" hangingPunct="1">
              <a:lnSpc>
                <a:spcPct val="80000"/>
              </a:lnSpc>
              <a:spcBef>
                <a:spcPct val="20000"/>
              </a:spcBef>
              <a:buFont typeface="Arial" charset="0"/>
              <a:buChar char="•"/>
            </a:pPr>
            <a:endParaRPr lang="en-US" sz="2000" b="1">
              <a:latin typeface="Corbel" charset="0"/>
            </a:endParaRPr>
          </a:p>
        </p:txBody>
      </p:sp>
    </p:spTree>
    <p:extLst>
      <p:ext uri="{BB962C8B-B14F-4D97-AF65-F5344CB8AC3E}">
        <p14:creationId xmlns:p14="http://schemas.microsoft.com/office/powerpoint/2010/main" val="393827242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hangingPunct="1">
              <a:defRPr/>
            </a:pPr>
            <a:r>
              <a:rPr lang="en-US" dirty="0" smtClean="0">
                <a:latin typeface="Consolas" charset="0"/>
                <a:ea typeface="ＭＳ Ｐゴシック" charset="0"/>
                <a:cs typeface="ＭＳ Ｐゴシック" charset="0"/>
              </a:rPr>
              <a:t>Test Report</a:t>
            </a:r>
            <a:endParaRPr lang="en-US" dirty="0">
              <a:latin typeface="Consolas" charset="0"/>
              <a:ea typeface="ＭＳ Ｐゴシック" charset="0"/>
              <a:cs typeface="ＭＳ Ｐゴシック" charset="0"/>
            </a:endParaRPr>
          </a:p>
        </p:txBody>
      </p:sp>
      <p:sp>
        <p:nvSpPr>
          <p:cNvPr id="38915" name="Content Placeholder 2"/>
          <p:cNvSpPr>
            <a:spLocks noGrp="1"/>
          </p:cNvSpPr>
          <p:nvPr>
            <p:ph idx="1"/>
          </p:nvPr>
        </p:nvSpPr>
        <p:spPr/>
        <p:txBody>
          <a:bodyPr>
            <a:normAutofit/>
          </a:bodyPr>
          <a:lstStyle/>
          <a:p>
            <a:pPr eaLnBrk="1" hangingPunct="1">
              <a:lnSpc>
                <a:spcPct val="80000"/>
              </a:lnSpc>
              <a:spcAft>
                <a:spcPct val="20000"/>
              </a:spcAft>
              <a:defRPr/>
            </a:pPr>
            <a:r>
              <a:rPr lang="en-US" sz="3200" b="1" dirty="0" smtClean="0">
                <a:latin typeface="Corbel" charset="0"/>
                <a:ea typeface="ＭＳ Ｐゴシック" charset="0"/>
                <a:cs typeface="ＭＳ Ｐゴシック" charset="0"/>
              </a:rPr>
              <a:t>Results summary</a:t>
            </a:r>
          </a:p>
          <a:p>
            <a:pPr eaLnBrk="1" hangingPunct="1">
              <a:lnSpc>
                <a:spcPct val="80000"/>
              </a:lnSpc>
              <a:spcAft>
                <a:spcPct val="20000"/>
              </a:spcAft>
              <a:defRPr/>
            </a:pPr>
            <a:r>
              <a:rPr lang="en-US" sz="3200" b="1" dirty="0" smtClean="0">
                <a:latin typeface="Corbel" charset="0"/>
                <a:ea typeface="ＭＳ Ｐゴシック" charset="0"/>
                <a:cs typeface="ＭＳ Ｐゴシック" charset="0"/>
              </a:rPr>
              <a:t>Test case selection</a:t>
            </a:r>
          </a:p>
          <a:p>
            <a:pPr eaLnBrk="1" hangingPunct="1">
              <a:lnSpc>
                <a:spcPct val="80000"/>
              </a:lnSpc>
              <a:spcAft>
                <a:spcPct val="20000"/>
              </a:spcAft>
              <a:defRPr/>
            </a:pPr>
            <a:r>
              <a:rPr lang="en-US" sz="3200" b="1" dirty="0" smtClean="0">
                <a:latin typeface="Corbel" charset="0"/>
                <a:ea typeface="ＭＳ Ｐゴシック" charset="0"/>
                <a:cs typeface="ＭＳ Ｐゴシック" charset="0"/>
              </a:rPr>
              <a:t>Results by Test Case-Variation</a:t>
            </a:r>
          </a:p>
          <a:p>
            <a:pPr eaLnBrk="1" hangingPunct="1">
              <a:lnSpc>
                <a:spcPct val="80000"/>
              </a:lnSpc>
              <a:spcAft>
                <a:spcPct val="20000"/>
              </a:spcAft>
              <a:defRPr/>
            </a:pPr>
            <a:r>
              <a:rPr lang="en-US" sz="3200" b="1" dirty="0" smtClean="0">
                <a:latin typeface="Corbel" charset="0"/>
                <a:ea typeface="ＭＳ Ｐゴシック" charset="0"/>
                <a:cs typeface="ＭＳ Ｐゴシック" charset="0"/>
              </a:rPr>
              <a:t>Testing environment</a:t>
            </a:r>
          </a:p>
          <a:p>
            <a:pPr eaLnBrk="1" hangingPunct="1">
              <a:lnSpc>
                <a:spcPct val="80000"/>
              </a:lnSpc>
              <a:spcAft>
                <a:spcPct val="20000"/>
              </a:spcAft>
              <a:defRPr/>
            </a:pPr>
            <a:r>
              <a:rPr lang="en-US" sz="3200" b="1" dirty="0" smtClean="0">
                <a:latin typeface="Corbel" charset="0"/>
                <a:ea typeface="ＭＳ Ｐゴシック" charset="0"/>
                <a:cs typeface="ＭＳ Ｐゴシック" charset="0"/>
              </a:rPr>
              <a:t>Test results</a:t>
            </a:r>
          </a:p>
          <a:p>
            <a:pPr marL="68263" indent="0" eaLnBrk="1" hangingPunct="1">
              <a:lnSpc>
                <a:spcPct val="80000"/>
              </a:lnSpc>
              <a:spcAft>
                <a:spcPct val="20000"/>
              </a:spcAft>
              <a:buFont typeface="Wingdings" charset="0"/>
              <a:buNone/>
              <a:defRPr/>
            </a:pPr>
            <a:endParaRPr lang="en-US" sz="2800" b="1" dirty="0" smtClean="0">
              <a:latin typeface="Corbel" charset="0"/>
              <a:ea typeface="ＭＳ Ｐゴシック" charset="0"/>
              <a:cs typeface="ＭＳ Ｐゴシック" charset="0"/>
            </a:endParaRPr>
          </a:p>
          <a:p>
            <a:pPr marL="68263" indent="0" eaLnBrk="1" hangingPunct="1">
              <a:lnSpc>
                <a:spcPct val="80000"/>
              </a:lnSpc>
              <a:spcAft>
                <a:spcPct val="20000"/>
              </a:spcAft>
              <a:buFont typeface="Wingdings" charset="0"/>
              <a:buNone/>
              <a:defRPr/>
            </a:pPr>
            <a:endParaRPr lang="en-US" sz="2800" b="1" dirty="0" smtClean="0">
              <a:latin typeface="Corbel" charset="0"/>
              <a:ea typeface="ＭＳ Ｐゴシック" charset="0"/>
              <a:cs typeface="ＭＳ Ｐゴシック" charset="0"/>
            </a:endParaRPr>
          </a:p>
        </p:txBody>
      </p:sp>
    </p:spTree>
    <p:extLst>
      <p:ext uri="{BB962C8B-B14F-4D97-AF65-F5344CB8AC3E}">
        <p14:creationId xmlns:p14="http://schemas.microsoft.com/office/powerpoint/2010/main" val="70647186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a:latin typeface="Consolas" charset="0"/>
                <a:ea typeface="ＭＳ Ｐゴシック" charset="0"/>
                <a:cs typeface="ＭＳ Ｐゴシック" charset="0"/>
              </a:rPr>
              <a:t>Tool Validation</a:t>
            </a:r>
          </a:p>
        </p:txBody>
      </p:sp>
      <p:sp>
        <p:nvSpPr>
          <p:cNvPr id="53250" name="Content Placeholder 2"/>
          <p:cNvSpPr>
            <a:spLocks noGrp="1"/>
          </p:cNvSpPr>
          <p:nvPr>
            <p:ph idx="1"/>
          </p:nvPr>
        </p:nvSpPr>
        <p:spPr/>
        <p:txBody>
          <a:bodyPr/>
          <a:lstStyle/>
          <a:p>
            <a:pPr eaLnBrk="1" hangingPunct="1">
              <a:lnSpc>
                <a:spcPct val="80000"/>
              </a:lnSpc>
              <a:spcAft>
                <a:spcPct val="20000"/>
              </a:spcAft>
            </a:pPr>
            <a:r>
              <a:rPr lang="en-US" sz="3200" b="1" dirty="0">
                <a:latin typeface="Corbel" charset="0"/>
                <a:ea typeface="ＭＳ Ｐゴシック" charset="0"/>
                <a:cs typeface="ＭＳ Ｐゴシック" charset="0"/>
              </a:rPr>
              <a:t>Tool validation results issued by the CFTT project at NIST provide information necessary for: </a:t>
            </a:r>
          </a:p>
          <a:p>
            <a:pPr lvl="1" eaLnBrk="1" hangingPunct="1">
              <a:lnSpc>
                <a:spcPct val="80000"/>
              </a:lnSpc>
            </a:pPr>
            <a:r>
              <a:rPr lang="en-US" sz="2800" b="1" dirty="0">
                <a:latin typeface="Corbel" charset="0"/>
                <a:ea typeface="ＭＳ Ｐゴシック" charset="0"/>
              </a:rPr>
              <a:t>Toolmakers to improve tools</a:t>
            </a:r>
          </a:p>
          <a:p>
            <a:pPr lvl="1" eaLnBrk="1" hangingPunct="1">
              <a:lnSpc>
                <a:spcPct val="80000"/>
              </a:lnSpc>
            </a:pPr>
            <a:r>
              <a:rPr lang="en-US" sz="2800" b="1" dirty="0">
                <a:latin typeface="Corbel" charset="0"/>
                <a:ea typeface="ＭＳ Ｐゴシック" charset="0"/>
              </a:rPr>
              <a:t>Users to make informed choices about acquiring and using computer forensic tools</a:t>
            </a:r>
          </a:p>
          <a:p>
            <a:pPr lvl="1" eaLnBrk="1" hangingPunct="1">
              <a:lnSpc>
                <a:spcPct val="80000"/>
              </a:lnSpc>
              <a:spcAft>
                <a:spcPct val="20000"/>
              </a:spcAft>
            </a:pPr>
            <a:r>
              <a:rPr lang="en-US" sz="2800" b="1" dirty="0">
                <a:latin typeface="Corbel" charset="0"/>
                <a:ea typeface="ＭＳ Ｐゴシック" charset="0"/>
              </a:rPr>
              <a:t>And for interested parties to understand the tools capabilities</a:t>
            </a:r>
          </a:p>
          <a:p>
            <a:pPr eaLnBrk="1" hangingPunct="1"/>
            <a:endParaRPr lang="en-US" dirty="0">
              <a:latin typeface="Corbel" charset="0"/>
              <a:ea typeface="ＭＳ Ｐゴシック" charset="0"/>
              <a:cs typeface="ＭＳ Ｐゴシック" charset="0"/>
            </a:endParaRPr>
          </a:p>
        </p:txBody>
      </p:sp>
    </p:spTree>
    <p:extLst>
      <p:ext uri="{BB962C8B-B14F-4D97-AF65-F5344CB8AC3E}">
        <p14:creationId xmlns:p14="http://schemas.microsoft.com/office/powerpoint/2010/main" val="209659514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Computer Forensics Tool Catalog Website – The Perfect Tool</a:t>
            </a:r>
            <a:endParaRPr lang="en-US" sz="4000" dirty="0"/>
          </a:p>
        </p:txBody>
      </p:sp>
      <p:sp>
        <p:nvSpPr>
          <p:cNvPr id="3" name="Content Placeholder 2"/>
          <p:cNvSpPr>
            <a:spLocks noGrp="1"/>
          </p:cNvSpPr>
          <p:nvPr>
            <p:ph idx="1"/>
          </p:nvPr>
        </p:nvSpPr>
        <p:spPr/>
        <p:txBody>
          <a:bodyPr>
            <a:normAutofit/>
          </a:bodyPr>
          <a:lstStyle/>
          <a:p>
            <a:r>
              <a:rPr lang="en-US" sz="2800" dirty="0" smtClean="0"/>
              <a:t>Idea: one tool that does everything</a:t>
            </a:r>
          </a:p>
          <a:p>
            <a:r>
              <a:rPr lang="en-US" sz="2800" dirty="0" smtClean="0"/>
              <a:t>Reality: need a bunch of tools</a:t>
            </a:r>
          </a:p>
          <a:p>
            <a:endParaRPr lang="en-US" sz="2800" dirty="0" smtClean="0"/>
          </a:p>
          <a:p>
            <a:r>
              <a:rPr lang="en-US" sz="2800" dirty="0" smtClean="0"/>
              <a:t>Solution: an effective way for connecting practitioners to the tools they need</a:t>
            </a:r>
          </a:p>
        </p:txBody>
      </p:sp>
    </p:spTree>
    <p:extLst>
      <p:ext uri="{BB962C8B-B14F-4D97-AF65-F5344CB8AC3E}">
        <p14:creationId xmlns:p14="http://schemas.microsoft.com/office/powerpoint/2010/main" val="347023483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the Tool Catalog Work?</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It’s taxonomy-driven</a:t>
            </a:r>
          </a:p>
          <a:p>
            <a:pPr marL="0" indent="0">
              <a:buNone/>
            </a:pPr>
            <a:r>
              <a:rPr lang="en-US" dirty="0" smtClean="0"/>
              <a:t>Taxonomy: Forensic functionalities + associated technical parameters and technical parameter values</a:t>
            </a:r>
          </a:p>
          <a:p>
            <a:pPr marL="0" indent="0">
              <a:buNone/>
            </a:pPr>
            <a:r>
              <a:rPr lang="en-US" dirty="0" smtClean="0"/>
              <a:t>Example: </a:t>
            </a:r>
            <a:r>
              <a:rPr lang="en-US" i="1" dirty="0" smtClean="0"/>
              <a:t>Deleted File Recovery</a:t>
            </a:r>
          </a:p>
          <a:p>
            <a:pPr marL="0" indent="0">
              <a:buNone/>
            </a:pPr>
            <a:r>
              <a:rPr lang="en-US" dirty="0"/>
              <a:t> </a:t>
            </a:r>
            <a:r>
              <a:rPr lang="en-US" dirty="0" smtClean="0"/>
              <a:t>   Technical Parameters:</a:t>
            </a:r>
          </a:p>
          <a:p>
            <a:pPr lvl="1">
              <a:buFont typeface="Arial"/>
              <a:buChar char="•"/>
            </a:pPr>
            <a:r>
              <a:rPr lang="en-US" dirty="0" smtClean="0"/>
              <a:t>“</a:t>
            </a:r>
            <a:r>
              <a:rPr lang="en-US" i="1" dirty="0" smtClean="0"/>
              <a:t>Tool host OS / runtime environment</a:t>
            </a:r>
            <a:r>
              <a:rPr lang="en-US" dirty="0" smtClean="0"/>
              <a:t>”: Windows, Linux, Mac</a:t>
            </a:r>
          </a:p>
          <a:p>
            <a:pPr lvl="1">
              <a:buFont typeface="Arial"/>
              <a:buChar char="•"/>
            </a:pPr>
            <a:r>
              <a:rPr lang="en-US" dirty="0" smtClean="0"/>
              <a:t>“</a:t>
            </a:r>
            <a:r>
              <a:rPr lang="en-US" i="1" dirty="0" smtClean="0"/>
              <a:t>Supported file systems</a:t>
            </a:r>
            <a:r>
              <a:rPr lang="en-US" dirty="0" smtClean="0"/>
              <a:t>”: FAT16, FAT32, NTFS, </a:t>
            </a:r>
            <a:r>
              <a:rPr lang="en-US" dirty="0" err="1" smtClean="0"/>
              <a:t>exFAT</a:t>
            </a:r>
            <a:r>
              <a:rPr lang="en-US" dirty="0" smtClean="0"/>
              <a:t>, EXT3</a:t>
            </a:r>
          </a:p>
          <a:p>
            <a:pPr lvl="1">
              <a:buFont typeface="Arial"/>
              <a:buChar char="•"/>
            </a:pPr>
            <a:r>
              <a:rPr lang="en-US" dirty="0" smtClean="0"/>
              <a:t>“</a:t>
            </a:r>
            <a:r>
              <a:rPr lang="en-US" i="1" dirty="0" smtClean="0"/>
              <a:t>Overwritten file identification</a:t>
            </a:r>
            <a:r>
              <a:rPr lang="en-US" dirty="0" smtClean="0"/>
              <a:t>”: supported, not supported</a:t>
            </a:r>
          </a:p>
          <a:p>
            <a:pPr marL="0" indent="0">
              <a:buNone/>
            </a:pPr>
            <a:endParaRPr lang="en-US" dirty="0"/>
          </a:p>
        </p:txBody>
      </p:sp>
    </p:spTree>
    <p:extLst>
      <p:ext uri="{BB962C8B-B14F-4D97-AF65-F5344CB8AC3E}">
        <p14:creationId xmlns:p14="http://schemas.microsoft.com/office/powerpoint/2010/main" val="327637271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Taxonomy-driven: benefits</a:t>
            </a:r>
            <a:endParaRPr lang="en-US" dirty="0"/>
          </a:p>
        </p:txBody>
      </p:sp>
      <p:sp>
        <p:nvSpPr>
          <p:cNvPr id="3" name="Content Placeholder 2"/>
          <p:cNvSpPr>
            <a:spLocks noGrp="1"/>
          </p:cNvSpPr>
          <p:nvPr>
            <p:ph idx="1"/>
          </p:nvPr>
        </p:nvSpPr>
        <p:spPr/>
        <p:txBody>
          <a:bodyPr/>
          <a:lstStyle/>
          <a:p>
            <a:pPr>
              <a:buFont typeface="Arial"/>
              <a:buChar char="•"/>
            </a:pPr>
            <a:r>
              <a:rPr lang="en-US" dirty="0" smtClean="0"/>
              <a:t>It’s searchable </a:t>
            </a:r>
          </a:p>
          <a:p>
            <a:pPr>
              <a:buFont typeface="Arial"/>
              <a:buChar char="•"/>
            </a:pPr>
            <a:r>
              <a:rPr lang="en-US" dirty="0" smtClean="0"/>
              <a:t>Uniform information across tools</a:t>
            </a:r>
          </a:p>
          <a:p>
            <a:pPr>
              <a:buFont typeface="Arial"/>
              <a:buChar char="•"/>
            </a:pPr>
            <a:r>
              <a:rPr lang="en-US" dirty="0" smtClean="0"/>
              <a:t>It’s </a:t>
            </a:r>
            <a:r>
              <a:rPr lang="en-US" dirty="0"/>
              <a:t>vendor </a:t>
            </a:r>
            <a:r>
              <a:rPr lang="en-US" dirty="0" smtClean="0"/>
              <a:t>populated </a:t>
            </a:r>
          </a:p>
          <a:p>
            <a:pPr lvl="1">
              <a:buFont typeface="Arial"/>
              <a:buChar char="•"/>
            </a:pPr>
            <a:r>
              <a:rPr lang="en-US" dirty="0" smtClean="0"/>
              <a:t>tool info more accurate, easier to collect</a:t>
            </a:r>
          </a:p>
          <a:p>
            <a:pPr lvl="1">
              <a:buFont typeface="Arial"/>
              <a:buChar char="•"/>
            </a:pPr>
            <a:r>
              <a:rPr lang="en-US" dirty="0" smtClean="0"/>
              <a:t>tool submissions reviewed at NIST before posting</a:t>
            </a:r>
          </a:p>
          <a:p>
            <a:pPr lvl="1">
              <a:buFont typeface="Arial"/>
              <a:buChar char="•"/>
            </a:pPr>
            <a:r>
              <a:rPr lang="en-US" dirty="0" smtClean="0"/>
              <a:t>field to list available test reports</a:t>
            </a:r>
          </a:p>
          <a:p>
            <a:pPr lvl="1">
              <a:buFont typeface="Arial"/>
              <a:buChar char="•"/>
            </a:pPr>
            <a:endParaRPr lang="en-US" dirty="0" smtClean="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212406173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400" dirty="0" smtClean="0"/>
              <a:t>New Tools, Entries, Functionalities by Month</a:t>
            </a:r>
            <a:endParaRPr lang="en-US" sz="3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58290458"/>
              </p:ext>
            </p:extLst>
          </p:nvPr>
        </p:nvGraphicFramePr>
        <p:xfrm>
          <a:off x="254000" y="1299105"/>
          <a:ext cx="8686800" cy="49238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250365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in the Catalog?</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81591750"/>
              </p:ext>
            </p:extLst>
          </p:nvPr>
        </p:nvGraphicFramePr>
        <p:xfrm>
          <a:off x="457200" y="1412876"/>
          <a:ext cx="8229600" cy="5400039"/>
        </p:xfrm>
        <a:graphic>
          <a:graphicData uri="http://schemas.openxmlformats.org/drawingml/2006/table">
            <a:tbl>
              <a:tblPr firstRow="1" bandRow="1">
                <a:tableStyleId>{2D5ABB26-0587-4C30-8999-92F81FD0307C}</a:tableStyleId>
              </a:tblPr>
              <a:tblGrid>
                <a:gridCol w="2032000"/>
                <a:gridCol w="423333"/>
                <a:gridCol w="2540000"/>
                <a:gridCol w="491067"/>
                <a:gridCol w="2269067"/>
                <a:gridCol w="474133"/>
              </a:tblGrid>
              <a:tr h="370840">
                <a:tc>
                  <a:txBody>
                    <a:bodyPr/>
                    <a:lstStyle/>
                    <a:p>
                      <a:r>
                        <a:rPr lang="en-US" dirty="0" smtClean="0"/>
                        <a:t>Cloud Services</a:t>
                      </a:r>
                      <a:endParaRPr lang="en-US" dirty="0"/>
                    </a:p>
                  </a:txBody>
                  <a:tcPr/>
                </a:tc>
                <a:tc>
                  <a:txBody>
                    <a:bodyPr/>
                    <a:lstStyle/>
                    <a:p>
                      <a:pPr algn="ctr"/>
                      <a:r>
                        <a:rPr lang="en-US" dirty="0" smtClean="0"/>
                        <a:t>1</a:t>
                      </a:r>
                      <a:endParaRPr lang="en-US" dirty="0"/>
                    </a:p>
                  </a:txBody>
                  <a:tcPr/>
                </a:tc>
                <a:tc>
                  <a:txBody>
                    <a:bodyPr/>
                    <a:lstStyle/>
                    <a:p>
                      <a:r>
                        <a:rPr lang="en-US" dirty="0" smtClean="0"/>
                        <a:t>Hardware Write Block</a:t>
                      </a:r>
                      <a:endParaRPr lang="en-US" dirty="0"/>
                    </a:p>
                  </a:txBody>
                  <a:tcPr/>
                </a:tc>
                <a:tc>
                  <a:txBody>
                    <a:bodyPr/>
                    <a:lstStyle/>
                    <a:p>
                      <a:pPr algn="ctr"/>
                      <a:r>
                        <a:rPr lang="en-US" dirty="0" smtClean="0"/>
                        <a:t>14</a:t>
                      </a:r>
                      <a:endParaRPr lang="en-US" dirty="0"/>
                    </a:p>
                  </a:txBody>
                  <a:tcPr/>
                </a:tc>
                <a:tc>
                  <a:txBody>
                    <a:bodyPr/>
                    <a:lstStyle/>
                    <a:p>
                      <a:r>
                        <a:rPr lang="en-US" dirty="0" smtClean="0"/>
                        <a:t>Remote Capabilities/Remote</a:t>
                      </a:r>
                      <a:r>
                        <a:rPr lang="en-US" baseline="0" dirty="0" smtClean="0"/>
                        <a:t> Forensics</a:t>
                      </a:r>
                      <a:endParaRPr lang="en-US" dirty="0"/>
                    </a:p>
                  </a:txBody>
                  <a:tcPr/>
                </a:tc>
                <a:tc>
                  <a:txBody>
                    <a:bodyPr/>
                    <a:lstStyle/>
                    <a:p>
                      <a:pPr algn="ctr"/>
                      <a:r>
                        <a:rPr lang="en-US" dirty="0" smtClean="0"/>
                        <a:t>2</a:t>
                      </a:r>
                      <a:endParaRPr lang="en-US" dirty="0"/>
                    </a:p>
                  </a:txBody>
                  <a:tcPr/>
                </a:tc>
              </a:tr>
              <a:tr h="370840">
                <a:tc>
                  <a:txBody>
                    <a:bodyPr/>
                    <a:lstStyle/>
                    <a:p>
                      <a:r>
                        <a:rPr lang="en-US" dirty="0" smtClean="0"/>
                        <a:t>Deleted File Recovery</a:t>
                      </a:r>
                      <a:endParaRPr lang="en-US" dirty="0"/>
                    </a:p>
                  </a:txBody>
                  <a:tcPr/>
                </a:tc>
                <a:tc>
                  <a:txBody>
                    <a:bodyPr/>
                    <a:lstStyle/>
                    <a:p>
                      <a:pPr algn="ctr"/>
                      <a:r>
                        <a:rPr lang="en-US" dirty="0" smtClean="0"/>
                        <a:t>9</a:t>
                      </a:r>
                      <a:endParaRPr lang="en-US" dirty="0"/>
                    </a:p>
                  </a:txBody>
                  <a:tcPr/>
                </a:tc>
                <a:tc>
                  <a:txBody>
                    <a:bodyPr/>
                    <a:lstStyle/>
                    <a:p>
                      <a:r>
                        <a:rPr lang="en-US" dirty="0" smtClean="0"/>
                        <a:t>Hash Analysis</a:t>
                      </a:r>
                      <a:endParaRPr lang="en-US" dirty="0"/>
                    </a:p>
                  </a:txBody>
                  <a:tcPr/>
                </a:tc>
                <a:tc>
                  <a:txBody>
                    <a:bodyPr/>
                    <a:lstStyle/>
                    <a:p>
                      <a:pPr algn="ctr"/>
                      <a:r>
                        <a:rPr lang="en-US" dirty="0" smtClean="0"/>
                        <a:t>9</a:t>
                      </a:r>
                      <a:endParaRPr lang="en-US" dirty="0"/>
                    </a:p>
                  </a:txBody>
                  <a:tcPr/>
                </a:tc>
                <a:tc>
                  <a:txBody>
                    <a:bodyPr/>
                    <a:lstStyle/>
                    <a:p>
                      <a:r>
                        <a:rPr lang="en-US" dirty="0" smtClean="0"/>
                        <a:t>Social Media</a:t>
                      </a:r>
                      <a:endParaRPr lang="en-US" dirty="0"/>
                    </a:p>
                  </a:txBody>
                  <a:tcPr/>
                </a:tc>
                <a:tc>
                  <a:txBody>
                    <a:bodyPr/>
                    <a:lstStyle/>
                    <a:p>
                      <a:pPr algn="ctr"/>
                      <a:r>
                        <a:rPr lang="en-US" dirty="0" smtClean="0"/>
                        <a:t>5</a:t>
                      </a:r>
                      <a:endParaRPr lang="en-US" dirty="0"/>
                    </a:p>
                  </a:txBody>
                  <a:tcPr/>
                </a:tc>
              </a:tr>
              <a:tr h="370840">
                <a:tc>
                  <a:txBody>
                    <a:bodyPr/>
                    <a:lstStyle/>
                    <a:p>
                      <a:r>
                        <a:rPr lang="en-US" dirty="0" smtClean="0"/>
                        <a:t>Disk Imaging</a:t>
                      </a:r>
                      <a:endParaRPr lang="en-US" dirty="0"/>
                    </a:p>
                  </a:txBody>
                  <a:tcPr/>
                </a:tc>
                <a:tc>
                  <a:txBody>
                    <a:bodyPr/>
                    <a:lstStyle/>
                    <a:p>
                      <a:pPr algn="ctr"/>
                      <a:r>
                        <a:rPr lang="en-US" dirty="0" smtClean="0"/>
                        <a:t>12</a:t>
                      </a:r>
                    </a:p>
                  </a:txBody>
                  <a:tcPr/>
                </a:tc>
                <a:tc>
                  <a:txBody>
                    <a:bodyPr/>
                    <a:lstStyle/>
                    <a:p>
                      <a:r>
                        <a:rPr lang="en-US" dirty="0" smtClean="0"/>
                        <a:t>Image Analysis (Graphic Files)</a:t>
                      </a:r>
                      <a:endParaRPr lang="en-US" dirty="0"/>
                    </a:p>
                  </a:txBody>
                  <a:tcPr/>
                </a:tc>
                <a:tc>
                  <a:txBody>
                    <a:bodyPr/>
                    <a:lstStyle/>
                    <a:p>
                      <a:pPr algn="ctr"/>
                      <a:r>
                        <a:rPr lang="en-US" dirty="0" smtClean="0"/>
                        <a:t>2</a:t>
                      </a:r>
                      <a:endParaRPr lang="en-US" dirty="0"/>
                    </a:p>
                  </a:txBody>
                  <a:tcPr/>
                </a:tc>
                <a:tc>
                  <a:txBody>
                    <a:bodyPr/>
                    <a:lstStyle/>
                    <a:p>
                      <a:r>
                        <a:rPr lang="en-US" dirty="0" smtClean="0"/>
                        <a:t>Software Write Block</a:t>
                      </a:r>
                      <a:endParaRPr lang="en-US" dirty="0"/>
                    </a:p>
                  </a:txBody>
                  <a:tcPr/>
                </a:tc>
                <a:tc>
                  <a:txBody>
                    <a:bodyPr/>
                    <a:lstStyle/>
                    <a:p>
                      <a:pPr algn="ctr"/>
                      <a:r>
                        <a:rPr lang="en-US" dirty="0" smtClean="0"/>
                        <a:t>5</a:t>
                      </a:r>
                      <a:endParaRPr lang="en-US" dirty="0"/>
                    </a:p>
                  </a:txBody>
                  <a:tcPr/>
                </a:tc>
              </a:tr>
              <a:tr h="370840">
                <a:tc>
                  <a:txBody>
                    <a:bodyPr/>
                    <a:lstStyle/>
                    <a:p>
                      <a:r>
                        <a:rPr lang="en-US" dirty="0" smtClean="0"/>
                        <a:t>Email Parsing</a:t>
                      </a:r>
                      <a:endParaRPr lang="en-US" dirty="0"/>
                    </a:p>
                  </a:txBody>
                  <a:tcPr/>
                </a:tc>
                <a:tc>
                  <a:txBody>
                    <a:bodyPr/>
                    <a:lstStyle/>
                    <a:p>
                      <a:pPr algn="ctr"/>
                      <a:r>
                        <a:rPr lang="en-US" dirty="0" smtClean="0"/>
                        <a:t>10</a:t>
                      </a:r>
                      <a:endParaRPr lang="en-US" dirty="0"/>
                    </a:p>
                  </a:txBody>
                  <a:tcPr/>
                </a:tc>
                <a:tc>
                  <a:txBody>
                    <a:bodyPr/>
                    <a:lstStyle/>
                    <a:p>
                      <a:r>
                        <a:rPr lang="en-US" dirty="0" smtClean="0"/>
                        <a:t>Instant Messenger</a:t>
                      </a:r>
                      <a:endParaRPr lang="en-US" dirty="0"/>
                    </a:p>
                  </a:txBody>
                  <a:tcPr/>
                </a:tc>
                <a:tc>
                  <a:txBody>
                    <a:bodyPr/>
                    <a:lstStyle/>
                    <a:p>
                      <a:pPr algn="ctr"/>
                      <a:r>
                        <a:rPr lang="en-US" dirty="0" smtClean="0"/>
                        <a:t>3</a:t>
                      </a:r>
                      <a:endParaRPr lang="en-US" dirty="0"/>
                    </a:p>
                  </a:txBody>
                  <a:tcPr/>
                </a:tc>
                <a:tc>
                  <a:txBody>
                    <a:bodyPr/>
                    <a:lstStyle/>
                    <a:p>
                      <a:r>
                        <a:rPr lang="en-US" dirty="0" err="1" smtClean="0"/>
                        <a:t>Steganalysis</a:t>
                      </a:r>
                      <a:endParaRPr lang="en-US" dirty="0"/>
                    </a:p>
                  </a:txBody>
                  <a:tcPr/>
                </a:tc>
                <a:tc>
                  <a:txBody>
                    <a:bodyPr/>
                    <a:lstStyle/>
                    <a:p>
                      <a:pPr algn="ctr"/>
                      <a:r>
                        <a:rPr lang="en-US" dirty="0" smtClean="0"/>
                        <a:t>4</a:t>
                      </a:r>
                      <a:endParaRPr lang="en-US" dirty="0"/>
                    </a:p>
                  </a:txBody>
                  <a:tcPr/>
                </a:tc>
              </a:tr>
              <a:tr h="370840">
                <a:tc>
                  <a:txBody>
                    <a:bodyPr/>
                    <a:lstStyle/>
                    <a:p>
                      <a:r>
                        <a:rPr lang="en-US" dirty="0" smtClean="0"/>
                        <a:t>File Carving</a:t>
                      </a:r>
                      <a:endParaRPr lang="en-US" dirty="0"/>
                    </a:p>
                  </a:txBody>
                  <a:tcPr/>
                </a:tc>
                <a:tc>
                  <a:txBody>
                    <a:bodyPr/>
                    <a:lstStyle/>
                    <a:p>
                      <a:pPr algn="ctr"/>
                      <a:r>
                        <a:rPr lang="en-US" dirty="0" smtClean="0"/>
                        <a:t>2</a:t>
                      </a:r>
                      <a:endParaRPr lang="en-US" dirty="0"/>
                    </a:p>
                  </a:txBody>
                  <a:tcPr/>
                </a:tc>
                <a:tc>
                  <a:txBody>
                    <a:bodyPr/>
                    <a:lstStyle/>
                    <a:p>
                      <a:r>
                        <a:rPr lang="en-US" dirty="0" smtClean="0"/>
                        <a:t>Media Sanitization/Drive Reuse</a:t>
                      </a:r>
                      <a:endParaRPr lang="en-US" dirty="0"/>
                    </a:p>
                  </a:txBody>
                  <a:tcPr/>
                </a:tc>
                <a:tc>
                  <a:txBody>
                    <a:bodyPr/>
                    <a:lstStyle/>
                    <a:p>
                      <a:pPr algn="ctr"/>
                      <a:r>
                        <a:rPr lang="en-US" dirty="0" smtClean="0"/>
                        <a:t>4</a:t>
                      </a:r>
                      <a:endParaRPr lang="en-US" dirty="0"/>
                    </a:p>
                  </a:txBody>
                  <a:tcPr/>
                </a:tc>
                <a:tc>
                  <a:txBody>
                    <a:bodyPr/>
                    <a:lstStyle/>
                    <a:p>
                      <a:r>
                        <a:rPr lang="en-US" dirty="0" smtClean="0"/>
                        <a:t>String Search</a:t>
                      </a:r>
                      <a:endParaRPr lang="en-US" dirty="0"/>
                    </a:p>
                  </a:txBody>
                  <a:tcPr/>
                </a:tc>
                <a:tc>
                  <a:txBody>
                    <a:bodyPr/>
                    <a:lstStyle/>
                    <a:p>
                      <a:pPr algn="ctr"/>
                      <a:r>
                        <a:rPr lang="en-US" dirty="0" smtClean="0"/>
                        <a:t>6</a:t>
                      </a:r>
                      <a:endParaRPr lang="en-US" dirty="0"/>
                    </a:p>
                  </a:txBody>
                  <a:tcPr/>
                </a:tc>
              </a:tr>
              <a:tr h="370840">
                <a:tc>
                  <a:txBody>
                    <a:bodyPr/>
                    <a:lstStyle/>
                    <a:p>
                      <a:r>
                        <a:rPr lang="en-US" dirty="0" smtClean="0"/>
                        <a:t>Forensic Boot Environment</a:t>
                      </a:r>
                      <a:endParaRPr lang="en-US" dirty="0"/>
                    </a:p>
                  </a:txBody>
                  <a:tcPr/>
                </a:tc>
                <a:tc>
                  <a:txBody>
                    <a:bodyPr/>
                    <a:lstStyle/>
                    <a:p>
                      <a:pPr algn="ctr"/>
                      <a:r>
                        <a:rPr lang="en-US" dirty="0" smtClean="0"/>
                        <a:t>2</a:t>
                      </a:r>
                      <a:endParaRPr lang="en-US" dirty="0"/>
                    </a:p>
                  </a:txBody>
                  <a:tcPr/>
                </a:tc>
                <a:tc>
                  <a:txBody>
                    <a:bodyPr/>
                    <a:lstStyle/>
                    <a:p>
                      <a:r>
                        <a:rPr lang="en-US" dirty="0" smtClean="0"/>
                        <a:t>Memory Capture &amp;</a:t>
                      </a:r>
                      <a:r>
                        <a:rPr lang="en-US" baseline="0" dirty="0" smtClean="0"/>
                        <a:t> Analysis</a:t>
                      </a:r>
                      <a:endParaRPr lang="en-US" dirty="0"/>
                    </a:p>
                  </a:txBody>
                  <a:tcPr/>
                </a:tc>
                <a:tc>
                  <a:txBody>
                    <a:bodyPr/>
                    <a:lstStyle/>
                    <a:p>
                      <a:pPr algn="ctr"/>
                      <a:r>
                        <a:rPr lang="en-US" dirty="0" smtClean="0"/>
                        <a:t>11</a:t>
                      </a:r>
                      <a:endParaRPr lang="en-US" dirty="0"/>
                    </a:p>
                  </a:txBody>
                  <a:tcPr/>
                </a:tc>
                <a:tc>
                  <a:txBody>
                    <a:bodyPr/>
                    <a:lstStyle/>
                    <a:p>
                      <a:r>
                        <a:rPr lang="en-US" dirty="0" smtClean="0"/>
                        <a:t>Web Browser Forensics</a:t>
                      </a:r>
                      <a:endParaRPr lang="en-US" dirty="0"/>
                    </a:p>
                  </a:txBody>
                  <a:tcPr/>
                </a:tc>
                <a:tc>
                  <a:txBody>
                    <a:bodyPr/>
                    <a:lstStyle/>
                    <a:p>
                      <a:pPr algn="ctr"/>
                      <a:r>
                        <a:rPr lang="en-US" dirty="0" smtClean="0"/>
                        <a:t>2</a:t>
                      </a:r>
                      <a:endParaRPr lang="en-US" dirty="0"/>
                    </a:p>
                  </a:txBody>
                  <a:tcPr/>
                </a:tc>
              </a:tr>
              <a:tr h="370840">
                <a:tc>
                  <a:txBody>
                    <a:bodyPr/>
                    <a:lstStyle/>
                    <a:p>
                      <a:r>
                        <a:rPr lang="en-US" dirty="0" smtClean="0"/>
                        <a:t>Forensic Tool Suite (Mac Investigations)</a:t>
                      </a:r>
                      <a:endParaRPr lang="en-US" dirty="0"/>
                    </a:p>
                  </a:txBody>
                  <a:tcPr/>
                </a:tc>
                <a:tc>
                  <a:txBody>
                    <a:bodyPr/>
                    <a:lstStyle/>
                    <a:p>
                      <a:pPr algn="ctr"/>
                      <a:r>
                        <a:rPr lang="en-US" dirty="0" smtClean="0"/>
                        <a:t>3</a:t>
                      </a:r>
                      <a:endParaRPr lang="en-US" dirty="0"/>
                    </a:p>
                  </a:txBody>
                  <a:tcPr/>
                </a:tc>
                <a:tc>
                  <a:txBody>
                    <a:bodyPr/>
                    <a:lstStyle/>
                    <a:p>
                      <a:r>
                        <a:rPr lang="en-US" dirty="0" smtClean="0"/>
                        <a:t>Mobile Device Acquisition &amp; Analysis</a:t>
                      </a:r>
                      <a:endParaRPr lang="en-US" dirty="0"/>
                    </a:p>
                  </a:txBody>
                  <a:tcPr/>
                </a:tc>
                <a:tc>
                  <a:txBody>
                    <a:bodyPr/>
                    <a:lstStyle/>
                    <a:p>
                      <a:pPr algn="ctr"/>
                      <a:r>
                        <a:rPr lang="en-US" dirty="0" smtClean="0"/>
                        <a:t>19</a:t>
                      </a:r>
                      <a:endParaRPr lang="en-US" dirty="0"/>
                    </a:p>
                  </a:txBody>
                  <a:tcPr/>
                </a:tc>
                <a:tc>
                  <a:txBody>
                    <a:bodyPr/>
                    <a:lstStyle/>
                    <a:p>
                      <a:r>
                        <a:rPr lang="en-US" dirty="0" smtClean="0"/>
                        <a:t>Windows Registry Analysis</a:t>
                      </a:r>
                      <a:endParaRPr lang="en-US" dirty="0"/>
                    </a:p>
                  </a:txBody>
                  <a:tcPr/>
                </a:tc>
                <a:tc>
                  <a:txBody>
                    <a:bodyPr/>
                    <a:lstStyle/>
                    <a:p>
                      <a:pPr algn="ctr"/>
                      <a:r>
                        <a:rPr lang="en-US" dirty="0" smtClean="0"/>
                        <a:t>3</a:t>
                      </a:r>
                      <a:endParaRPr lang="en-US" dirty="0"/>
                    </a:p>
                  </a:txBody>
                  <a:tcPr/>
                </a:tc>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Forensic Tool Suite (Windows Investigations)</a:t>
                      </a:r>
                    </a:p>
                  </a:txBody>
                  <a:tcPr/>
                </a:tc>
                <a:tc>
                  <a:txBody>
                    <a:bodyPr/>
                    <a:lstStyle/>
                    <a:p>
                      <a:pPr algn="ctr"/>
                      <a:r>
                        <a:rPr lang="en-US" dirty="0" smtClean="0"/>
                        <a:t>4</a:t>
                      </a:r>
                      <a:endParaRPr lang="en-US" dirty="0"/>
                    </a:p>
                  </a:txBody>
                  <a:tcPr/>
                </a:tc>
                <a:tc>
                  <a:txBody>
                    <a:bodyPr/>
                    <a:lstStyle/>
                    <a:p>
                      <a:r>
                        <a:rPr lang="en-US" dirty="0" smtClean="0"/>
                        <a:t>P2P Analysis</a:t>
                      </a:r>
                      <a:endParaRPr lang="en-US" dirty="0"/>
                    </a:p>
                  </a:txBody>
                  <a:tcPr/>
                </a:tc>
                <a:tc>
                  <a:txBody>
                    <a:bodyPr/>
                    <a:lstStyle/>
                    <a:p>
                      <a:pPr algn="ctr"/>
                      <a:r>
                        <a:rPr lang="en-US" dirty="0" smtClean="0"/>
                        <a:t>4</a:t>
                      </a:r>
                      <a:endParaRPr lang="en-US" dirty="0"/>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348783756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pPr marL="0" indent="0">
              <a:buNone/>
            </a:pPr>
            <a:r>
              <a:rPr lang="en-US" b="1" dirty="0" smtClean="0">
                <a:latin typeface="Calisto MT" charset="0"/>
                <a:ea typeface="ＭＳ Ｐゴシック" charset="0"/>
                <a:cs typeface="Times New Roman" charset="0"/>
              </a:rPr>
              <a:t>Certain trade names and company products are mentioned in the text or identified. In no case does such identification imply recommendation or endorsement by the National Institute of Standards and Technology, nor does it imply that the products are necessarily the best available for the purpose.</a:t>
            </a:r>
            <a:r>
              <a:rPr lang="en-US" b="1" dirty="0" smtClean="0">
                <a:latin typeface="Calisto MT" charset="0"/>
                <a:ea typeface="ＭＳ Ｐゴシック" charset="0"/>
                <a:cs typeface="ＭＳ Ｐゴシック" charset="0"/>
              </a:rPr>
              <a:t> Neither NIST nor myself has financial interest in any of the real products mentioned as part of this talk.</a:t>
            </a:r>
          </a:p>
          <a:p>
            <a:pPr marL="0" indent="0">
              <a:buNone/>
            </a:pPr>
            <a:endParaRPr lang="en-US" dirty="0"/>
          </a:p>
        </p:txBody>
      </p:sp>
    </p:spTree>
    <p:extLst>
      <p:ext uri="{BB962C8B-B14F-4D97-AF65-F5344CB8AC3E}">
        <p14:creationId xmlns:p14="http://schemas.microsoft.com/office/powerpoint/2010/main" val="97791991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Community/Vendor Participation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54916569"/>
              </p:ext>
            </p:extLst>
          </p:nvPr>
        </p:nvGraphicFramePr>
        <p:xfrm>
          <a:off x="457200" y="1600200"/>
          <a:ext cx="8229600" cy="4655819"/>
        </p:xfrm>
        <a:graphic>
          <a:graphicData uri="http://schemas.openxmlformats.org/drawingml/2006/table">
            <a:tbl>
              <a:tblPr firstRow="1" bandRow="1">
                <a:tableStyleId>{2D5ABB26-0587-4C30-8999-92F81FD0307C}</a:tableStyleId>
              </a:tblPr>
              <a:tblGrid>
                <a:gridCol w="2743200"/>
                <a:gridCol w="2743200"/>
                <a:gridCol w="2743200"/>
              </a:tblGrid>
              <a:tr h="370840">
                <a:tc>
                  <a:txBody>
                    <a:bodyPr/>
                    <a:lstStyle/>
                    <a:p>
                      <a:pPr algn="l" fontAlgn="b"/>
                      <a:r>
                        <a:rPr lang="en-US" sz="1400" b="0" i="0" u="none" strike="noStrike" dirty="0">
                          <a:solidFill>
                            <a:schemeClr val="tx1"/>
                          </a:solidFill>
                          <a:effectLst/>
                          <a:latin typeface="Calibri"/>
                        </a:rPr>
                        <a:t>    ATC-NY</a:t>
                      </a:r>
                    </a:p>
                  </a:txBody>
                  <a:tcPr marL="12700" marR="12700" marT="12700" marB="0" anchor="b"/>
                </a:tc>
                <a:tc>
                  <a:txBody>
                    <a:bodyPr/>
                    <a:lstStyle/>
                    <a:p>
                      <a:pPr algn="l" fontAlgn="b"/>
                      <a:r>
                        <a:rPr lang="en-US" sz="1400" b="0" i="0" u="none" strike="noStrike">
                          <a:solidFill>
                            <a:schemeClr val="tx1"/>
                          </a:solidFill>
                          <a:effectLst/>
                          <a:latin typeface="Calibri"/>
                        </a:rPr>
                        <a:t>    Defense Cyber Crime Center</a:t>
                      </a:r>
                    </a:p>
                  </a:txBody>
                  <a:tcPr marL="12700" marR="12700" marT="12700" marB="0" anchor="b"/>
                </a:tc>
                <a:tc>
                  <a:txBody>
                    <a:bodyPr/>
                    <a:lstStyle/>
                    <a:p>
                      <a:pPr algn="l" fontAlgn="b"/>
                      <a:r>
                        <a:rPr lang="en-US" sz="1400" b="0" i="0" u="none" strike="noStrike">
                          <a:solidFill>
                            <a:schemeClr val="tx1"/>
                          </a:solidFill>
                          <a:effectLst/>
                          <a:latin typeface="Calibri"/>
                        </a:rPr>
                        <a:t>    Paraben Corporation</a:t>
                      </a:r>
                    </a:p>
                  </a:txBody>
                  <a:tcPr marL="12700" marR="12700" marT="12700" marB="0" anchor="b"/>
                </a:tc>
              </a:tr>
              <a:tr h="370840">
                <a:tc>
                  <a:txBody>
                    <a:bodyPr/>
                    <a:lstStyle/>
                    <a:p>
                      <a:pPr algn="l" fontAlgn="b"/>
                      <a:r>
                        <a:rPr lang="en-US" sz="1400" b="0" i="0" u="none" strike="noStrike">
                          <a:solidFill>
                            <a:schemeClr val="tx1"/>
                          </a:solidFill>
                          <a:effectLst/>
                          <a:latin typeface="Calibri"/>
                        </a:rPr>
                        <a:t>    AccessData</a:t>
                      </a:r>
                    </a:p>
                  </a:txBody>
                  <a:tcPr marL="12700" marR="12700" marT="12700" marB="0" anchor="b"/>
                </a:tc>
                <a:tc>
                  <a:txBody>
                    <a:bodyPr/>
                    <a:lstStyle/>
                    <a:p>
                      <a:pPr algn="l" fontAlgn="b"/>
                      <a:r>
                        <a:rPr lang="en-US" sz="1400" b="0" i="0" u="none" strike="noStrike">
                          <a:solidFill>
                            <a:schemeClr val="tx1"/>
                          </a:solidFill>
                          <a:effectLst/>
                          <a:latin typeface="Calibri"/>
                        </a:rPr>
                        <a:t>    Elcomsoft Co Ltd</a:t>
                      </a:r>
                    </a:p>
                  </a:txBody>
                  <a:tcPr marL="12700" marR="12700" marT="12700" marB="0" anchor="b"/>
                </a:tc>
                <a:tc>
                  <a:txBody>
                    <a:bodyPr/>
                    <a:lstStyle/>
                    <a:p>
                      <a:pPr algn="l" fontAlgn="b"/>
                      <a:r>
                        <a:rPr lang="en-US" sz="1400" b="0" i="0" u="none" strike="noStrike">
                          <a:solidFill>
                            <a:schemeClr val="tx1"/>
                          </a:solidFill>
                          <a:effectLst/>
                          <a:latin typeface="Calibri"/>
                        </a:rPr>
                        <a:t>    Sleuth Kit</a:t>
                      </a:r>
                    </a:p>
                  </a:txBody>
                  <a:tcPr marL="12700" marR="12700" marT="12700" marB="0" anchor="b"/>
                </a:tc>
              </a:tr>
              <a:tr h="370840">
                <a:tc>
                  <a:txBody>
                    <a:bodyPr/>
                    <a:lstStyle/>
                    <a:p>
                      <a:pPr algn="l" fontAlgn="b"/>
                      <a:r>
                        <a:rPr lang="en-US" sz="1400" b="0" i="0" u="none" strike="noStrike">
                          <a:solidFill>
                            <a:schemeClr val="tx1"/>
                          </a:solidFill>
                          <a:effectLst/>
                          <a:latin typeface="Calibri"/>
                        </a:rPr>
                        <a:t>    Arsenal Recon</a:t>
                      </a:r>
                    </a:p>
                  </a:txBody>
                  <a:tcPr marL="12700" marR="12700" marT="12700" marB="0" anchor="b"/>
                </a:tc>
                <a:tc>
                  <a:txBody>
                    <a:bodyPr/>
                    <a:lstStyle/>
                    <a:p>
                      <a:pPr algn="l" fontAlgn="b"/>
                      <a:r>
                        <a:rPr lang="en-US" sz="1400" b="0" i="0" u="none" strike="noStrike">
                          <a:solidFill>
                            <a:schemeClr val="tx1"/>
                          </a:solidFill>
                          <a:effectLst/>
                          <a:latin typeface="Calibri"/>
                        </a:rPr>
                        <a:t>    Fookes Software Ltd</a:t>
                      </a:r>
                    </a:p>
                  </a:txBody>
                  <a:tcPr marL="12700" marR="12700" marT="12700" marB="0" anchor="b"/>
                </a:tc>
                <a:tc>
                  <a:txBody>
                    <a:bodyPr/>
                    <a:lstStyle/>
                    <a:p>
                      <a:pPr algn="l" fontAlgn="b"/>
                      <a:r>
                        <a:rPr lang="en-US" sz="1400" b="0" i="0" u="none" strike="noStrike">
                          <a:solidFill>
                            <a:schemeClr val="tx1"/>
                          </a:solidFill>
                          <a:effectLst/>
                          <a:latin typeface="Calibri"/>
                        </a:rPr>
                        <a:t>    Susteen Inc.</a:t>
                      </a:r>
                    </a:p>
                  </a:txBody>
                  <a:tcPr marL="12700" marR="12700" marT="12700" marB="0" anchor="b"/>
                </a:tc>
              </a:tr>
              <a:tr h="370840">
                <a:tc>
                  <a:txBody>
                    <a:bodyPr/>
                    <a:lstStyle/>
                    <a:p>
                      <a:pPr algn="l" fontAlgn="b"/>
                      <a:r>
                        <a:rPr lang="en-US" sz="1400" b="0" i="0" u="none" strike="noStrike">
                          <a:solidFill>
                            <a:schemeClr val="tx1"/>
                          </a:solidFill>
                          <a:effectLst/>
                          <a:latin typeface="Calibri"/>
                        </a:rPr>
                        <a:t>    ArxSys</a:t>
                      </a:r>
                    </a:p>
                  </a:txBody>
                  <a:tcPr marL="12700" marR="12700" marT="12700" marB="0" anchor="b"/>
                </a:tc>
                <a:tc>
                  <a:txBody>
                    <a:bodyPr/>
                    <a:lstStyle/>
                    <a:p>
                      <a:pPr algn="l" fontAlgn="b"/>
                      <a:r>
                        <a:rPr lang="en-US" sz="1400" b="0" i="0" u="none" strike="noStrike">
                          <a:solidFill>
                            <a:schemeClr val="tx1"/>
                          </a:solidFill>
                          <a:effectLst/>
                          <a:latin typeface="Calibri"/>
                        </a:rPr>
                        <a:t>    Forensic Telecommunications Services Ltd</a:t>
                      </a:r>
                    </a:p>
                  </a:txBody>
                  <a:tcPr marL="12700" marR="12700" marT="12700" marB="0" anchor="b"/>
                </a:tc>
                <a:tc>
                  <a:txBody>
                    <a:bodyPr/>
                    <a:lstStyle/>
                    <a:p>
                      <a:pPr algn="l" fontAlgn="b"/>
                      <a:r>
                        <a:rPr lang="en-US" sz="1400" b="0" i="0" u="none" strike="noStrike">
                          <a:solidFill>
                            <a:schemeClr val="tx1"/>
                          </a:solidFill>
                          <a:effectLst/>
                          <a:latin typeface="Calibri"/>
                        </a:rPr>
                        <a:t>    SysTools Software Private Limited</a:t>
                      </a:r>
                    </a:p>
                  </a:txBody>
                  <a:tcPr marL="12700" marR="12700" marT="12700" marB="0" anchor="b"/>
                </a:tc>
              </a:tr>
              <a:tr h="370840">
                <a:tc>
                  <a:txBody>
                    <a:bodyPr/>
                    <a:lstStyle/>
                    <a:p>
                      <a:pPr algn="l" fontAlgn="b"/>
                      <a:r>
                        <a:rPr lang="en-US" sz="1400" b="0" i="0" u="none" strike="noStrike" dirty="0">
                          <a:solidFill>
                            <a:schemeClr val="tx1"/>
                          </a:solidFill>
                          <a:effectLst/>
                          <a:latin typeface="Calibri"/>
                        </a:rPr>
                        <a:t>    Backbone Security - Steganography Analysis and Research Center (SARC)</a:t>
                      </a:r>
                    </a:p>
                  </a:txBody>
                  <a:tcPr marL="12700" marR="12700" marT="12700" marB="0" anchor="b"/>
                </a:tc>
                <a:tc>
                  <a:txBody>
                    <a:bodyPr/>
                    <a:lstStyle/>
                    <a:p>
                      <a:pPr algn="l" fontAlgn="b"/>
                      <a:r>
                        <a:rPr lang="en-US" sz="1400" b="0" i="0" u="none" strike="noStrike">
                          <a:solidFill>
                            <a:schemeClr val="tx1"/>
                          </a:solidFill>
                          <a:effectLst/>
                          <a:latin typeface="Calibri"/>
                        </a:rPr>
                        <a:t>    ForensicSoft, Inc.</a:t>
                      </a:r>
                    </a:p>
                  </a:txBody>
                  <a:tcPr marL="12700" marR="12700" marT="12700" marB="0" anchor="b"/>
                </a:tc>
                <a:tc>
                  <a:txBody>
                    <a:bodyPr/>
                    <a:lstStyle/>
                    <a:p>
                      <a:pPr algn="l" fontAlgn="b"/>
                      <a:r>
                        <a:rPr lang="en-US" sz="1400" b="0" i="0" u="none" strike="noStrike">
                          <a:solidFill>
                            <a:schemeClr val="tx1"/>
                          </a:solidFill>
                          <a:effectLst/>
                          <a:latin typeface="Calibri"/>
                        </a:rPr>
                        <a:t>    Tableau by Guidance Software</a:t>
                      </a:r>
                    </a:p>
                  </a:txBody>
                  <a:tcPr marL="12700" marR="12700" marT="12700" marB="0" anchor="b"/>
                </a:tc>
              </a:tr>
              <a:tr h="370840">
                <a:tc>
                  <a:txBody>
                    <a:bodyPr/>
                    <a:lstStyle/>
                    <a:p>
                      <a:pPr algn="l" fontAlgn="b"/>
                      <a:r>
                        <a:rPr lang="en-US" sz="1400" b="0" i="0" u="none" strike="noStrike">
                          <a:solidFill>
                            <a:schemeClr val="tx1"/>
                          </a:solidFill>
                          <a:effectLst/>
                          <a:latin typeface="Calibri"/>
                        </a:rPr>
                        <a:t>    Belkasoft</a:t>
                      </a:r>
                    </a:p>
                  </a:txBody>
                  <a:tcPr marL="12700" marR="12700" marT="12700" marB="0" anchor="b"/>
                </a:tc>
                <a:tc>
                  <a:txBody>
                    <a:bodyPr/>
                    <a:lstStyle/>
                    <a:p>
                      <a:pPr algn="l" fontAlgn="b"/>
                      <a:r>
                        <a:rPr lang="en-US" sz="1400" b="0" i="0" u="none" strike="noStrike">
                          <a:solidFill>
                            <a:schemeClr val="tx1"/>
                          </a:solidFill>
                          <a:effectLst/>
                          <a:latin typeface="Calibri"/>
                        </a:rPr>
                        <a:t>    Fox-IT</a:t>
                      </a:r>
                    </a:p>
                  </a:txBody>
                  <a:tcPr marL="12700" marR="12700" marT="12700" marB="0" anchor="b"/>
                </a:tc>
                <a:tc>
                  <a:txBody>
                    <a:bodyPr/>
                    <a:lstStyle/>
                    <a:p>
                      <a:pPr algn="l" fontAlgn="b"/>
                      <a:r>
                        <a:rPr lang="en-US" sz="1400" b="0" i="0" u="none" strike="noStrike">
                          <a:solidFill>
                            <a:schemeClr val="tx1"/>
                          </a:solidFill>
                          <a:effectLst/>
                          <a:latin typeface="Calibri"/>
                        </a:rPr>
                        <a:t>    Teel Technologies</a:t>
                      </a:r>
                    </a:p>
                  </a:txBody>
                  <a:tcPr marL="12700" marR="12700" marT="12700" marB="0" anchor="b"/>
                </a:tc>
              </a:tr>
              <a:tr h="370840">
                <a:tc>
                  <a:txBody>
                    <a:bodyPr/>
                    <a:lstStyle/>
                    <a:p>
                      <a:pPr algn="l" fontAlgn="b"/>
                      <a:r>
                        <a:rPr lang="en-US" sz="1400" b="0" i="0" u="none" strike="noStrike">
                          <a:solidFill>
                            <a:schemeClr val="tx1"/>
                          </a:solidFill>
                          <a:effectLst/>
                          <a:latin typeface="Calibri"/>
                        </a:rPr>
                        <a:t>    BlackBag Technologies</a:t>
                      </a:r>
                    </a:p>
                  </a:txBody>
                  <a:tcPr marL="12700" marR="12700" marT="12700" marB="0" anchor="b"/>
                </a:tc>
                <a:tc>
                  <a:txBody>
                    <a:bodyPr/>
                    <a:lstStyle/>
                    <a:p>
                      <a:pPr algn="l" fontAlgn="b"/>
                      <a:r>
                        <a:rPr lang="en-US" sz="1400" b="0" i="0" u="none" strike="noStrike">
                          <a:solidFill>
                            <a:schemeClr val="tx1"/>
                          </a:solidFill>
                          <a:effectLst/>
                          <a:latin typeface="Calibri"/>
                        </a:rPr>
                        <a:t>    HBGary</a:t>
                      </a:r>
                    </a:p>
                  </a:txBody>
                  <a:tcPr marL="12700" marR="12700" marT="12700" marB="0" anchor="b"/>
                </a:tc>
                <a:tc>
                  <a:txBody>
                    <a:bodyPr/>
                    <a:lstStyle/>
                    <a:p>
                      <a:pPr algn="l" fontAlgn="b"/>
                      <a:r>
                        <a:rPr lang="en-US" sz="1400" b="0" i="0" u="none" strike="noStrike">
                          <a:solidFill>
                            <a:schemeClr val="tx1"/>
                          </a:solidFill>
                          <a:effectLst/>
                          <a:latin typeface="Calibri"/>
                        </a:rPr>
                        <a:t>    The Sleuth Kit</a:t>
                      </a:r>
                    </a:p>
                  </a:txBody>
                  <a:tcPr marL="12700" marR="12700" marT="12700" marB="0" anchor="b"/>
                </a:tc>
              </a:tr>
              <a:tr h="370840">
                <a:tc>
                  <a:txBody>
                    <a:bodyPr/>
                    <a:lstStyle/>
                    <a:p>
                      <a:pPr algn="l" fontAlgn="b"/>
                      <a:r>
                        <a:rPr lang="en-US" sz="1400" b="0" i="0" u="none" strike="noStrike">
                          <a:solidFill>
                            <a:schemeClr val="tx1"/>
                          </a:solidFill>
                          <a:effectLst/>
                          <a:latin typeface="Calibri"/>
                        </a:rPr>
                        <a:t>    CRU-DataPort / WiebeTech</a:t>
                      </a:r>
                    </a:p>
                  </a:txBody>
                  <a:tcPr marL="12700" marR="12700" marT="12700" marB="0" anchor="b"/>
                </a:tc>
                <a:tc>
                  <a:txBody>
                    <a:bodyPr/>
                    <a:lstStyle/>
                    <a:p>
                      <a:pPr algn="l" fontAlgn="b"/>
                      <a:r>
                        <a:rPr lang="en-US" sz="1400" b="0" i="0" u="none" strike="noStrike" dirty="0">
                          <a:solidFill>
                            <a:schemeClr val="tx1"/>
                          </a:solidFill>
                          <a:effectLst/>
                          <a:latin typeface="Calibri"/>
                        </a:rPr>
                        <a:t>    Hot Pepper Technology, Inc.</a:t>
                      </a:r>
                    </a:p>
                  </a:txBody>
                  <a:tcPr marL="12700" marR="12700" marT="12700" marB="0" anchor="b"/>
                </a:tc>
                <a:tc>
                  <a:txBody>
                    <a:bodyPr/>
                    <a:lstStyle/>
                    <a:p>
                      <a:pPr algn="l" fontAlgn="b"/>
                      <a:r>
                        <a:rPr lang="en-US" sz="1400" b="0" i="0" u="none" strike="noStrike">
                          <a:solidFill>
                            <a:schemeClr val="tx1"/>
                          </a:solidFill>
                          <a:effectLst/>
                          <a:latin typeface="Calibri"/>
                        </a:rPr>
                        <a:t>    X-Ways Software Technology AG</a:t>
                      </a:r>
                    </a:p>
                  </a:txBody>
                  <a:tcPr marL="12700" marR="12700" marT="12700" marB="0" anchor="b"/>
                </a:tc>
              </a:tr>
              <a:tr h="370840">
                <a:tc>
                  <a:txBody>
                    <a:bodyPr/>
                    <a:lstStyle/>
                    <a:p>
                      <a:pPr algn="l" fontAlgn="b"/>
                      <a:r>
                        <a:rPr lang="en-US" sz="1400" b="0" i="0" u="none" strike="noStrike">
                          <a:solidFill>
                            <a:schemeClr val="tx1"/>
                          </a:solidFill>
                          <a:effectLst/>
                          <a:latin typeface="Calibri"/>
                        </a:rPr>
                        <a:t>    CYANLINE LLC</a:t>
                      </a:r>
                    </a:p>
                  </a:txBody>
                  <a:tcPr marL="12700" marR="12700" marT="12700" marB="0" anchor="b"/>
                </a:tc>
                <a:tc>
                  <a:txBody>
                    <a:bodyPr/>
                    <a:lstStyle/>
                    <a:p>
                      <a:pPr algn="l" fontAlgn="b"/>
                      <a:r>
                        <a:rPr lang="en-US" sz="1400" b="0" i="0" u="none" strike="noStrike">
                          <a:solidFill>
                            <a:schemeClr val="tx1"/>
                          </a:solidFill>
                          <a:effectLst/>
                          <a:latin typeface="Calibri"/>
                        </a:rPr>
                        <a:t>    Intelligent Computer Solutions, Inc</a:t>
                      </a:r>
                    </a:p>
                  </a:txBody>
                  <a:tcPr marL="12700" marR="12700" marT="12700" marB="0" anchor="b"/>
                </a:tc>
                <a:tc>
                  <a:txBody>
                    <a:bodyPr/>
                    <a:lstStyle/>
                    <a:p>
                      <a:pPr algn="l" fontAlgn="b"/>
                      <a:r>
                        <a:rPr lang="en-US" sz="1400" b="0" i="0" u="none" strike="noStrike">
                          <a:solidFill>
                            <a:schemeClr val="tx1"/>
                          </a:solidFill>
                          <a:effectLst/>
                          <a:latin typeface="Calibri"/>
                        </a:rPr>
                        <a:t>    dtSearch Corp.</a:t>
                      </a:r>
                    </a:p>
                  </a:txBody>
                  <a:tcPr marL="12700" marR="12700" marT="12700" marB="0" anchor="b"/>
                </a:tc>
              </a:tr>
              <a:tr h="370840">
                <a:tc>
                  <a:txBody>
                    <a:bodyPr/>
                    <a:lstStyle/>
                    <a:p>
                      <a:pPr algn="l" fontAlgn="b"/>
                      <a:r>
                        <a:rPr lang="en-US" sz="1400" b="0" i="0" u="none" strike="noStrike">
                          <a:solidFill>
                            <a:schemeClr val="tx1"/>
                          </a:solidFill>
                          <a:effectLst/>
                          <a:latin typeface="Calibri"/>
                        </a:rPr>
                        <a:t>    Cellebrite Mobile Synchronization Ltd.</a:t>
                      </a:r>
                    </a:p>
                  </a:txBody>
                  <a:tcPr marL="12700" marR="12700" marT="12700" marB="0" anchor="b"/>
                </a:tc>
                <a:tc>
                  <a:txBody>
                    <a:bodyPr/>
                    <a:lstStyle/>
                    <a:p>
                      <a:pPr algn="l" fontAlgn="b"/>
                      <a:r>
                        <a:rPr lang="en-US" sz="1400" b="0" i="0" u="none" strike="noStrike">
                          <a:solidFill>
                            <a:schemeClr val="tx1"/>
                          </a:solidFill>
                          <a:effectLst/>
                          <a:latin typeface="Calibri"/>
                        </a:rPr>
                        <a:t>    Katana Forensics Inc.</a:t>
                      </a:r>
                    </a:p>
                  </a:txBody>
                  <a:tcPr marL="12700" marR="12700" marT="12700" marB="0" anchor="b"/>
                </a:tc>
                <a:tc>
                  <a:txBody>
                    <a:bodyPr/>
                    <a:lstStyle/>
                    <a:p>
                      <a:pPr algn="l" fontAlgn="b"/>
                      <a:r>
                        <a:rPr lang="en-US" sz="1400" b="0" i="0" u="none" strike="noStrike">
                          <a:solidFill>
                            <a:schemeClr val="tx1"/>
                          </a:solidFill>
                          <a:effectLst/>
                          <a:latin typeface="Calibri"/>
                        </a:rPr>
                        <a:t>    maresware</a:t>
                      </a:r>
                    </a:p>
                  </a:txBody>
                  <a:tcPr marL="12700" marR="12700" marT="12700" marB="0" anchor="b"/>
                </a:tc>
              </a:tr>
              <a:tr h="370840">
                <a:tc>
                  <a:txBody>
                    <a:bodyPr/>
                    <a:lstStyle/>
                    <a:p>
                      <a:pPr algn="l" fontAlgn="b"/>
                      <a:r>
                        <a:rPr lang="en-US" sz="1400" b="0" i="0" u="none" strike="noStrike">
                          <a:solidFill>
                            <a:schemeClr val="tx1"/>
                          </a:solidFill>
                          <a:effectLst/>
                          <a:latin typeface="Calibri"/>
                        </a:rPr>
                        <a:t>    Computer Evidence Specialists LLC</a:t>
                      </a:r>
                    </a:p>
                  </a:txBody>
                  <a:tcPr marL="12700" marR="12700" marT="12700" marB="0" anchor="b"/>
                </a:tc>
                <a:tc>
                  <a:txBody>
                    <a:bodyPr/>
                    <a:lstStyle/>
                    <a:p>
                      <a:pPr algn="l" fontAlgn="b"/>
                      <a:r>
                        <a:rPr lang="en-US" sz="1400" b="0" i="0" u="none" strike="noStrike">
                          <a:solidFill>
                            <a:schemeClr val="tx1"/>
                          </a:solidFill>
                          <a:effectLst/>
                          <a:latin typeface="Calibri"/>
                        </a:rPr>
                        <a:t>    Magnet Forensics</a:t>
                      </a:r>
                    </a:p>
                  </a:txBody>
                  <a:tcPr marL="12700" marR="12700" marT="12700" marB="0" anchor="b"/>
                </a:tc>
                <a:tc>
                  <a:txBody>
                    <a:bodyPr/>
                    <a:lstStyle/>
                    <a:p>
                      <a:pPr algn="l" fontAlgn="b"/>
                      <a:r>
                        <a:rPr lang="en-US" sz="1400" b="0" i="0" u="none" strike="noStrike">
                          <a:solidFill>
                            <a:schemeClr val="tx1"/>
                          </a:solidFill>
                          <a:effectLst/>
                          <a:latin typeface="Calibri"/>
                        </a:rPr>
                        <a:t>    perlustro lp</a:t>
                      </a:r>
                    </a:p>
                  </a:txBody>
                  <a:tcPr marL="12700" marR="12700" marT="12700" marB="0" anchor="b"/>
                </a:tc>
              </a:tr>
              <a:tr h="370840">
                <a:tc>
                  <a:txBody>
                    <a:bodyPr/>
                    <a:lstStyle/>
                    <a:p>
                      <a:pPr algn="l" fontAlgn="b"/>
                      <a:r>
                        <a:rPr lang="en-US" sz="1400" b="0" i="0" u="none" strike="noStrike" dirty="0">
                          <a:solidFill>
                            <a:schemeClr val="tx1"/>
                          </a:solidFill>
                          <a:effectLst/>
                          <a:latin typeface="Calibri"/>
                        </a:rPr>
                        <a:t>    Defense Cyber Crime Center (DC3)</a:t>
                      </a:r>
                    </a:p>
                  </a:txBody>
                  <a:tcPr marL="12700" marR="12700" marT="12700" marB="0" anchor="b"/>
                </a:tc>
                <a:tc>
                  <a:txBody>
                    <a:bodyPr/>
                    <a:lstStyle/>
                    <a:p>
                      <a:pPr algn="l" fontAlgn="b"/>
                      <a:r>
                        <a:rPr lang="en-US" sz="1400" b="0" i="0" u="none" strike="noStrike" dirty="0">
                          <a:solidFill>
                            <a:schemeClr val="tx1"/>
                          </a:solidFill>
                          <a:effectLst/>
                          <a:latin typeface="Calibri"/>
                        </a:rPr>
                        <a:t>    Micro </a:t>
                      </a:r>
                      <a:r>
                        <a:rPr lang="en-US" sz="1400" b="0" i="0" u="none" strike="noStrike" dirty="0" err="1">
                          <a:solidFill>
                            <a:schemeClr val="tx1"/>
                          </a:solidFill>
                          <a:effectLst/>
                          <a:latin typeface="Calibri"/>
                        </a:rPr>
                        <a:t>Systemation</a:t>
                      </a:r>
                      <a:r>
                        <a:rPr lang="en-US" sz="1400" b="0" i="0" u="none" strike="noStrike" dirty="0">
                          <a:solidFill>
                            <a:schemeClr val="tx1"/>
                          </a:solidFill>
                          <a:effectLst/>
                          <a:latin typeface="Calibri"/>
                        </a:rPr>
                        <a:t> AB (MSAB)</a:t>
                      </a:r>
                    </a:p>
                  </a:txBody>
                  <a:tcPr marL="12700" marR="12700" marT="12700" marB="0" anchor="b"/>
                </a:tc>
                <a:tc>
                  <a:txBody>
                    <a:bodyPr/>
                    <a:lstStyle/>
                    <a:p>
                      <a:pPr algn="l" fontAlgn="b"/>
                      <a:r>
                        <a:rPr lang="en-US" sz="1400" b="0" i="0" u="none" strike="noStrike" dirty="0">
                          <a:solidFill>
                            <a:schemeClr val="tx1"/>
                          </a:solidFill>
                          <a:effectLst/>
                          <a:latin typeface="Calibri"/>
                        </a:rPr>
                        <a:t>    </a:t>
                      </a:r>
                      <a:r>
                        <a:rPr lang="en-US" sz="1400" b="0" i="0" u="none" strike="noStrike" dirty="0" err="1">
                          <a:solidFill>
                            <a:schemeClr val="tx1"/>
                          </a:solidFill>
                          <a:effectLst/>
                          <a:latin typeface="Calibri"/>
                        </a:rPr>
                        <a:t>viaForensics</a:t>
                      </a:r>
                      <a:endParaRPr lang="en-US" sz="1400" b="0" i="0" u="none" strike="noStrike" dirty="0">
                        <a:solidFill>
                          <a:schemeClr val="tx1"/>
                        </a:solidFill>
                        <a:effectLst/>
                        <a:latin typeface="Calibri"/>
                      </a:endParaRPr>
                    </a:p>
                  </a:txBody>
                  <a:tcPr marL="12700" marR="12700" marT="12700" marB="0" anchor="b"/>
                </a:tc>
              </a:tr>
            </a:tbl>
          </a:graphicData>
        </a:graphic>
      </p:graphicFrame>
    </p:spTree>
    <p:extLst>
      <p:ext uri="{BB962C8B-B14F-4D97-AF65-F5344CB8AC3E}">
        <p14:creationId xmlns:p14="http://schemas.microsoft.com/office/powerpoint/2010/main" val="260232778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0777319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Federated Testing: Shared </a:t>
            </a:r>
            <a:r>
              <a:rPr lang="en-US" smtClean="0"/>
              <a:t>Test Materials &amp; Well</a:t>
            </a:r>
            <a:r>
              <a:rPr lang="en-US" dirty="0" smtClean="0"/>
              <a:t>-Tested Tools</a:t>
            </a:r>
            <a:endParaRPr lang="en-US" dirty="0"/>
          </a:p>
        </p:txBody>
      </p:sp>
      <p:sp>
        <p:nvSpPr>
          <p:cNvPr id="3" name="Content Placeholder 2"/>
          <p:cNvSpPr>
            <a:spLocks noGrp="1"/>
          </p:cNvSpPr>
          <p:nvPr>
            <p:ph idx="1"/>
          </p:nvPr>
        </p:nvSpPr>
        <p:spPr/>
        <p:txBody>
          <a:bodyPr/>
          <a:lstStyle/>
          <a:p>
            <a:r>
              <a:rPr lang="en-US" dirty="0" smtClean="0"/>
              <a:t>Tools, methods and procedures must be validated</a:t>
            </a:r>
          </a:p>
          <a:p>
            <a:pPr lvl="1"/>
            <a:r>
              <a:rPr lang="en-US" dirty="0" smtClean="0"/>
              <a:t>Correct and efficient processing of digital evidence</a:t>
            </a:r>
          </a:p>
          <a:p>
            <a:pPr lvl="1"/>
            <a:r>
              <a:rPr lang="en-US" dirty="0" smtClean="0"/>
              <a:t>Admissibility to courts/judicial proceedings</a:t>
            </a:r>
          </a:p>
          <a:p>
            <a:r>
              <a:rPr lang="en-US" dirty="0" smtClean="0"/>
              <a:t>Tool validation</a:t>
            </a:r>
          </a:p>
          <a:p>
            <a:pPr lvl="1"/>
            <a:r>
              <a:rPr lang="en-US" dirty="0" smtClean="0"/>
              <a:t>Difficult</a:t>
            </a:r>
          </a:p>
          <a:p>
            <a:pPr lvl="1"/>
            <a:r>
              <a:rPr lang="en-US" dirty="0" smtClean="0"/>
              <a:t>Expensive</a:t>
            </a:r>
          </a:p>
          <a:p>
            <a:pPr lvl="1"/>
            <a:r>
              <a:rPr lang="en-US" dirty="0" smtClean="0"/>
              <a:t>Time consuming</a:t>
            </a:r>
          </a:p>
        </p:txBody>
      </p:sp>
    </p:spTree>
    <p:extLst>
      <p:ext uri="{BB962C8B-B14F-4D97-AF65-F5344CB8AC3E}">
        <p14:creationId xmlns:p14="http://schemas.microsoft.com/office/powerpoint/2010/main" val="209210422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Federated Testing?</a:t>
            </a:r>
            <a:endParaRPr lang="en-US" dirty="0"/>
          </a:p>
        </p:txBody>
      </p:sp>
      <p:sp>
        <p:nvSpPr>
          <p:cNvPr id="3" name="Content Placeholder 2"/>
          <p:cNvSpPr>
            <a:spLocks noGrp="1"/>
          </p:cNvSpPr>
          <p:nvPr>
            <p:ph idx="1"/>
          </p:nvPr>
        </p:nvSpPr>
        <p:spPr>
          <a:xfrm>
            <a:off x="685800" y="1859296"/>
            <a:ext cx="7770813" cy="4257022"/>
          </a:xfrm>
        </p:spPr>
        <p:txBody>
          <a:bodyPr>
            <a:normAutofit fontScale="92500"/>
          </a:bodyPr>
          <a:lstStyle/>
          <a:p>
            <a:r>
              <a:rPr lang="en-US" dirty="0"/>
              <a:t>Same tools used across agencies, labs and digital evidence sections – a lot of duplicated </a:t>
            </a:r>
            <a:r>
              <a:rPr lang="en-US" dirty="0" smtClean="0"/>
              <a:t>work</a:t>
            </a:r>
          </a:p>
          <a:p>
            <a:r>
              <a:rPr lang="en-US" dirty="0"/>
              <a:t>The Computer Forensics Tool Testing (CFTT) Project at NIST currently creates tool specifications, test methods and test reports. </a:t>
            </a:r>
          </a:p>
          <a:p>
            <a:r>
              <a:rPr lang="en-US" dirty="0"/>
              <a:t>Federated Testing is an expansion of CFTT to provide the digital forensics community with shared test materials for tool validation. </a:t>
            </a:r>
            <a:endParaRPr lang="en-US" dirty="0" smtClean="0"/>
          </a:p>
          <a:p>
            <a:r>
              <a:rPr lang="en-US" dirty="0" smtClean="0"/>
              <a:t>Benefits:</a:t>
            </a:r>
          </a:p>
          <a:p>
            <a:pPr lvl="1"/>
            <a:r>
              <a:rPr lang="en-US" dirty="0" smtClean="0"/>
              <a:t>Cost savings</a:t>
            </a:r>
          </a:p>
          <a:p>
            <a:pPr lvl="1"/>
            <a:r>
              <a:rPr lang="en-US" dirty="0" smtClean="0"/>
              <a:t>Can improve quality of testing (rigorous methods and high quality testing materials)</a:t>
            </a:r>
            <a:endParaRPr lang="en-US" dirty="0"/>
          </a:p>
        </p:txBody>
      </p:sp>
    </p:spTree>
    <p:extLst>
      <p:ext uri="{BB962C8B-B14F-4D97-AF65-F5344CB8AC3E}">
        <p14:creationId xmlns:p14="http://schemas.microsoft.com/office/powerpoint/2010/main" val="309605224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Target </a:t>
            </a:r>
            <a:r>
              <a:rPr lang="en-US" dirty="0" smtClean="0"/>
              <a:t>Areas</a:t>
            </a:r>
            <a:endParaRPr lang="en-US" dirty="0"/>
          </a:p>
        </p:txBody>
      </p:sp>
      <p:sp>
        <p:nvSpPr>
          <p:cNvPr id="3" name="Content Placeholder 2"/>
          <p:cNvSpPr>
            <a:spLocks noGrp="1"/>
          </p:cNvSpPr>
          <p:nvPr>
            <p:ph idx="1"/>
          </p:nvPr>
        </p:nvSpPr>
        <p:spPr/>
        <p:txBody>
          <a:bodyPr>
            <a:normAutofit/>
          </a:bodyPr>
          <a:lstStyle/>
          <a:p>
            <a:r>
              <a:rPr lang="en-US" dirty="0" smtClean="0"/>
              <a:t>CFTT has methodologies for:</a:t>
            </a:r>
          </a:p>
          <a:p>
            <a:pPr lvl="1"/>
            <a:r>
              <a:rPr lang="en-US" dirty="0"/>
              <a:t>disk </a:t>
            </a:r>
            <a:r>
              <a:rPr lang="en-US" dirty="0" smtClean="0"/>
              <a:t>imaging</a:t>
            </a:r>
          </a:p>
          <a:p>
            <a:pPr lvl="1"/>
            <a:r>
              <a:rPr lang="en-US" dirty="0" smtClean="0"/>
              <a:t>Hardware </a:t>
            </a:r>
            <a:r>
              <a:rPr lang="en-US" dirty="0"/>
              <a:t>Write </a:t>
            </a:r>
            <a:r>
              <a:rPr lang="en-US" dirty="0" smtClean="0"/>
              <a:t>Block*</a:t>
            </a:r>
            <a:endParaRPr lang="en-US" dirty="0"/>
          </a:p>
          <a:p>
            <a:pPr lvl="1"/>
            <a:r>
              <a:rPr lang="en-US" dirty="0"/>
              <a:t>Mobile </a:t>
            </a:r>
            <a:r>
              <a:rPr lang="en-US" dirty="0" smtClean="0"/>
              <a:t>Devices*</a:t>
            </a:r>
            <a:endParaRPr lang="en-US" dirty="0"/>
          </a:p>
          <a:p>
            <a:pPr lvl="1"/>
            <a:r>
              <a:rPr lang="en-US" dirty="0"/>
              <a:t>Forensic Media </a:t>
            </a:r>
            <a:r>
              <a:rPr lang="en-US" dirty="0" smtClean="0"/>
              <a:t>Preparation*</a:t>
            </a:r>
          </a:p>
          <a:p>
            <a:pPr lvl="1"/>
            <a:r>
              <a:rPr lang="en-US" dirty="0" smtClean="0"/>
              <a:t>Deleted File Recovery</a:t>
            </a:r>
          </a:p>
          <a:p>
            <a:pPr lvl="1"/>
            <a:r>
              <a:rPr lang="en-US" dirty="0" smtClean="0"/>
              <a:t>File Carving</a:t>
            </a:r>
          </a:p>
          <a:p>
            <a:r>
              <a:rPr lang="en-US" dirty="0" smtClean="0"/>
              <a:t>Implementing: </a:t>
            </a:r>
          </a:p>
          <a:p>
            <a:pPr lvl="1"/>
            <a:r>
              <a:rPr lang="en-US" dirty="0" smtClean="0"/>
              <a:t>disk imaging </a:t>
            </a:r>
            <a:r>
              <a:rPr lang="en-US" dirty="0" smtClean="0">
                <a:sym typeface="Wingdings"/>
              </a:rPr>
              <a:t> available Fall 2014</a:t>
            </a:r>
          </a:p>
        </p:txBody>
      </p:sp>
    </p:spTree>
    <p:extLst>
      <p:ext uri="{BB962C8B-B14F-4D97-AF65-F5344CB8AC3E}">
        <p14:creationId xmlns:p14="http://schemas.microsoft.com/office/powerpoint/2010/main" val="84546778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will the test materials look like?</a:t>
            </a:r>
            <a:endParaRPr lang="en-US" dirty="0"/>
          </a:p>
        </p:txBody>
      </p:sp>
      <p:sp>
        <p:nvSpPr>
          <p:cNvPr id="3" name="Content Placeholder 2"/>
          <p:cNvSpPr>
            <a:spLocks noGrp="1"/>
          </p:cNvSpPr>
          <p:nvPr>
            <p:ph idx="1"/>
          </p:nvPr>
        </p:nvSpPr>
        <p:spPr/>
        <p:txBody>
          <a:bodyPr/>
          <a:lstStyle/>
          <a:p>
            <a:r>
              <a:rPr lang="en-US" dirty="0" smtClean="0"/>
              <a:t>Platform for delivering the materials: live Linux (Ubuntu) CD</a:t>
            </a:r>
          </a:p>
          <a:p>
            <a:r>
              <a:rPr lang="en-US" dirty="0" smtClean="0"/>
              <a:t>Components:</a:t>
            </a:r>
          </a:p>
          <a:p>
            <a:pPr lvl="1"/>
            <a:r>
              <a:rPr lang="en-US" dirty="0" smtClean="0"/>
              <a:t>Website</a:t>
            </a:r>
          </a:p>
          <a:p>
            <a:pPr lvl="2"/>
            <a:r>
              <a:rPr lang="en-US" dirty="0" smtClean="0"/>
              <a:t>Reference information</a:t>
            </a:r>
          </a:p>
          <a:p>
            <a:pPr lvl="2"/>
            <a:r>
              <a:rPr lang="en-US" dirty="0" smtClean="0"/>
              <a:t>Test Plan</a:t>
            </a:r>
          </a:p>
          <a:p>
            <a:pPr lvl="2"/>
            <a:r>
              <a:rPr lang="en-US" dirty="0" smtClean="0"/>
              <a:t>Final report</a:t>
            </a:r>
          </a:p>
          <a:p>
            <a:pPr lvl="1"/>
            <a:r>
              <a:rPr lang="en-US" dirty="0" smtClean="0"/>
              <a:t>Command line test support tools</a:t>
            </a:r>
          </a:p>
          <a:p>
            <a:pPr lvl="2"/>
            <a:r>
              <a:rPr lang="en-US" dirty="0" smtClean="0"/>
              <a:t>Test case setup and analyze results</a:t>
            </a:r>
            <a:endParaRPr lang="en-US" dirty="0"/>
          </a:p>
        </p:txBody>
      </p:sp>
    </p:spTree>
    <p:extLst>
      <p:ext uri="{BB962C8B-B14F-4D97-AF65-F5344CB8AC3E}">
        <p14:creationId xmlns:p14="http://schemas.microsoft.com/office/powerpoint/2010/main" val="384054637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Demo</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260924343"/>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Computer Forensics Tool Catalog Website</a:t>
            </a:r>
          </a:p>
          <a:p>
            <a:pPr lvl="1"/>
            <a:r>
              <a:rPr lang="en-US" dirty="0" smtClean="0"/>
              <a:t>Purpose: provide an effective way for connecting practitioners with the tools they need</a:t>
            </a:r>
          </a:p>
          <a:p>
            <a:pPr lvl="1"/>
            <a:r>
              <a:rPr lang="en-US" dirty="0" smtClean="0"/>
              <a:t>Taxonomy-driven, vendor populated &amp; searchable</a:t>
            </a:r>
          </a:p>
          <a:p>
            <a:r>
              <a:rPr lang="en-US" dirty="0" smtClean="0"/>
              <a:t>Federated Testing</a:t>
            </a:r>
          </a:p>
          <a:p>
            <a:pPr lvl="1"/>
            <a:r>
              <a:rPr lang="en-US" dirty="0" smtClean="0"/>
              <a:t>Tool validation is difficult, expensive and time consuming</a:t>
            </a:r>
          </a:p>
          <a:p>
            <a:pPr lvl="1"/>
            <a:r>
              <a:rPr lang="en-US" dirty="0" smtClean="0"/>
              <a:t>Federated Testing is an expansion of CFTT to provide the digital forensics community with shared test materials for tool validation – coming this Fall!</a:t>
            </a:r>
          </a:p>
          <a:p>
            <a:pPr lvl="1"/>
            <a:endParaRPr lang="en-US" dirty="0"/>
          </a:p>
        </p:txBody>
      </p:sp>
    </p:spTree>
    <p:extLst>
      <p:ext uri="{BB962C8B-B14F-4D97-AF65-F5344CB8AC3E}">
        <p14:creationId xmlns:p14="http://schemas.microsoft.com/office/powerpoint/2010/main" val="3527616356"/>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a:t>
            </a:r>
            <a:endParaRPr lang="en-US" dirty="0"/>
          </a:p>
        </p:txBody>
      </p:sp>
      <p:sp>
        <p:nvSpPr>
          <p:cNvPr id="3" name="Content Placeholder 2"/>
          <p:cNvSpPr>
            <a:spLocks noGrp="1"/>
          </p:cNvSpPr>
          <p:nvPr>
            <p:ph idx="1"/>
          </p:nvPr>
        </p:nvSpPr>
        <p:spPr/>
        <p:txBody>
          <a:bodyPr/>
          <a:lstStyle/>
          <a:p>
            <a:r>
              <a:rPr lang="en-US" sz="2400" dirty="0" smtClean="0"/>
              <a:t>Computer Forensics Tool Catalog website - Spread </a:t>
            </a:r>
            <a:r>
              <a:rPr lang="en-US" sz="2400" dirty="0"/>
              <a:t>the word. Ask vendors you work with to list their tools. Give us feedback; tell us what you like/don’t like.</a:t>
            </a:r>
          </a:p>
          <a:p>
            <a:r>
              <a:rPr lang="en-US" dirty="0" smtClean="0"/>
              <a:t>Federated Testing – Give me you contact information. We’d love to get your feedback!</a:t>
            </a:r>
            <a:endParaRPr lang="en-US" dirty="0"/>
          </a:p>
        </p:txBody>
      </p:sp>
    </p:spTree>
    <p:extLst>
      <p:ext uri="{BB962C8B-B14F-4D97-AF65-F5344CB8AC3E}">
        <p14:creationId xmlns:p14="http://schemas.microsoft.com/office/powerpoint/2010/main" val="195793462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normAutofit/>
          </a:bodyPr>
          <a:lstStyle/>
          <a:p>
            <a:pPr eaLnBrk="1" hangingPunct="1"/>
            <a:r>
              <a:rPr lang="en-US" sz="4700" dirty="0">
                <a:effectLst>
                  <a:outerShdw blurRad="38100" dist="38100" dir="2700000" algn="tl">
                    <a:srgbClr val="DDDDDD"/>
                  </a:outerShdw>
                </a:effectLst>
                <a:latin typeface="Calisto MT" charset="0"/>
                <a:ea typeface="ＭＳ Ｐゴシック" charset="0"/>
                <a:cs typeface="ＭＳ Ｐゴシック" charset="0"/>
              </a:rPr>
              <a:t>Project </a:t>
            </a:r>
            <a:r>
              <a:rPr lang="en-US" sz="4700" dirty="0" smtClean="0">
                <a:effectLst>
                  <a:outerShdw blurRad="38100" dist="38100" dir="2700000" algn="tl">
                    <a:srgbClr val="DDDDDD"/>
                  </a:outerShdw>
                </a:effectLst>
                <a:latin typeface="Calisto MT" charset="0"/>
                <a:ea typeface="ＭＳ Ｐゴシック" charset="0"/>
                <a:cs typeface="ＭＳ Ｐゴシック" charset="0"/>
              </a:rPr>
              <a:t>Sponsors</a:t>
            </a:r>
            <a:endParaRPr lang="en-US" sz="4700" dirty="0">
              <a:effectLst>
                <a:outerShdw blurRad="38100" dist="38100" dir="2700000" algn="tl">
                  <a:srgbClr val="DDDDDD"/>
                </a:outerShdw>
              </a:effectLst>
              <a:latin typeface="Calisto MT" charset="0"/>
              <a:ea typeface="ＭＳ Ｐゴシック" charset="0"/>
              <a:cs typeface="ＭＳ Ｐゴシック" charset="0"/>
            </a:endParaRPr>
          </a:p>
        </p:txBody>
      </p:sp>
      <p:sp>
        <p:nvSpPr>
          <p:cNvPr id="54278" name="Rectangle 3"/>
          <p:cNvSpPr>
            <a:spLocks noGrp="1" noChangeArrowheads="1"/>
          </p:cNvSpPr>
          <p:nvPr>
            <p:ph idx="1"/>
          </p:nvPr>
        </p:nvSpPr>
        <p:spPr/>
        <p:txBody>
          <a:bodyPr>
            <a:normAutofit/>
          </a:bodyPr>
          <a:lstStyle/>
          <a:p>
            <a:pPr>
              <a:lnSpc>
                <a:spcPct val="80000"/>
              </a:lnSpc>
            </a:pPr>
            <a:r>
              <a:rPr lang="en-US" sz="2400" dirty="0" smtClean="0">
                <a:latin typeface="Calisto MT" charset="0"/>
                <a:ea typeface="ＭＳ Ｐゴシック" charset="0"/>
                <a:cs typeface="ＭＳ Ｐゴシック" charset="0"/>
              </a:rPr>
              <a:t>Department of Homeland Security, Science and Technology Directorate </a:t>
            </a:r>
            <a:r>
              <a:rPr lang="en-US" sz="2400" dirty="0">
                <a:latin typeface="Calisto MT" charset="0"/>
                <a:ea typeface="ＭＳ Ｐゴシック" charset="0"/>
                <a:cs typeface="ＭＳ Ｐゴシック" charset="0"/>
              </a:rPr>
              <a:t>(Major funding)</a:t>
            </a:r>
          </a:p>
          <a:p>
            <a:pPr eaLnBrk="1" hangingPunct="1">
              <a:lnSpc>
                <a:spcPct val="80000"/>
              </a:lnSpc>
            </a:pPr>
            <a:r>
              <a:rPr lang="en-US" sz="2400" dirty="0" smtClean="0">
                <a:latin typeface="Calisto MT" charset="0"/>
                <a:ea typeface="ＭＳ Ｐゴシック" charset="0"/>
                <a:cs typeface="ＭＳ Ｐゴシック" charset="0"/>
              </a:rPr>
              <a:t>NIST</a:t>
            </a:r>
            <a:r>
              <a:rPr lang="en-US" sz="2400" dirty="0">
                <a:latin typeface="Calisto MT" charset="0"/>
                <a:ea typeface="ＭＳ Ｐゴシック" charset="0"/>
                <a:cs typeface="ＭＳ Ｐゴシック" charset="0"/>
              </a:rPr>
              <a:t>/OLES (Program management)</a:t>
            </a:r>
          </a:p>
        </p:txBody>
      </p:sp>
    </p:spTree>
    <p:extLst>
      <p:ext uri="{BB962C8B-B14F-4D97-AF65-F5344CB8AC3E}">
        <p14:creationId xmlns:p14="http://schemas.microsoft.com/office/powerpoint/2010/main" val="34632863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lnSpcReduction="10000"/>
          </a:bodyPr>
          <a:lstStyle/>
          <a:p>
            <a:r>
              <a:rPr lang="en-US" sz="3200" dirty="0" smtClean="0"/>
              <a:t>Overview of CFTT</a:t>
            </a:r>
          </a:p>
          <a:p>
            <a:r>
              <a:rPr lang="en-US" sz="3200" dirty="0" smtClean="0"/>
              <a:t>Computer Forensic Tool Catalog website</a:t>
            </a:r>
          </a:p>
          <a:p>
            <a:r>
              <a:rPr lang="en-US" sz="3200" dirty="0" smtClean="0"/>
              <a:t>Federated Testing Project</a:t>
            </a:r>
          </a:p>
          <a:p>
            <a:r>
              <a:rPr lang="en-US" sz="3200" dirty="0" smtClean="0"/>
              <a:t>Summary</a:t>
            </a:r>
          </a:p>
          <a:p>
            <a:r>
              <a:rPr lang="en-US" sz="3200" dirty="0" smtClean="0"/>
              <a:t>Sponsors</a:t>
            </a:r>
          </a:p>
          <a:p>
            <a:r>
              <a:rPr lang="en-US" sz="3200" dirty="0" smtClean="0"/>
              <a:t>Questions</a:t>
            </a:r>
          </a:p>
        </p:txBody>
      </p:sp>
    </p:spTree>
    <p:extLst>
      <p:ext uri="{BB962C8B-B14F-4D97-AF65-F5344CB8AC3E}">
        <p14:creationId xmlns:p14="http://schemas.microsoft.com/office/powerpoint/2010/main" val="1364891888"/>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r>
              <a:rPr lang="en-US" dirty="0">
                <a:effectLst>
                  <a:outerShdw blurRad="38100" dist="38100" dir="2700000" algn="tl">
                    <a:srgbClr val="DDDDDD"/>
                  </a:outerShdw>
                </a:effectLst>
                <a:latin typeface="Calisto MT" charset="0"/>
                <a:ea typeface="ＭＳ Ｐゴシック" charset="0"/>
                <a:cs typeface="ＭＳ Ｐゴシック" charset="0"/>
              </a:rPr>
              <a:t>Contacts</a:t>
            </a:r>
          </a:p>
        </p:txBody>
      </p:sp>
      <p:sp>
        <p:nvSpPr>
          <p:cNvPr id="56323" name="Content Placeholder 2"/>
          <p:cNvSpPr>
            <a:spLocks noGrp="1"/>
          </p:cNvSpPr>
          <p:nvPr>
            <p:ph idx="1"/>
          </p:nvPr>
        </p:nvSpPr>
        <p:spPr/>
        <p:txBody>
          <a:bodyPr>
            <a:normAutofit/>
          </a:bodyPr>
          <a:lstStyle/>
          <a:p>
            <a:pPr>
              <a:buNone/>
            </a:pPr>
            <a:r>
              <a:rPr lang="en-US" sz="2400" dirty="0"/>
              <a:t>Computer Forensics Tool </a:t>
            </a:r>
            <a:r>
              <a:rPr lang="en-US" sz="2400" dirty="0" smtClean="0"/>
              <a:t>Catalog:</a:t>
            </a:r>
          </a:p>
          <a:p>
            <a:pPr>
              <a:buNone/>
            </a:pPr>
            <a:r>
              <a:rPr lang="en-US" sz="2400" dirty="0" smtClean="0"/>
              <a:t> </a:t>
            </a:r>
            <a:r>
              <a:rPr lang="en-US" sz="2400" dirty="0" err="1" smtClean="0"/>
              <a:t>www.cftt.nist.gov</a:t>
            </a:r>
            <a:r>
              <a:rPr lang="en-US" sz="2400" dirty="0"/>
              <a:t>/</a:t>
            </a:r>
            <a:r>
              <a:rPr lang="en-US" sz="2400" dirty="0" err="1" smtClean="0"/>
              <a:t>tool_catalog</a:t>
            </a:r>
            <a:r>
              <a:rPr lang="en-US" sz="2400" dirty="0" smtClean="0"/>
              <a:t>/</a:t>
            </a:r>
            <a:r>
              <a:rPr lang="en-US" sz="2400" dirty="0" err="1" smtClean="0"/>
              <a:t>index.php</a:t>
            </a:r>
            <a:endParaRPr lang="en-US" sz="2400" dirty="0" smtClean="0">
              <a:latin typeface="Calisto MT" charset="0"/>
              <a:ea typeface="ＭＳ Ｐゴシック" charset="0"/>
              <a:cs typeface="ＭＳ Ｐゴシック" charset="0"/>
            </a:endParaRPr>
          </a:p>
          <a:p>
            <a:pPr eaLnBrk="1" hangingPunct="1">
              <a:buFont typeface="Wingdings" charset="0"/>
              <a:buNone/>
            </a:pPr>
            <a:r>
              <a:rPr lang="en-US" sz="2400" dirty="0" smtClean="0">
                <a:latin typeface="Calisto MT" charset="0"/>
                <a:ea typeface="ＭＳ Ｐゴシック" charset="0"/>
                <a:cs typeface="ＭＳ Ｐゴシック" charset="0"/>
              </a:rPr>
              <a:t>Ben </a:t>
            </a:r>
            <a:r>
              <a:rPr lang="en-US" sz="2400" dirty="0">
                <a:latin typeface="Calisto MT" charset="0"/>
                <a:ea typeface="ＭＳ Ｐゴシック" charset="0"/>
                <a:cs typeface="ＭＳ Ｐゴシック" charset="0"/>
              </a:rPr>
              <a:t>Livelsberger			</a:t>
            </a:r>
            <a:r>
              <a:rPr lang="en-US" sz="2400" u="sng" dirty="0" smtClean="0">
                <a:latin typeface="Calisto MT" charset="0"/>
                <a:ea typeface="ＭＳ Ｐゴシック" charset="0"/>
                <a:cs typeface="ＭＳ Ｐゴシック" charset="0"/>
              </a:rPr>
              <a:t>www.cftt.nist.gov</a:t>
            </a:r>
            <a:endParaRPr lang="en-US" sz="2400" u="sng" dirty="0">
              <a:latin typeface="Calisto MT" charset="0"/>
              <a:ea typeface="ＭＳ Ｐゴシック" charset="0"/>
              <a:cs typeface="ＭＳ Ｐゴシック" charset="0"/>
            </a:endParaRPr>
          </a:p>
          <a:p>
            <a:pPr>
              <a:buNone/>
            </a:pPr>
            <a:r>
              <a:rPr lang="en-US" sz="2200" u="sng" dirty="0" err="1" smtClean="0">
                <a:latin typeface="Calisto MT" charset="0"/>
                <a:ea typeface="ＭＳ Ｐゴシック" charset="0"/>
                <a:cs typeface="ＭＳ Ｐゴシック" charset="0"/>
              </a:rPr>
              <a:t>benjamin.livelsberger@nist.gov</a:t>
            </a:r>
            <a:r>
              <a:rPr lang="en-US" sz="2400" dirty="0">
                <a:latin typeface="Calisto MT" charset="0"/>
                <a:ea typeface="ＭＳ Ｐゴシック" charset="0"/>
                <a:cs typeface="ＭＳ Ｐゴシック" charset="0"/>
              </a:rPr>
              <a:t>	</a:t>
            </a:r>
            <a:r>
              <a:rPr lang="en-US" sz="2400" u="sng" dirty="0" err="1" smtClean="0">
                <a:latin typeface="Calisto MT" charset="0"/>
                <a:ea typeface="ＭＳ Ｐゴシック" charset="0"/>
                <a:cs typeface="ＭＳ Ｐゴシック" charset="0"/>
              </a:rPr>
              <a:t>cftt</a:t>
            </a:r>
            <a:r>
              <a:rPr lang="en-US" sz="2400" u="sng" dirty="0" err="1">
                <a:latin typeface="Calisto MT" charset="0"/>
                <a:ea typeface="ＭＳ Ｐゴシック" charset="0"/>
                <a:cs typeface="ＭＳ Ｐゴシック" charset="0"/>
              </a:rPr>
              <a:t>@nist.gov</a:t>
            </a:r>
            <a:r>
              <a:rPr lang="en-US" sz="2400" dirty="0">
                <a:latin typeface="Calisto MT" charset="0"/>
                <a:ea typeface="ＭＳ Ｐゴシック" charset="0"/>
                <a:cs typeface="ＭＳ Ｐゴシック" charset="0"/>
              </a:rPr>
              <a:t>			</a:t>
            </a:r>
          </a:p>
          <a:p>
            <a:pPr eaLnBrk="1" hangingPunct="1">
              <a:buFont typeface="Wingdings" charset="0"/>
              <a:buNone/>
            </a:pPr>
            <a:r>
              <a:rPr lang="en-US" sz="2400" dirty="0" smtClean="0">
                <a:latin typeface="Calisto MT" charset="0"/>
                <a:ea typeface="ＭＳ Ｐゴシック" charset="0"/>
                <a:cs typeface="ＭＳ Ｐゴシック" charset="0"/>
              </a:rPr>
              <a:t>Sue </a:t>
            </a:r>
            <a:r>
              <a:rPr lang="en-US" sz="2400" dirty="0" err="1">
                <a:latin typeface="Calisto MT" charset="0"/>
                <a:ea typeface="ＭＳ Ｐゴシック" charset="0"/>
                <a:cs typeface="ＭＳ Ｐゴシック" charset="0"/>
              </a:rPr>
              <a:t>Ballou</a:t>
            </a:r>
            <a:r>
              <a:rPr lang="en-US" sz="2400" dirty="0">
                <a:latin typeface="Calisto MT" charset="0"/>
                <a:ea typeface="ＭＳ Ｐゴシック" charset="0"/>
                <a:cs typeface="ＭＳ Ｐゴシック" charset="0"/>
              </a:rPr>
              <a:t>, Office </a:t>
            </a:r>
            <a:r>
              <a:rPr lang="en-US" sz="2400" dirty="0" smtClean="0">
                <a:latin typeface="Calisto MT" charset="0"/>
                <a:ea typeface="ＭＳ Ｐゴシック" charset="0"/>
                <a:cs typeface="ＭＳ Ｐゴシック" charset="0"/>
              </a:rPr>
              <a:t>of Special Programs</a:t>
            </a:r>
            <a:endParaRPr lang="en-US" sz="2400" dirty="0">
              <a:latin typeface="Calisto MT" charset="0"/>
              <a:ea typeface="ＭＳ Ｐゴシック" charset="0"/>
              <a:cs typeface="ＭＳ Ｐゴシック" charset="0"/>
            </a:endParaRPr>
          </a:p>
          <a:p>
            <a:pPr eaLnBrk="1" hangingPunct="1">
              <a:buFont typeface="Wingdings" charset="0"/>
              <a:buNone/>
            </a:pPr>
            <a:r>
              <a:rPr lang="en-US" sz="2400" u="sng" dirty="0" err="1">
                <a:latin typeface="Calisto MT" charset="0"/>
                <a:ea typeface="ＭＳ Ｐゴシック" charset="0"/>
                <a:cs typeface="ＭＳ Ｐゴシック" charset="0"/>
              </a:rPr>
              <a:t>susan.ballou@</a:t>
            </a:r>
            <a:r>
              <a:rPr lang="en-US" sz="2400" u="sng" dirty="0" err="1" smtClean="0">
                <a:latin typeface="Calisto MT" charset="0"/>
                <a:ea typeface="ＭＳ Ｐゴシック" charset="0"/>
                <a:cs typeface="ＭＳ Ｐゴシック" charset="0"/>
              </a:rPr>
              <a:t>nist.gov</a:t>
            </a:r>
            <a:r>
              <a:rPr lang="en-US" sz="2400" dirty="0" smtClean="0">
                <a:latin typeface="Calisto MT" charset="0"/>
                <a:ea typeface="ＭＳ Ｐゴシック" charset="0"/>
                <a:cs typeface="ＭＳ Ｐゴシック" charset="0"/>
              </a:rPr>
              <a:t> </a:t>
            </a:r>
          </a:p>
          <a:p>
            <a:pPr eaLnBrk="1" hangingPunct="1">
              <a:buFont typeface="Wingdings" charset="0"/>
              <a:buNone/>
            </a:pPr>
            <a:endParaRPr lang="en-US" sz="2400" dirty="0">
              <a:latin typeface="Calisto MT" charset="0"/>
              <a:ea typeface="ＭＳ Ｐゴシック" charset="0"/>
              <a:cs typeface="ＭＳ Ｐゴシック" charset="0"/>
            </a:endParaRPr>
          </a:p>
          <a:p>
            <a:pPr eaLnBrk="1" hangingPunct="1">
              <a:buFont typeface="Wingdings" charset="0"/>
              <a:buNone/>
            </a:pPr>
            <a:endParaRPr lang="en-US" sz="2400" dirty="0">
              <a:latin typeface="Calisto MT" charset="0"/>
              <a:ea typeface="ＭＳ Ｐゴシック" charset="0"/>
              <a:cs typeface="ＭＳ Ｐゴシック" charset="0"/>
            </a:endParaRPr>
          </a:p>
        </p:txBody>
      </p:sp>
    </p:spTree>
    <p:extLst>
      <p:ext uri="{BB962C8B-B14F-4D97-AF65-F5344CB8AC3E}">
        <p14:creationId xmlns:p14="http://schemas.microsoft.com/office/powerpoint/2010/main" val="24897215"/>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r>
              <a:rPr lang="en-US" dirty="0"/>
              <a:t>?</a:t>
            </a:r>
          </a:p>
        </p:txBody>
      </p:sp>
    </p:spTree>
    <p:extLst>
      <p:ext uri="{BB962C8B-B14F-4D97-AF65-F5344CB8AC3E}">
        <p14:creationId xmlns:p14="http://schemas.microsoft.com/office/powerpoint/2010/main" val="287608726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eaLnBrk="1" hangingPunct="1">
              <a:defRPr/>
            </a:pPr>
            <a:r>
              <a:rPr lang="en-US" dirty="0" smtClean="0">
                <a:latin typeface="Consolas" charset="0"/>
                <a:ea typeface="ＭＳ Ｐゴシック" charset="0"/>
                <a:cs typeface="ＭＳ Ｐゴシック" charset="0"/>
              </a:rPr>
              <a:t>CFTT Overview</a:t>
            </a:r>
            <a:r>
              <a:rPr lang="en-US" dirty="0">
                <a:latin typeface="Consolas" charset="0"/>
                <a:ea typeface="ＭＳ Ｐゴシック" charset="0"/>
                <a:cs typeface="ＭＳ Ｐゴシック" charset="0"/>
              </a:rPr>
              <a:t>	 </a:t>
            </a:r>
          </a:p>
        </p:txBody>
      </p:sp>
      <p:sp>
        <p:nvSpPr>
          <p:cNvPr id="30722" name="Content Placeholder 10"/>
          <p:cNvSpPr>
            <a:spLocks noGrp="1"/>
          </p:cNvSpPr>
          <p:nvPr>
            <p:ph idx="1"/>
          </p:nvPr>
        </p:nvSpPr>
        <p:spPr>
          <a:xfrm>
            <a:off x="914400" y="1295400"/>
            <a:ext cx="7772400" cy="5060950"/>
          </a:xfrm>
        </p:spPr>
        <p:txBody>
          <a:bodyPr/>
          <a:lstStyle/>
          <a:p>
            <a:pPr eaLnBrk="1" hangingPunct="1"/>
            <a:r>
              <a:rPr lang="en-US" sz="2800" b="1" dirty="0">
                <a:latin typeface="Corbel" charset="0"/>
                <a:ea typeface="ＭＳ Ｐゴシック" charset="0"/>
                <a:cs typeface="ＭＳ Ｐゴシック" charset="0"/>
              </a:rPr>
              <a:t>Computer Forensics Tool Testing Project</a:t>
            </a:r>
          </a:p>
          <a:p>
            <a:pPr>
              <a:buFont typeface="Wingdings" charset="0"/>
              <a:buNone/>
            </a:pPr>
            <a:r>
              <a:rPr lang="en-US" sz="2800" b="1" dirty="0">
                <a:latin typeface="Corbel" charset="0"/>
                <a:ea typeface="ＭＳ Ｐゴシック" charset="0"/>
                <a:cs typeface="ＭＳ Ｐゴシック" charset="0"/>
              </a:rPr>
              <a:t>James Lyle, Project Leader</a:t>
            </a:r>
            <a:endParaRPr lang="en-US" sz="2800" dirty="0">
              <a:latin typeface="Corbel" charset="0"/>
              <a:ea typeface="ＭＳ Ｐゴシック" charset="0"/>
              <a:cs typeface="ＭＳ Ｐゴシック" charset="0"/>
            </a:endParaRPr>
          </a:p>
          <a:p>
            <a:pPr>
              <a:buFont typeface="Wingdings" charset="0"/>
              <a:buNone/>
            </a:pPr>
            <a:r>
              <a:rPr lang="en-US" sz="2800" dirty="0">
                <a:latin typeface="Corbel" charset="0"/>
                <a:ea typeface="ＭＳ Ｐゴシック" charset="0"/>
                <a:cs typeface="ＭＳ Ｐゴシック" charset="0"/>
              </a:rPr>
              <a:t>100 Bureau Drive, Stop 8970</a:t>
            </a:r>
          </a:p>
          <a:p>
            <a:pPr>
              <a:buFont typeface="Wingdings" charset="0"/>
              <a:buNone/>
            </a:pPr>
            <a:r>
              <a:rPr lang="en-US" sz="2800" dirty="0">
                <a:latin typeface="Corbel" charset="0"/>
                <a:ea typeface="ＭＳ Ｐゴシック" charset="0"/>
                <a:cs typeface="ＭＳ Ｐゴシック" charset="0"/>
              </a:rPr>
              <a:t>Gaithersburg, MD 20899-8970 USA</a:t>
            </a:r>
          </a:p>
          <a:p>
            <a:pPr>
              <a:buFont typeface="Wingdings" charset="0"/>
              <a:buNone/>
            </a:pPr>
            <a:r>
              <a:rPr lang="en-US" sz="2800" dirty="0">
                <a:latin typeface="Corbel" charset="0"/>
                <a:ea typeface="ＭＳ Ｐゴシック" charset="0"/>
                <a:cs typeface="ＭＳ Ｐゴシック" charset="0"/>
              </a:rPr>
              <a:t>E-mail </a:t>
            </a:r>
            <a:r>
              <a:rPr lang="en-US" sz="2800" dirty="0">
                <a:latin typeface="Corbel" charset="0"/>
                <a:ea typeface="ＭＳ Ｐゴシック" charset="0"/>
                <a:cs typeface="ＭＳ Ｐゴシック" charset="0"/>
                <a:hlinkClick r:id="rId3"/>
              </a:rPr>
              <a:t>cftt@nist.gov</a:t>
            </a:r>
            <a:endParaRPr lang="en-US" sz="2800" dirty="0">
              <a:latin typeface="Corbel" charset="0"/>
              <a:ea typeface="ＭＳ Ｐゴシック" charset="0"/>
              <a:cs typeface="ＭＳ Ｐゴシック" charset="0"/>
            </a:endParaRPr>
          </a:p>
          <a:p>
            <a:pPr eaLnBrk="1" hangingPunct="1">
              <a:lnSpc>
                <a:spcPct val="80000"/>
              </a:lnSpc>
              <a:spcAft>
                <a:spcPct val="20000"/>
              </a:spcAft>
              <a:buFont typeface="Wingdings" charset="0"/>
              <a:buNone/>
            </a:pPr>
            <a:r>
              <a:rPr lang="en-US" sz="2800" b="1" dirty="0">
                <a:latin typeface="Corbel" charset="0"/>
                <a:ea typeface="ＭＳ Ｐゴシック" charset="0"/>
                <a:cs typeface="ＭＳ Ｐゴシック" charset="0"/>
              </a:rPr>
              <a:t>Website: </a:t>
            </a:r>
            <a:r>
              <a:rPr lang="en-US" sz="2800" b="1" dirty="0">
                <a:latin typeface="Corbel" charset="0"/>
                <a:ea typeface="ＭＳ Ｐゴシック" charset="0"/>
                <a:cs typeface="ＭＳ Ｐゴシック" charset="0"/>
                <a:hlinkClick r:id="rId4"/>
              </a:rPr>
              <a:t>www.cftt.nist.gov</a:t>
            </a:r>
            <a:endParaRPr lang="en-US" sz="2800" b="1" dirty="0">
              <a:latin typeface="Corbel" charset="0"/>
              <a:ea typeface="ＭＳ Ｐゴシック" charset="0"/>
              <a:cs typeface="ＭＳ Ｐゴシック" charset="0"/>
            </a:endParaRPr>
          </a:p>
          <a:p>
            <a:pPr eaLnBrk="1" hangingPunct="1">
              <a:buFont typeface="Wingdings" charset="0"/>
              <a:buNone/>
            </a:pPr>
            <a:endParaRPr lang="en-US" sz="2800" b="1" dirty="0">
              <a:latin typeface="Corbel" charset="0"/>
              <a:ea typeface="ＭＳ Ｐゴシック" charset="0"/>
              <a:cs typeface="ＭＳ Ｐゴシック" charset="0"/>
            </a:endParaRPr>
          </a:p>
          <a:p>
            <a:pPr eaLnBrk="1" hangingPunct="1"/>
            <a:endParaRPr lang="en-US" sz="2800" b="1" dirty="0">
              <a:latin typeface="Corbel" charset="0"/>
              <a:ea typeface="ＭＳ Ｐゴシック" charset="0"/>
              <a:cs typeface="ＭＳ Ｐゴシック" charset="0"/>
            </a:endParaRPr>
          </a:p>
          <a:p>
            <a:pPr lvl="1" eaLnBrk="1" hangingPunct="1"/>
            <a:endParaRPr lang="en-US" sz="2000" b="1" dirty="0">
              <a:latin typeface="Corbel" charset="0"/>
              <a:ea typeface="ＭＳ Ｐゴシック" charset="0"/>
            </a:endParaRPr>
          </a:p>
        </p:txBody>
      </p:sp>
      <p:pic>
        <p:nvPicPr>
          <p:cNvPr id="30723" name="Picture 5" descr="CFTT-logo.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391400" y="4819650"/>
            <a:ext cx="1566863"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990503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eaLnBrk="1" hangingPunct="1">
              <a:defRPr/>
            </a:pPr>
            <a:r>
              <a:rPr lang="en-US">
                <a:latin typeface="Consolas" charset="0"/>
                <a:ea typeface="ＭＳ Ｐゴシック" charset="0"/>
                <a:cs typeface="ＭＳ Ｐゴシック" charset="0"/>
              </a:rPr>
              <a:t>CFTT Overview</a:t>
            </a:r>
          </a:p>
        </p:txBody>
      </p:sp>
      <p:sp>
        <p:nvSpPr>
          <p:cNvPr id="32770" name="Content Placeholder 2"/>
          <p:cNvSpPr>
            <a:spLocks noGrp="1"/>
          </p:cNvSpPr>
          <p:nvPr>
            <p:ph idx="1"/>
          </p:nvPr>
        </p:nvSpPr>
        <p:spPr/>
        <p:txBody>
          <a:bodyPr>
            <a:normAutofit lnSpcReduction="10000"/>
          </a:bodyPr>
          <a:lstStyle/>
          <a:p>
            <a:pPr eaLnBrk="1" hangingPunct="1">
              <a:lnSpc>
                <a:spcPct val="70000"/>
              </a:lnSpc>
              <a:spcAft>
                <a:spcPct val="20000"/>
              </a:spcAft>
            </a:pPr>
            <a:r>
              <a:rPr lang="en-US" sz="2500" b="1">
                <a:latin typeface="Corbel" charset="0"/>
                <a:ea typeface="ＭＳ Ｐゴシック" charset="0"/>
                <a:cs typeface="ＭＳ Ｐゴシック" charset="0"/>
              </a:rPr>
              <a:t>CFTT – Computer Forensics Tool Testing Program provides a measure of assurance that the tools used in the investigations of computer-related crimes produce valid results.</a:t>
            </a:r>
            <a:r>
              <a:rPr lang="en-US" sz="2500">
                <a:latin typeface="Corbel" charset="0"/>
                <a:ea typeface="ＭＳ Ｐゴシック" charset="0"/>
                <a:cs typeface="ＭＳ Ｐゴシック" charset="0"/>
              </a:rPr>
              <a:t> </a:t>
            </a:r>
            <a:endParaRPr lang="en-US" sz="2500" b="1">
              <a:latin typeface="Corbel" charset="0"/>
              <a:ea typeface="ＭＳ Ｐゴシック" charset="0"/>
              <a:cs typeface="ＭＳ Ｐゴシック" charset="0"/>
            </a:endParaRPr>
          </a:p>
          <a:p>
            <a:pPr eaLnBrk="1" hangingPunct="1">
              <a:lnSpc>
                <a:spcPct val="70000"/>
              </a:lnSpc>
              <a:spcAft>
                <a:spcPct val="20000"/>
              </a:spcAft>
            </a:pPr>
            <a:r>
              <a:rPr lang="en-US" sz="2500" b="1">
                <a:latin typeface="Corbel" charset="0"/>
                <a:ea typeface="ＭＳ Ｐゴシック" charset="0"/>
                <a:cs typeface="ＭＳ Ｐゴシック" charset="0"/>
              </a:rPr>
              <a:t>Directed by a steering committee composed of representatives of the law enforcement community. </a:t>
            </a:r>
          </a:p>
          <a:p>
            <a:pPr eaLnBrk="1" hangingPunct="1">
              <a:lnSpc>
                <a:spcPct val="70000"/>
              </a:lnSpc>
              <a:spcAft>
                <a:spcPct val="20000"/>
              </a:spcAft>
            </a:pPr>
            <a:r>
              <a:rPr lang="en-US" sz="2500" b="1">
                <a:latin typeface="Corbel" charset="0"/>
                <a:ea typeface="ＭＳ Ｐゴシック" charset="0"/>
                <a:cs typeface="ＭＳ Ｐゴシック" charset="0"/>
              </a:rPr>
              <a:t>The steering committee selects tool categories for investigation and testing. A vendor may request testing of a tool, however the steering committee makes the decision about which tools to test.</a:t>
            </a:r>
          </a:p>
          <a:p>
            <a:pPr eaLnBrk="1" hangingPunct="1">
              <a:lnSpc>
                <a:spcPct val="70000"/>
              </a:lnSpc>
              <a:spcAft>
                <a:spcPct val="20000"/>
              </a:spcAft>
            </a:pPr>
            <a:r>
              <a:rPr lang="en-US" sz="2500" b="1">
                <a:latin typeface="Corbel" charset="0"/>
                <a:ea typeface="ＭＳ Ｐゴシック" charset="0"/>
                <a:cs typeface="ＭＳ Ｐゴシック" charset="0"/>
              </a:rPr>
              <a:t>CFTT is a joint project of: DHS, OLES, FBI, DoD, Secret Service, NIJ and other agencies.</a:t>
            </a:r>
          </a:p>
          <a:p>
            <a:pPr eaLnBrk="1" hangingPunct="1">
              <a:lnSpc>
                <a:spcPct val="90000"/>
              </a:lnSpc>
            </a:pPr>
            <a:endParaRPr lang="en-US">
              <a:latin typeface="Corbel" charset="0"/>
              <a:ea typeface="ＭＳ Ｐゴシック" charset="0"/>
              <a:cs typeface="ＭＳ Ｐゴシック" charset="0"/>
            </a:endParaRPr>
          </a:p>
        </p:txBody>
      </p:sp>
    </p:spTree>
    <p:extLst>
      <p:ext uri="{BB962C8B-B14F-4D97-AF65-F5344CB8AC3E}">
        <p14:creationId xmlns:p14="http://schemas.microsoft.com/office/powerpoint/2010/main" val="22565095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eaLnBrk="1" hangingPunct="1">
              <a:defRPr/>
            </a:pPr>
            <a:r>
              <a:rPr lang="en-US" dirty="0" smtClean="0">
                <a:latin typeface="Consolas" charset="0"/>
                <a:ea typeface="ＭＳ Ｐゴシック" charset="0"/>
                <a:cs typeface="ＭＳ Ｐゴシック" charset="0"/>
              </a:rPr>
              <a:t>CFTT Methodology</a:t>
            </a:r>
            <a:r>
              <a:rPr lang="en-US" dirty="0">
                <a:latin typeface="Consolas" charset="0"/>
                <a:ea typeface="ＭＳ Ｐゴシック" charset="0"/>
                <a:cs typeface="ＭＳ Ｐゴシック" charset="0"/>
              </a:rPr>
              <a:t>	</a:t>
            </a:r>
          </a:p>
        </p:txBody>
      </p:sp>
      <p:sp>
        <p:nvSpPr>
          <p:cNvPr id="34818" name="Rectangle 4"/>
          <p:cNvSpPr txBox="1">
            <a:spLocks noChangeArrowheads="1"/>
          </p:cNvSpPr>
          <p:nvPr/>
        </p:nvSpPr>
        <p:spPr bwMode="auto">
          <a:xfrm>
            <a:off x="457200" y="1600200"/>
            <a:ext cx="822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defTabSz="914400" eaLnBrk="1" hangingPunct="1">
              <a:lnSpc>
                <a:spcPct val="80000"/>
              </a:lnSpc>
              <a:spcBef>
                <a:spcPct val="20000"/>
              </a:spcBef>
              <a:buFont typeface="Wingdings" charset="0"/>
              <a:buChar char="§"/>
            </a:pPr>
            <a:r>
              <a:rPr lang="en-US" sz="3600" b="1">
                <a:latin typeface="Corbel" charset="0"/>
              </a:rPr>
              <a:t>Test Specification – Requirements</a:t>
            </a:r>
          </a:p>
          <a:p>
            <a:pPr defTabSz="914400" eaLnBrk="1" hangingPunct="1">
              <a:lnSpc>
                <a:spcPct val="80000"/>
              </a:lnSpc>
              <a:spcBef>
                <a:spcPct val="20000"/>
              </a:spcBef>
              <a:buFont typeface="Wingdings" charset="0"/>
              <a:buChar char="§"/>
            </a:pPr>
            <a:r>
              <a:rPr lang="en-US" sz="2800">
                <a:latin typeface="Corbel" charset="0"/>
              </a:rPr>
              <a:t>Test Plan – Test Cases and Assertions</a:t>
            </a:r>
          </a:p>
          <a:p>
            <a:pPr defTabSz="914400" eaLnBrk="1" hangingPunct="1">
              <a:lnSpc>
                <a:spcPct val="80000"/>
              </a:lnSpc>
              <a:spcBef>
                <a:spcPct val="20000"/>
              </a:spcBef>
              <a:buFont typeface="Wingdings" charset="0"/>
              <a:buChar char="§"/>
            </a:pPr>
            <a:r>
              <a:rPr lang="en-US" sz="2800">
                <a:latin typeface="Corbel" charset="0"/>
              </a:rPr>
              <a:t>Setup and Test Procedures</a:t>
            </a:r>
          </a:p>
          <a:p>
            <a:pPr defTabSz="914400" eaLnBrk="1" hangingPunct="1">
              <a:lnSpc>
                <a:spcPct val="80000"/>
              </a:lnSpc>
              <a:spcBef>
                <a:spcPct val="20000"/>
              </a:spcBef>
              <a:buFont typeface="Wingdings" charset="0"/>
              <a:buChar char="§"/>
            </a:pPr>
            <a:r>
              <a:rPr lang="en-US" sz="2800">
                <a:latin typeface="Corbel" charset="0"/>
              </a:rPr>
              <a:t>Final Test Report Generation</a:t>
            </a:r>
          </a:p>
          <a:p>
            <a:pPr defTabSz="914400" eaLnBrk="1" hangingPunct="1">
              <a:lnSpc>
                <a:spcPct val="80000"/>
              </a:lnSpc>
              <a:spcBef>
                <a:spcPct val="20000"/>
              </a:spcBef>
              <a:buFont typeface="Arial" charset="0"/>
              <a:buChar char="•"/>
            </a:pPr>
            <a:endParaRPr lang="en-US" sz="2000" b="1">
              <a:latin typeface="Corbel" charset="0"/>
            </a:endParaRPr>
          </a:p>
          <a:p>
            <a:pPr defTabSz="914400" eaLnBrk="1" hangingPunct="1">
              <a:lnSpc>
                <a:spcPct val="80000"/>
              </a:lnSpc>
              <a:spcBef>
                <a:spcPct val="20000"/>
              </a:spcBef>
              <a:buFont typeface="Arial" charset="0"/>
              <a:buChar char="•"/>
            </a:pPr>
            <a:endParaRPr lang="en-US" sz="2000" b="1">
              <a:latin typeface="Corbel" charset="0"/>
            </a:endParaRPr>
          </a:p>
        </p:txBody>
      </p:sp>
    </p:spTree>
    <p:extLst>
      <p:ext uri="{BB962C8B-B14F-4D97-AF65-F5344CB8AC3E}">
        <p14:creationId xmlns:p14="http://schemas.microsoft.com/office/powerpoint/2010/main" val="4842135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eaLnBrk="1" hangingPunct="1">
              <a:defRPr/>
            </a:pPr>
            <a:r>
              <a:rPr lang="en-US" dirty="0" smtClean="0">
                <a:latin typeface="Consolas" charset="0"/>
                <a:ea typeface="ＭＳ Ｐゴシック" charset="0"/>
                <a:cs typeface="ＭＳ Ｐゴシック" charset="0"/>
              </a:rPr>
              <a:t>Requirements</a:t>
            </a:r>
            <a:endParaRPr lang="en-US" dirty="0">
              <a:latin typeface="Consolas" charset="0"/>
              <a:ea typeface="ＭＳ Ｐゴシック" charset="0"/>
              <a:cs typeface="ＭＳ Ｐゴシック" charset="0"/>
            </a:endParaRPr>
          </a:p>
        </p:txBody>
      </p:sp>
      <p:sp>
        <p:nvSpPr>
          <p:cNvPr id="36866" name="Content Placeholder 2"/>
          <p:cNvSpPr>
            <a:spLocks noGrp="1"/>
          </p:cNvSpPr>
          <p:nvPr>
            <p:ph idx="1"/>
          </p:nvPr>
        </p:nvSpPr>
        <p:spPr/>
        <p:txBody>
          <a:bodyPr/>
          <a:lstStyle/>
          <a:p>
            <a:pPr eaLnBrk="1" hangingPunct="1">
              <a:lnSpc>
                <a:spcPct val="80000"/>
              </a:lnSpc>
              <a:spcAft>
                <a:spcPct val="20000"/>
              </a:spcAft>
            </a:pPr>
            <a:r>
              <a:rPr lang="en-US" sz="2800" b="1">
                <a:latin typeface="Corbel" charset="0"/>
                <a:ea typeface="ＭＳ Ｐゴシック" charset="0"/>
                <a:cs typeface="ＭＳ Ｐゴシック" charset="0"/>
              </a:rPr>
              <a:t>Requirements – Statements used to derive test assertions that define expectations of a tool or application. </a:t>
            </a:r>
          </a:p>
          <a:p>
            <a:pPr lvl="1" eaLnBrk="1" hangingPunct="1">
              <a:lnSpc>
                <a:spcPct val="80000"/>
              </a:lnSpc>
            </a:pPr>
            <a:r>
              <a:rPr lang="en-US" sz="2800" b="1" u="sng">
                <a:latin typeface="Corbel" charset="0"/>
                <a:ea typeface="ＭＳ Ｐゴシック" charset="0"/>
              </a:rPr>
              <a:t>Core Requirements</a:t>
            </a:r>
            <a:r>
              <a:rPr lang="en-US" sz="2800" b="1">
                <a:latin typeface="Corbel" charset="0"/>
                <a:ea typeface="ＭＳ Ｐゴシック" charset="0"/>
              </a:rPr>
              <a:t> – Requirements that all mobile device acquisition tools shall meet.</a:t>
            </a:r>
          </a:p>
          <a:p>
            <a:pPr lvl="1" eaLnBrk="1" hangingPunct="1">
              <a:lnSpc>
                <a:spcPct val="80000"/>
              </a:lnSpc>
            </a:pPr>
            <a:endParaRPr lang="en-US" sz="2800" b="1" u="sng">
              <a:latin typeface="Corbel" charset="0"/>
              <a:ea typeface="ＭＳ Ｐゴシック" charset="0"/>
            </a:endParaRPr>
          </a:p>
          <a:p>
            <a:pPr lvl="1" eaLnBrk="1" hangingPunct="1">
              <a:lnSpc>
                <a:spcPct val="80000"/>
              </a:lnSpc>
            </a:pPr>
            <a:r>
              <a:rPr lang="en-US" sz="2800" b="1" u="sng">
                <a:latin typeface="Corbel" charset="0"/>
                <a:ea typeface="ＭＳ Ｐゴシック" charset="0"/>
              </a:rPr>
              <a:t>Optional Requirements </a:t>
            </a:r>
            <a:r>
              <a:rPr lang="en-US" sz="2800" b="1">
                <a:latin typeface="Corbel" charset="0"/>
                <a:ea typeface="ＭＳ Ｐゴシック" charset="0"/>
              </a:rPr>
              <a:t>– Requirements that all mobile device acquisition tools shall meet on the condition that specified features or options are offered by the tool.</a:t>
            </a:r>
            <a:endParaRPr lang="en-US" sz="2800">
              <a:latin typeface="Corbel" charset="0"/>
              <a:ea typeface="ＭＳ Ｐゴシック" charset="0"/>
              <a:cs typeface="ＭＳ Ｐゴシック" charset="0"/>
            </a:endParaRPr>
          </a:p>
        </p:txBody>
      </p:sp>
    </p:spTree>
    <p:extLst>
      <p:ext uri="{BB962C8B-B14F-4D97-AF65-F5344CB8AC3E}">
        <p14:creationId xmlns:p14="http://schemas.microsoft.com/office/powerpoint/2010/main" val="42047178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eaLnBrk="1" hangingPunct="1">
              <a:defRPr/>
            </a:pPr>
            <a:r>
              <a:rPr lang="en-US" dirty="0" smtClean="0">
                <a:latin typeface="Consolas" charset="0"/>
                <a:ea typeface="ＭＳ Ｐゴシック" charset="0"/>
                <a:cs typeface="ＭＳ Ｐゴシック" charset="0"/>
              </a:rPr>
              <a:t>CFTT Methodology</a:t>
            </a:r>
            <a:r>
              <a:rPr lang="en-US" dirty="0">
                <a:latin typeface="Consolas" charset="0"/>
                <a:ea typeface="ＭＳ Ｐゴシック" charset="0"/>
                <a:cs typeface="ＭＳ Ｐゴシック" charset="0"/>
              </a:rPr>
              <a:t>	</a:t>
            </a:r>
          </a:p>
        </p:txBody>
      </p:sp>
      <p:sp>
        <p:nvSpPr>
          <p:cNvPr id="38914" name="Rectangle 4"/>
          <p:cNvSpPr txBox="1">
            <a:spLocks noChangeArrowheads="1"/>
          </p:cNvSpPr>
          <p:nvPr/>
        </p:nvSpPr>
        <p:spPr bwMode="auto">
          <a:xfrm>
            <a:off x="457200" y="1600200"/>
            <a:ext cx="8229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defTabSz="914400" eaLnBrk="1" hangingPunct="1">
              <a:lnSpc>
                <a:spcPct val="80000"/>
              </a:lnSpc>
              <a:spcBef>
                <a:spcPct val="20000"/>
              </a:spcBef>
              <a:buFont typeface="Wingdings" charset="0"/>
              <a:buChar char="§"/>
            </a:pPr>
            <a:r>
              <a:rPr lang="en-US" sz="2800">
                <a:latin typeface="Corbel" charset="0"/>
              </a:rPr>
              <a:t>Test Specification – Requirements</a:t>
            </a:r>
          </a:p>
          <a:p>
            <a:pPr defTabSz="914400" eaLnBrk="1" hangingPunct="1">
              <a:lnSpc>
                <a:spcPct val="80000"/>
              </a:lnSpc>
              <a:spcBef>
                <a:spcPct val="20000"/>
              </a:spcBef>
              <a:buFont typeface="Wingdings" charset="0"/>
              <a:buChar char="§"/>
            </a:pPr>
            <a:r>
              <a:rPr lang="en-US" sz="3600" b="1">
                <a:latin typeface="Corbel" charset="0"/>
              </a:rPr>
              <a:t>Test Plan – Test Cases and Assertions</a:t>
            </a:r>
          </a:p>
          <a:p>
            <a:pPr defTabSz="914400" eaLnBrk="1" hangingPunct="1">
              <a:lnSpc>
                <a:spcPct val="80000"/>
              </a:lnSpc>
              <a:spcBef>
                <a:spcPct val="20000"/>
              </a:spcBef>
              <a:buFont typeface="Wingdings" charset="0"/>
              <a:buChar char="§"/>
            </a:pPr>
            <a:r>
              <a:rPr lang="en-US" sz="2800">
                <a:latin typeface="Corbel" charset="0"/>
              </a:rPr>
              <a:t>Setup and Test Procedures</a:t>
            </a:r>
          </a:p>
          <a:p>
            <a:pPr defTabSz="914400" eaLnBrk="1" hangingPunct="1">
              <a:lnSpc>
                <a:spcPct val="80000"/>
              </a:lnSpc>
              <a:spcBef>
                <a:spcPct val="20000"/>
              </a:spcBef>
              <a:buFont typeface="Wingdings" charset="0"/>
              <a:buChar char="§"/>
            </a:pPr>
            <a:r>
              <a:rPr lang="en-US" sz="2800">
                <a:latin typeface="Corbel" charset="0"/>
              </a:rPr>
              <a:t>Final Test Report Generation</a:t>
            </a:r>
          </a:p>
          <a:p>
            <a:pPr defTabSz="914400" eaLnBrk="1" hangingPunct="1">
              <a:lnSpc>
                <a:spcPct val="80000"/>
              </a:lnSpc>
              <a:spcBef>
                <a:spcPct val="20000"/>
              </a:spcBef>
              <a:buFont typeface="Arial" charset="0"/>
              <a:buChar char="•"/>
            </a:pPr>
            <a:endParaRPr lang="en-US" sz="2000" b="1">
              <a:latin typeface="Corbel" charset="0"/>
            </a:endParaRPr>
          </a:p>
          <a:p>
            <a:pPr defTabSz="914400" eaLnBrk="1" hangingPunct="1">
              <a:lnSpc>
                <a:spcPct val="80000"/>
              </a:lnSpc>
              <a:spcBef>
                <a:spcPct val="20000"/>
              </a:spcBef>
              <a:buFont typeface="Arial" charset="0"/>
              <a:buChar char="•"/>
            </a:pPr>
            <a:endParaRPr lang="en-US" sz="2000" b="1">
              <a:latin typeface="Corbel" charset="0"/>
            </a:endParaRPr>
          </a:p>
        </p:txBody>
      </p:sp>
    </p:spTree>
    <p:extLst>
      <p:ext uri="{BB962C8B-B14F-4D97-AF65-F5344CB8AC3E}">
        <p14:creationId xmlns:p14="http://schemas.microsoft.com/office/powerpoint/2010/main" val="104161170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eaLnBrk="1" hangingPunct="1">
              <a:defRPr/>
            </a:pPr>
            <a:r>
              <a:rPr lang="en-US" dirty="0" smtClean="0">
                <a:latin typeface="Consolas" charset="0"/>
                <a:ea typeface="ＭＳ Ｐゴシック" charset="0"/>
                <a:cs typeface="ＭＳ Ｐゴシック" charset="0"/>
              </a:rPr>
              <a:t>Test Plan</a:t>
            </a:r>
            <a:endParaRPr lang="en-US" dirty="0">
              <a:latin typeface="Consolas" charset="0"/>
              <a:ea typeface="ＭＳ Ｐゴシック" charset="0"/>
              <a:cs typeface="ＭＳ Ｐゴシック" charset="0"/>
            </a:endParaRPr>
          </a:p>
        </p:txBody>
      </p:sp>
      <p:sp>
        <p:nvSpPr>
          <p:cNvPr id="38915" name="Content Placeholder 2"/>
          <p:cNvSpPr>
            <a:spLocks noGrp="1"/>
          </p:cNvSpPr>
          <p:nvPr>
            <p:ph idx="1"/>
          </p:nvPr>
        </p:nvSpPr>
        <p:spPr/>
        <p:txBody>
          <a:bodyPr/>
          <a:lstStyle/>
          <a:p>
            <a:pPr eaLnBrk="1" hangingPunct="1">
              <a:lnSpc>
                <a:spcPct val="80000"/>
              </a:lnSpc>
              <a:spcAft>
                <a:spcPct val="20000"/>
              </a:spcAft>
              <a:defRPr/>
            </a:pPr>
            <a:r>
              <a:rPr lang="en-US" sz="2800" b="1" dirty="0" smtClean="0">
                <a:latin typeface="Corbel" charset="0"/>
                <a:ea typeface="ＭＳ Ｐゴシック" charset="0"/>
                <a:cs typeface="ＭＳ Ｐゴシック" charset="0"/>
              </a:rPr>
              <a:t>Test Cases – Describe the combination of test parameters required to test each assertion.</a:t>
            </a:r>
          </a:p>
          <a:p>
            <a:pPr marL="68263" indent="0" eaLnBrk="1" hangingPunct="1">
              <a:lnSpc>
                <a:spcPct val="80000"/>
              </a:lnSpc>
              <a:spcAft>
                <a:spcPct val="20000"/>
              </a:spcAft>
              <a:buFont typeface="Wingdings" charset="0"/>
              <a:buNone/>
              <a:defRPr/>
            </a:pPr>
            <a:r>
              <a:rPr lang="en-US" sz="2800" b="1" dirty="0">
                <a:latin typeface="Corbel" charset="0"/>
                <a:ea typeface="ＭＳ Ｐゴシック" charset="0"/>
                <a:cs typeface="ＭＳ Ｐゴシック" charset="0"/>
              </a:rPr>
              <a:t>	</a:t>
            </a:r>
            <a:endParaRPr lang="en-US" sz="2800" b="1" dirty="0" smtClean="0">
              <a:latin typeface="Corbel" charset="0"/>
              <a:ea typeface="ＭＳ Ｐゴシック" charset="0"/>
              <a:cs typeface="ＭＳ Ｐゴシック" charset="0"/>
            </a:endParaRPr>
          </a:p>
          <a:p>
            <a:pPr eaLnBrk="1" hangingPunct="1">
              <a:lnSpc>
                <a:spcPct val="80000"/>
              </a:lnSpc>
              <a:spcAft>
                <a:spcPct val="20000"/>
              </a:spcAft>
              <a:defRPr/>
            </a:pPr>
            <a:r>
              <a:rPr lang="en-US" sz="2800" b="1" dirty="0" smtClean="0">
                <a:latin typeface="Corbel" charset="0"/>
                <a:ea typeface="ＭＳ Ｐゴシック" charset="0"/>
                <a:cs typeface="ＭＳ Ｐゴシック" charset="0"/>
              </a:rPr>
              <a:t>Assertions – General statements or conditions that can be checked after a test is executed</a:t>
            </a:r>
            <a:endParaRPr lang="en-US" sz="2800" dirty="0">
              <a:latin typeface="Corbel" charset="0"/>
              <a:ea typeface="ＭＳ Ｐゴシック" charset="0"/>
              <a:cs typeface="ＭＳ Ｐゴシック" charset="0"/>
            </a:endParaRPr>
          </a:p>
        </p:txBody>
      </p:sp>
    </p:spTree>
    <p:extLst>
      <p:ext uri="{BB962C8B-B14F-4D97-AF65-F5344CB8AC3E}">
        <p14:creationId xmlns:p14="http://schemas.microsoft.com/office/powerpoint/2010/main" val="257702732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Story">
  <a:themeElements>
    <a:clrScheme name="Story">
      <a:dk1>
        <a:sysClr val="windowText" lastClr="000000"/>
      </a:dk1>
      <a:lt1>
        <a:sysClr val="window" lastClr="FFFFFF"/>
      </a:lt1>
      <a:dk2>
        <a:srgbClr val="212121"/>
      </a:dk2>
      <a:lt2>
        <a:srgbClr val="CDD4D7"/>
      </a:lt2>
      <a:accent1>
        <a:srgbClr val="1D86CD"/>
      </a:accent1>
      <a:accent2>
        <a:srgbClr val="732E9A"/>
      </a:accent2>
      <a:accent3>
        <a:srgbClr val="B50B1B"/>
      </a:accent3>
      <a:accent4>
        <a:srgbClr val="E8950E"/>
      </a:accent4>
      <a:accent5>
        <a:srgbClr val="55992B"/>
      </a:accent5>
      <a:accent6>
        <a:srgbClr val="2C9C89"/>
      </a:accent6>
      <a:hlink>
        <a:srgbClr val="EC4D4D"/>
      </a:hlink>
      <a:folHlink>
        <a:srgbClr val="F8CE8A"/>
      </a:folHlink>
    </a:clrScheme>
    <a:fontScheme name="Story">
      <a:majorFont>
        <a:latin typeface="Calisto MT"/>
        <a:ea typeface=""/>
        <a:cs typeface=""/>
        <a:font script="Jpan" typeface="ＭＳ Ｐ明朝"/>
        <a:font script="Hans" typeface="宋体"/>
        <a:font script="Hant" typeface="新細明體"/>
      </a:majorFont>
      <a:minorFont>
        <a:latin typeface="Calisto MT"/>
        <a:ea typeface=""/>
        <a:cs typeface=""/>
        <a:font script="Jpan" typeface="ＭＳ Ｐ明朝"/>
        <a:font script="Hans" typeface="宋体"/>
        <a:font script="Hant" typeface="新細明體"/>
      </a:minorFont>
    </a:fontScheme>
    <a:fmtScheme name="Story">
      <a:fillStyleLst>
        <a:solidFill>
          <a:schemeClr val="phClr"/>
        </a:solidFill>
        <a:blipFill rotWithShape="1">
          <a:blip xmlns:r="http://schemas.openxmlformats.org/officeDocument/2006/relationships" r:embed="rId1">
            <a:duotone>
              <a:schemeClr val="phClr">
                <a:shade val="10000"/>
                <a:satMod val="150000"/>
                <a:lumMod val="120000"/>
              </a:schemeClr>
              <a:schemeClr val="phClr">
                <a:satMod val="350000"/>
                <a:lumMod val="150000"/>
              </a:schemeClr>
            </a:duotone>
          </a:blip>
          <a:tile tx="0" ty="0" sx="20000" sy="20000" flip="none" algn="ctr"/>
        </a:blipFill>
        <a:gradFill rotWithShape="1">
          <a:gsLst>
            <a:gs pos="0">
              <a:schemeClr val="phClr">
                <a:shade val="20000"/>
                <a:satMod val="130000"/>
              </a:schemeClr>
            </a:gs>
            <a:gs pos="50000">
              <a:schemeClr val="phClr">
                <a:shade val="90000"/>
                <a:satMod val="130000"/>
              </a:schemeClr>
            </a:gs>
            <a:gs pos="100000">
              <a:schemeClr val="phClr">
                <a:shade val="100000"/>
                <a:satMod val="200000"/>
                <a:lumMod val="120000"/>
              </a:schemeClr>
            </a:gs>
          </a:gsLst>
          <a:lin ang="16200000" scaled="0"/>
        </a:gradFill>
      </a:fillStyleLst>
      <a:lnStyleLst>
        <a:ln w="6350" cap="flat" cmpd="sng" algn="ctr">
          <a:solidFill>
            <a:schemeClr val="phClr">
              <a:shade val="95000"/>
              <a:satMod val="105000"/>
            </a:schemeClr>
          </a:solidFill>
          <a:prstDash val="solid"/>
        </a:ln>
        <a:ln w="19050" cap="flat" cmpd="sng" algn="ctr">
          <a:solidFill>
            <a:schemeClr val="phClr"/>
          </a:solidFill>
          <a:prstDash val="solid"/>
        </a:ln>
        <a:ln w="34925" cap="flat" cmpd="sng" algn="ctr">
          <a:solidFill>
            <a:schemeClr val="phClr"/>
          </a:solidFill>
          <a:prstDash val="solid"/>
        </a:ln>
      </a:lnStyleLst>
      <a:effectStyleLst>
        <a:effectStyle>
          <a:effectLst/>
        </a:effectStyle>
        <a:effectStyle>
          <a:effectLst>
            <a:outerShdw blurRad="88900" dist="50800" dir="2100000" sx="104000" sy="104000" algn="br" rotWithShape="0">
              <a:srgbClr val="000000">
                <a:alpha val="55000"/>
              </a:srgbClr>
            </a:outerShdw>
          </a:effectLst>
        </a:effectStyle>
        <a:effectStyle>
          <a:effectLst>
            <a:outerShdw blurRad="127000" dist="63500" dir="5400000" sx="103000" sy="103000" rotWithShape="0">
              <a:srgbClr val="000000">
                <a:alpha val="75000"/>
              </a:srgbClr>
            </a:outerShdw>
          </a:effectLst>
          <a:scene3d>
            <a:camera prst="perspectiveFront" fov="3000000"/>
            <a:lightRig rig="balanced" dir="t">
              <a:rot lat="0" lon="0" rev="18000000"/>
            </a:lightRig>
          </a:scene3d>
          <a:sp3d prstMaterial="plastic">
            <a:bevelT w="25400" h="50800" prst="ang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2">
            <a:duotone>
              <a:schemeClr val="phClr">
                <a:shade val="10000"/>
                <a:satMod val="150000"/>
              </a:schemeClr>
              <a:schemeClr val="phClr">
                <a:tint val="60000"/>
                <a:satMod val="400000"/>
                <a:lumMod val="11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Story.thmx</Template>
  <TotalTime>15436</TotalTime>
  <Words>1402</Words>
  <Application>Microsoft Macintosh PowerPoint</Application>
  <PresentationFormat>On-screen Show (4:3)</PresentationFormat>
  <Paragraphs>256</Paragraphs>
  <Slides>31</Slides>
  <Notes>15</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Story</vt:lpstr>
      <vt:lpstr>Federated Testing: Well-Tested Tools, Shared Test Materials &amp; Shared Test Reports; The Computer Forensics Tool Catalog Website: Connecting Forensic Examiners With the Tools They Need</vt:lpstr>
      <vt:lpstr>Disclaimer</vt:lpstr>
      <vt:lpstr>Overview</vt:lpstr>
      <vt:lpstr>CFTT Overview  </vt:lpstr>
      <vt:lpstr>CFTT Overview</vt:lpstr>
      <vt:lpstr>CFTT Methodology </vt:lpstr>
      <vt:lpstr>Requirements</vt:lpstr>
      <vt:lpstr>CFTT Methodology </vt:lpstr>
      <vt:lpstr>Test Plan</vt:lpstr>
      <vt:lpstr>CFTT Methodology </vt:lpstr>
      <vt:lpstr>Setup and Test Procedures</vt:lpstr>
      <vt:lpstr>CFTT Methodology </vt:lpstr>
      <vt:lpstr>Test Report</vt:lpstr>
      <vt:lpstr>Tool Validation</vt:lpstr>
      <vt:lpstr>Computer Forensics Tool Catalog Website – The Perfect Tool</vt:lpstr>
      <vt:lpstr>How Does the Tool Catalog Work?</vt:lpstr>
      <vt:lpstr>Taxonomy-driven: benefits</vt:lpstr>
      <vt:lpstr>New Tools, Entries, Functionalities by Month</vt:lpstr>
      <vt:lpstr>What’s in the Catalog?</vt:lpstr>
      <vt:lpstr>Community/Vendor Participation</vt:lpstr>
      <vt:lpstr>Demo</vt:lpstr>
      <vt:lpstr>Federated Testing: Shared Test Materials &amp; Well-Tested Tools</vt:lpstr>
      <vt:lpstr>What is Federated Testing?</vt:lpstr>
      <vt:lpstr>Target Areas</vt:lpstr>
      <vt:lpstr>What will the test materials look like?</vt:lpstr>
      <vt:lpstr>Demo</vt:lpstr>
      <vt:lpstr>Summary</vt:lpstr>
      <vt:lpstr>Summary (cont.)</vt:lpstr>
      <vt:lpstr>Project Sponsors</vt:lpstr>
      <vt:lpstr>Contacts</vt:lpstr>
      <vt:lpstr>Questions?</vt:lpstr>
    </vt:vector>
  </TitlesOfParts>
  <Company>NIST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Federated Testing: Well-Tested Tools, Shared Test Materials &amp; Shared Test Reports; The Computer Forensics Tool Catalog Website: Connecting Forensic Examiner With Tools</dc:title>
  <dc:creator>Benjamin Livelsberger</dc:creator>
  <cp:lastModifiedBy>Benjamin Livelsberger</cp:lastModifiedBy>
  <cp:revision>67</cp:revision>
  <dcterms:created xsi:type="dcterms:W3CDTF">2014-04-14T14:01:06Z</dcterms:created>
  <dcterms:modified xsi:type="dcterms:W3CDTF">2014-05-02T19:44:42Z</dcterms:modified>
</cp:coreProperties>
</file>