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1"/>
  </p:sldMasterIdLst>
  <p:notesMasterIdLst>
    <p:notesMasterId r:id="rId33"/>
  </p:notesMasterIdLst>
  <p:sldIdLst>
    <p:sldId id="256" r:id="rId2"/>
    <p:sldId id="258" r:id="rId3"/>
    <p:sldId id="259" r:id="rId4"/>
    <p:sldId id="279" r:id="rId5"/>
    <p:sldId id="280" r:id="rId6"/>
    <p:sldId id="281" r:id="rId7"/>
    <p:sldId id="282" r:id="rId8"/>
    <p:sldId id="283" r:id="rId9"/>
    <p:sldId id="284" r:id="rId10"/>
    <p:sldId id="285" r:id="rId11"/>
    <p:sldId id="286" r:id="rId12"/>
    <p:sldId id="288" r:id="rId13"/>
    <p:sldId id="289" r:id="rId14"/>
    <p:sldId id="290" r:id="rId15"/>
    <p:sldId id="263" r:id="rId16"/>
    <p:sldId id="264" r:id="rId17"/>
    <p:sldId id="265" r:id="rId18"/>
    <p:sldId id="272" r:id="rId19"/>
    <p:sldId id="273" r:id="rId20"/>
    <p:sldId id="274" r:id="rId21"/>
    <p:sldId id="266" r:id="rId22"/>
    <p:sldId id="257" r:id="rId23"/>
    <p:sldId id="275" r:id="rId24"/>
    <p:sldId id="276" r:id="rId25"/>
    <p:sldId id="278" r:id="rId26"/>
    <p:sldId id="277" r:id="rId27"/>
    <p:sldId id="291" r:id="rId28"/>
    <p:sldId id="292" r:id="rId29"/>
    <p:sldId id="260" r:id="rId30"/>
    <p:sldId id="261" r:id="rId31"/>
    <p:sldId id="262"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8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Tools</c:v>
                </c:pt>
              </c:strCache>
            </c:strRef>
          </c:tx>
          <c:invertIfNegative val="0"/>
          <c:cat>
            <c:numRef>
              <c:f>Sheet1!$A$2:$A$8</c:f>
              <c:numCache>
                <c:formatCode>m/d/yy</c:formatCode>
                <c:ptCount val="7"/>
                <c:pt idx="0">
                  <c:v>41201.0</c:v>
                </c:pt>
                <c:pt idx="1">
                  <c:v>41291.0</c:v>
                </c:pt>
                <c:pt idx="2">
                  <c:v>41354.0</c:v>
                </c:pt>
                <c:pt idx="3">
                  <c:v>41473.0</c:v>
                </c:pt>
                <c:pt idx="4">
                  <c:v>41536.0</c:v>
                </c:pt>
                <c:pt idx="5">
                  <c:v>41662.0</c:v>
                </c:pt>
                <c:pt idx="6">
                  <c:v>41744.0</c:v>
                </c:pt>
              </c:numCache>
            </c:numRef>
          </c:cat>
          <c:val>
            <c:numRef>
              <c:f>Sheet1!$B$2:$B$8</c:f>
              <c:numCache>
                <c:formatCode>General</c:formatCode>
                <c:ptCount val="7"/>
                <c:pt idx="0">
                  <c:v>1.0</c:v>
                </c:pt>
                <c:pt idx="1">
                  <c:v>49.0</c:v>
                </c:pt>
                <c:pt idx="2">
                  <c:v>13.0</c:v>
                </c:pt>
                <c:pt idx="3">
                  <c:v>18.0</c:v>
                </c:pt>
                <c:pt idx="4">
                  <c:v>1.0</c:v>
                </c:pt>
                <c:pt idx="5">
                  <c:v>3.0</c:v>
                </c:pt>
                <c:pt idx="6">
                  <c:v>5.0</c:v>
                </c:pt>
              </c:numCache>
            </c:numRef>
          </c:val>
        </c:ser>
        <c:ser>
          <c:idx val="1"/>
          <c:order val="1"/>
          <c:tx>
            <c:strRef>
              <c:f>Sheet1!$C$1</c:f>
              <c:strCache>
                <c:ptCount val="1"/>
                <c:pt idx="0">
                  <c:v>Entries</c:v>
                </c:pt>
              </c:strCache>
            </c:strRef>
          </c:tx>
          <c:invertIfNegative val="0"/>
          <c:cat>
            <c:numRef>
              <c:f>Sheet1!$A$2:$A$8</c:f>
              <c:numCache>
                <c:formatCode>m/d/yy</c:formatCode>
                <c:ptCount val="7"/>
                <c:pt idx="0">
                  <c:v>41201.0</c:v>
                </c:pt>
                <c:pt idx="1">
                  <c:v>41291.0</c:v>
                </c:pt>
                <c:pt idx="2">
                  <c:v>41354.0</c:v>
                </c:pt>
                <c:pt idx="3">
                  <c:v>41473.0</c:v>
                </c:pt>
                <c:pt idx="4">
                  <c:v>41536.0</c:v>
                </c:pt>
                <c:pt idx="5">
                  <c:v>41662.0</c:v>
                </c:pt>
                <c:pt idx="6">
                  <c:v>41744.0</c:v>
                </c:pt>
              </c:numCache>
            </c:numRef>
          </c:cat>
          <c:val>
            <c:numRef>
              <c:f>Sheet1!$C$2:$C$8</c:f>
              <c:numCache>
                <c:formatCode>General</c:formatCode>
                <c:ptCount val="7"/>
                <c:pt idx="0">
                  <c:v>3.0</c:v>
                </c:pt>
                <c:pt idx="1">
                  <c:v>62.0</c:v>
                </c:pt>
                <c:pt idx="2">
                  <c:v>19.0</c:v>
                </c:pt>
                <c:pt idx="3">
                  <c:v>28.0</c:v>
                </c:pt>
                <c:pt idx="4">
                  <c:v>1.0</c:v>
                </c:pt>
                <c:pt idx="5">
                  <c:v>8.0</c:v>
                </c:pt>
                <c:pt idx="6">
                  <c:v>15.0</c:v>
                </c:pt>
              </c:numCache>
            </c:numRef>
          </c:val>
        </c:ser>
        <c:ser>
          <c:idx val="2"/>
          <c:order val="2"/>
          <c:tx>
            <c:strRef>
              <c:f>Sheet1!$D$1</c:f>
              <c:strCache>
                <c:ptCount val="1"/>
                <c:pt idx="0">
                  <c:v>Functionalities</c:v>
                </c:pt>
              </c:strCache>
            </c:strRef>
          </c:tx>
          <c:invertIfNegative val="0"/>
          <c:cat>
            <c:numRef>
              <c:f>Sheet1!$A$2:$A$8</c:f>
              <c:numCache>
                <c:formatCode>m/d/yy</c:formatCode>
                <c:ptCount val="7"/>
                <c:pt idx="0">
                  <c:v>41201.0</c:v>
                </c:pt>
                <c:pt idx="1">
                  <c:v>41291.0</c:v>
                </c:pt>
                <c:pt idx="2">
                  <c:v>41354.0</c:v>
                </c:pt>
                <c:pt idx="3">
                  <c:v>41473.0</c:v>
                </c:pt>
                <c:pt idx="4">
                  <c:v>41536.0</c:v>
                </c:pt>
                <c:pt idx="5">
                  <c:v>41662.0</c:v>
                </c:pt>
                <c:pt idx="6">
                  <c:v>41744.0</c:v>
                </c:pt>
              </c:numCache>
            </c:numRef>
          </c:cat>
          <c:val>
            <c:numRef>
              <c:f>Sheet1!$D$2:$D$8</c:f>
              <c:numCache>
                <c:formatCode>General</c:formatCode>
                <c:ptCount val="7"/>
                <c:pt idx="0">
                  <c:v>8.0</c:v>
                </c:pt>
                <c:pt idx="1">
                  <c:v>3.0</c:v>
                </c:pt>
                <c:pt idx="2">
                  <c:v>4.0</c:v>
                </c:pt>
                <c:pt idx="3">
                  <c:v>7.0</c:v>
                </c:pt>
                <c:pt idx="4">
                  <c:v>0.0</c:v>
                </c:pt>
                <c:pt idx="5">
                  <c:v>1.0</c:v>
                </c:pt>
                <c:pt idx="6">
                  <c:v>0.0</c:v>
                </c:pt>
              </c:numCache>
            </c:numRef>
          </c:val>
        </c:ser>
        <c:dLbls>
          <c:showLegendKey val="0"/>
          <c:showVal val="0"/>
          <c:showCatName val="0"/>
          <c:showSerName val="0"/>
          <c:showPercent val="0"/>
          <c:showBubbleSize val="0"/>
        </c:dLbls>
        <c:gapWidth val="150"/>
        <c:axId val="2141456376"/>
        <c:axId val="-2053674136"/>
      </c:barChart>
      <c:catAx>
        <c:axId val="2141456376"/>
        <c:scaling>
          <c:orientation val="minMax"/>
        </c:scaling>
        <c:delete val="0"/>
        <c:axPos val="b"/>
        <c:numFmt formatCode="m/d/yy" sourceLinked="1"/>
        <c:majorTickMark val="out"/>
        <c:minorTickMark val="none"/>
        <c:tickLblPos val="nextTo"/>
        <c:crossAx val="-2053674136"/>
        <c:crosses val="autoZero"/>
        <c:auto val="0"/>
        <c:lblAlgn val="ctr"/>
        <c:lblOffset val="100"/>
        <c:noMultiLvlLbl val="0"/>
      </c:catAx>
      <c:valAx>
        <c:axId val="-2053674136"/>
        <c:scaling>
          <c:orientation val="minMax"/>
        </c:scaling>
        <c:delete val="0"/>
        <c:axPos val="l"/>
        <c:majorGridlines/>
        <c:numFmt formatCode="General" sourceLinked="1"/>
        <c:majorTickMark val="out"/>
        <c:minorTickMark val="none"/>
        <c:tickLblPos val="nextTo"/>
        <c:crossAx val="21414563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F2618-6F8A-F848-980C-E0E36AF60D11}" type="datetimeFigureOut">
              <a:rPr lang="en-US" smtClean="0"/>
              <a:t>5/1/14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44DB7-8F19-AB4E-9D85-ED0B9E7C72BF}" type="slidenum">
              <a:rPr lang="en-US" smtClean="0"/>
              <a:t>‹#›</a:t>
            </a:fld>
            <a:endParaRPr lang="en-US"/>
          </a:p>
        </p:txBody>
      </p:sp>
    </p:spTree>
    <p:extLst>
      <p:ext uri="{BB962C8B-B14F-4D97-AF65-F5344CB8AC3E}">
        <p14:creationId xmlns:p14="http://schemas.microsoft.com/office/powerpoint/2010/main" val="42411441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our standard disclaimer. If, during the course of the</a:t>
            </a:r>
            <a:r>
              <a:rPr lang="en-US" baseline="0" dirty="0" smtClean="0"/>
              <a:t> talk I mention any trade names or company products, that doesn’t mean we endorse or recommend them.</a:t>
            </a:r>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2</a:t>
            </a:fld>
            <a:endParaRPr lang="en-US"/>
          </a:p>
        </p:txBody>
      </p:sp>
    </p:spTree>
    <p:extLst>
      <p:ext uri="{BB962C8B-B14F-4D97-AF65-F5344CB8AC3E}">
        <p14:creationId xmlns:p14="http://schemas.microsoft.com/office/powerpoint/2010/main" val="1587070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8FFA3C-8FA1-E54F-8258-F5EC04BC67DF}"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60133E4-6BD8-4E43-BCBF-9890D339291D}"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6CA7515-452D-5447-BB12-C29ABFE0A351}" type="slidenum">
              <a:rPr lang="en-US" sz="1200">
                <a:latin typeface="Calibri" charset="0"/>
              </a:rPr>
              <a:pPr eaLnBrk="1" hangingPunct="1"/>
              <a:t>13</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CC1700-8A4A-AC47-8ED2-59C17452975B}"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14CD5DD-25CC-264C-9DB1-AB6F280491F3}" type="slidenum">
              <a:rPr lang="en-US" sz="1200">
                <a:latin typeface="Calibri" charset="0"/>
              </a:rPr>
              <a:pPr eaLnBrk="1" hangingPunct="1"/>
              <a:t>29</a:t>
            </a:fld>
            <a:endParaRPr lang="en-US" sz="1200">
              <a:latin typeface="Calibri"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30</a:t>
            </a:fld>
            <a:endParaRPr lang="en-US"/>
          </a:p>
        </p:txBody>
      </p:sp>
    </p:spTree>
    <p:extLst>
      <p:ext uri="{BB962C8B-B14F-4D97-AF65-F5344CB8AC3E}">
        <p14:creationId xmlns:p14="http://schemas.microsoft.com/office/powerpoint/2010/main" val="266960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the topics we’ll cover in the talk. 1</a:t>
            </a:r>
            <a:r>
              <a:rPr lang="en-US" baseline="30000" dirty="0" smtClean="0"/>
              <a:t>st</a:t>
            </a:r>
            <a:r>
              <a:rPr lang="en-US" dirty="0" smtClean="0"/>
              <a:t>, I’ll introduce the rationale behind</a:t>
            </a:r>
            <a:r>
              <a:rPr lang="en-US" baseline="0" dirty="0" smtClean="0"/>
              <a:t> the website and why we started out to build it.</a:t>
            </a:r>
          </a:p>
          <a:p>
            <a:r>
              <a:rPr lang="en-US" baseline="0" dirty="0" smtClean="0"/>
              <a:t>-could also title slide “Agenda”</a:t>
            </a:r>
          </a:p>
          <a:p>
            <a:r>
              <a:rPr lang="en-US" baseline="0" dirty="0" smtClean="0"/>
              <a:t>-going to start out with an overview of the CFTT project that will give you some background for the Forensic Tool Catalog website and FT project</a:t>
            </a:r>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3</a:t>
            </a:fld>
            <a:endParaRPr lang="en-US"/>
          </a:p>
        </p:txBody>
      </p:sp>
    </p:spTree>
    <p:extLst>
      <p:ext uri="{BB962C8B-B14F-4D97-AF65-F5344CB8AC3E}">
        <p14:creationId xmlns:p14="http://schemas.microsoft.com/office/powerpoint/2010/main" val="248522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a typeface="ＭＳ Ｐゴシック" charset="0"/>
              <a:cs typeface="ＭＳ Ｐゴシック"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E56CFD-7CD7-0F47-A063-665BBB27EB2D}"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a typeface="ＭＳ Ｐゴシック" charset="0"/>
              <a:cs typeface="ＭＳ Ｐゴシック" charset="0"/>
            </a:endParaRPr>
          </a:p>
          <a:p>
            <a:pPr eaLnBrk="1" hangingPunct="1"/>
            <a:endParaRPr lang="en-US">
              <a:latin typeface="Calibri" charset="0"/>
              <a:ea typeface="ＭＳ Ｐゴシック" charset="0"/>
              <a:cs typeface="ＭＳ Ｐゴシック"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B817E6-8F12-974D-9A8D-1A9043B56DB2}"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65A843-1B19-F940-842E-FFEDE9217F3E}"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3B6097B-B74F-0840-9B3C-818E081C571B}"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21697C2-004E-374F-BD6E-416271DBF38C}"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100">
              <a:latin typeface="Calibri" charset="0"/>
              <a:ea typeface="ＭＳ Ｐゴシック" charset="0"/>
              <a:cs typeface="ＭＳ Ｐゴシック" charset="0"/>
            </a:endParaRPr>
          </a:p>
          <a:p>
            <a:pPr eaLnBrk="1" hangingPunct="1">
              <a:lnSpc>
                <a:spcPct val="90000"/>
              </a:lnSpc>
            </a:pPr>
            <a:endParaRPr lang="en-US" sz="1100">
              <a:latin typeface="Calibri" charset="0"/>
              <a:ea typeface="ＭＳ Ｐゴシック" charset="0"/>
              <a:cs typeface="ＭＳ Ｐゴシック"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9E558CF-48E9-BF42-B828-4F284313E320}"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42E1D4-42FC-DC47-B7A2-A514FC4AFE41}" type="slidenum">
              <a:rPr lang="en-US" sz="1200">
                <a:latin typeface="Calibri" charset="0"/>
              </a:rPr>
              <a:pPr eaLnBrk="1" hangingPunct="1"/>
              <a:t>10</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A90DB-4CE6-324A-B689-D05E106324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B2C0918B-942E-694E-AAC3-531B6A553524}"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B2C0918B-942E-694E-AAC3-531B6A553524}"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B2C0918B-942E-694E-AAC3-531B6A553524}"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C7BC7-6C73-154A-B089-433FDA450685}"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C7BC7-6C73-154A-B089-433FDA450685}"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0918B-942E-694E-AAC3-531B6A553524}"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2C0918B-942E-694E-AAC3-531B6A553524}"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2C0918B-942E-694E-AAC3-531B6A553524}" type="datetimeFigureOut">
              <a:rPr lang="en-US" smtClean="0"/>
              <a:t>5/1/14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3C7BC7-6C73-154A-B089-433FDA450685}"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2C0918B-942E-694E-AAC3-531B6A553524}" type="datetimeFigureOut">
              <a:rPr lang="en-US" smtClean="0"/>
              <a:t>5/1/14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0918B-942E-694E-AAC3-531B6A553524}" type="datetimeFigureOut">
              <a:rPr lang="en-US" smtClean="0"/>
              <a:t>5/1/14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0918B-942E-694E-AAC3-531B6A553524}"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C7BC7-6C73-154A-B089-433FDA4506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B2C0918B-942E-694E-AAC3-531B6A553524}" type="datetimeFigureOut">
              <a:rPr lang="en-US" smtClean="0"/>
              <a:t>5/1/14</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0D3C7BC7-6C73-154A-B089-433FDA4506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ftt@nist.gov" TargetMode="External"/><Relationship Id="rId4" Type="http://schemas.openxmlformats.org/officeDocument/2006/relationships/hyperlink" Target="http://www.cftt.nist.gov" TargetMode="External"/><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001" y="1195210"/>
            <a:ext cx="8522333" cy="1846961"/>
          </a:xfrm>
        </p:spPr>
        <p:txBody>
          <a:bodyPr>
            <a:noAutofit/>
          </a:bodyPr>
          <a:lstStyle/>
          <a:p>
            <a:r>
              <a:rPr lang="en-US" sz="3400" dirty="0" smtClean="0"/>
              <a:t>Federated Testing: Well-Tested Tools, Shared Test Materials &amp; Shared Test Reports; The Computer Forensics Tool Catalog Website: Connecting Forensic Examiners With the Tools They Need</a:t>
            </a:r>
            <a:endParaRPr lang="en-US" sz="3400" dirty="0"/>
          </a:p>
        </p:txBody>
      </p:sp>
      <p:sp>
        <p:nvSpPr>
          <p:cNvPr id="4" name="Subtitle 3"/>
          <p:cNvSpPr>
            <a:spLocks noGrp="1"/>
          </p:cNvSpPr>
          <p:nvPr>
            <p:ph type="subTitle" idx="1"/>
          </p:nvPr>
        </p:nvSpPr>
        <p:spPr>
          <a:xfrm>
            <a:off x="1709569" y="3608462"/>
            <a:ext cx="5724862" cy="1471978"/>
          </a:xfrm>
        </p:spPr>
        <p:txBody>
          <a:bodyPr>
            <a:normAutofit fontScale="77500" lnSpcReduction="20000"/>
          </a:bodyPr>
          <a:lstStyle/>
          <a:p>
            <a:pPr algn="l"/>
            <a:r>
              <a:rPr lang="en-US" sz="2600" dirty="0" smtClean="0"/>
              <a:t>U.S. Cyber Crime Conference – May 2, 2014</a:t>
            </a:r>
          </a:p>
          <a:p>
            <a:endParaRPr lang="en-US" sz="2600" dirty="0" smtClean="0"/>
          </a:p>
          <a:p>
            <a:pPr algn="l"/>
            <a:r>
              <a:rPr lang="en-US" sz="2600" dirty="0" smtClean="0"/>
              <a:t>Ben Livelsberger</a:t>
            </a:r>
          </a:p>
          <a:p>
            <a:pPr algn="l"/>
            <a:r>
              <a:rPr lang="en-US" sz="2600" dirty="0" smtClean="0"/>
              <a:t>NIST </a:t>
            </a:r>
            <a:r>
              <a:rPr lang="en-US" sz="2600" dirty="0"/>
              <a:t>Information Technology Laboratory,</a:t>
            </a:r>
          </a:p>
          <a:p>
            <a:pPr algn="l"/>
            <a:r>
              <a:rPr lang="en-US" sz="2600" dirty="0"/>
              <a:t>Computer Forensics Tool Testing Project</a:t>
            </a:r>
          </a:p>
          <a:p>
            <a:endParaRPr lang="en-US" dirty="0" smtClean="0"/>
          </a:p>
        </p:txBody>
      </p:sp>
      <p:pic>
        <p:nvPicPr>
          <p:cNvPr id="5" name="Picture 4" descr="nistbwh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686918"/>
            <a:ext cx="48006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35057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CFTT Methodology</a:t>
            </a:r>
            <a:r>
              <a:rPr lang="en-US" dirty="0">
                <a:latin typeface="Consolas" charset="0"/>
                <a:ea typeface="ＭＳ Ｐゴシック" charset="0"/>
                <a:cs typeface="ＭＳ Ｐゴシック" charset="0"/>
              </a:rPr>
              <a:t>	</a:t>
            </a:r>
          </a:p>
        </p:txBody>
      </p:sp>
      <p:sp>
        <p:nvSpPr>
          <p:cNvPr id="43010" name="Rectangle 4"/>
          <p:cNvSpPr txBox="1">
            <a:spLocks noChangeArrowheads="1"/>
          </p:cNvSpPr>
          <p:nvPr/>
        </p:nvSpPr>
        <p:spPr bwMode="auto">
          <a:xfrm>
            <a:off x="457200" y="1600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lnSpc>
                <a:spcPct val="80000"/>
              </a:lnSpc>
              <a:spcBef>
                <a:spcPct val="20000"/>
              </a:spcBef>
              <a:buFont typeface="Wingdings" charset="0"/>
              <a:buChar char="§"/>
            </a:pPr>
            <a:r>
              <a:rPr lang="en-US" sz="2800">
                <a:latin typeface="Corbel" charset="0"/>
              </a:rPr>
              <a:t>Test Specification – Requirements</a:t>
            </a:r>
          </a:p>
          <a:p>
            <a:pPr defTabSz="914400" eaLnBrk="1" hangingPunct="1">
              <a:lnSpc>
                <a:spcPct val="80000"/>
              </a:lnSpc>
              <a:spcBef>
                <a:spcPct val="20000"/>
              </a:spcBef>
              <a:buFont typeface="Wingdings" charset="0"/>
              <a:buChar char="§"/>
            </a:pPr>
            <a:r>
              <a:rPr lang="en-US" sz="2800">
                <a:latin typeface="Corbel" charset="0"/>
              </a:rPr>
              <a:t>Test Plan – Test Cases and Assertions</a:t>
            </a:r>
          </a:p>
          <a:p>
            <a:pPr defTabSz="914400" eaLnBrk="1" hangingPunct="1">
              <a:lnSpc>
                <a:spcPct val="80000"/>
              </a:lnSpc>
              <a:spcBef>
                <a:spcPct val="20000"/>
              </a:spcBef>
              <a:buFont typeface="Wingdings" charset="0"/>
              <a:buChar char="§"/>
            </a:pPr>
            <a:r>
              <a:rPr lang="en-US" sz="3600" b="1">
                <a:latin typeface="Corbel" charset="0"/>
              </a:rPr>
              <a:t>Setup and Test Procedures</a:t>
            </a:r>
          </a:p>
          <a:p>
            <a:pPr defTabSz="914400" eaLnBrk="1" hangingPunct="1">
              <a:lnSpc>
                <a:spcPct val="80000"/>
              </a:lnSpc>
              <a:spcBef>
                <a:spcPct val="20000"/>
              </a:spcBef>
              <a:buFont typeface="Wingdings" charset="0"/>
              <a:buChar char="§"/>
            </a:pPr>
            <a:r>
              <a:rPr lang="en-US" sz="2800">
                <a:latin typeface="Corbel" charset="0"/>
              </a:rPr>
              <a:t>Final Test Report Generation</a:t>
            </a:r>
          </a:p>
          <a:p>
            <a:pPr defTabSz="914400" eaLnBrk="1" hangingPunct="1">
              <a:lnSpc>
                <a:spcPct val="80000"/>
              </a:lnSpc>
              <a:spcBef>
                <a:spcPct val="20000"/>
              </a:spcBef>
              <a:buFont typeface="Arial" charset="0"/>
              <a:buChar char="•"/>
            </a:pPr>
            <a:endParaRPr lang="en-US" sz="2000" b="1">
              <a:latin typeface="Corbel" charset="0"/>
            </a:endParaRPr>
          </a:p>
          <a:p>
            <a:pPr defTabSz="914400" eaLnBrk="1" hangingPunct="1">
              <a:lnSpc>
                <a:spcPct val="80000"/>
              </a:lnSpc>
              <a:spcBef>
                <a:spcPct val="20000"/>
              </a:spcBef>
              <a:buFont typeface="Arial" charset="0"/>
              <a:buChar char="•"/>
            </a:pPr>
            <a:endParaRPr lang="en-US" sz="2000" b="1">
              <a:latin typeface="Corbel" charset="0"/>
            </a:endParaRPr>
          </a:p>
        </p:txBody>
      </p:sp>
    </p:spTree>
    <p:extLst>
      <p:ext uri="{BB962C8B-B14F-4D97-AF65-F5344CB8AC3E}">
        <p14:creationId xmlns:p14="http://schemas.microsoft.com/office/powerpoint/2010/main" val="12001717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en-US" dirty="0" smtClean="0">
                <a:latin typeface="Consolas" charset="0"/>
                <a:ea typeface="ＭＳ Ｐゴシック" charset="0"/>
                <a:cs typeface="ＭＳ Ｐゴシック" charset="0"/>
              </a:rPr>
              <a:t>Setup and Test Procedures</a:t>
            </a:r>
            <a:endParaRPr lang="en-US" dirty="0">
              <a:latin typeface="Consolas" charset="0"/>
              <a:ea typeface="ＭＳ Ｐゴシック" charset="0"/>
              <a:cs typeface="ＭＳ Ｐゴシック" charset="0"/>
            </a:endParaRPr>
          </a:p>
        </p:txBody>
      </p:sp>
      <p:sp>
        <p:nvSpPr>
          <p:cNvPr id="38915" name="Content Placeholder 2"/>
          <p:cNvSpPr>
            <a:spLocks noGrp="1"/>
          </p:cNvSpPr>
          <p:nvPr>
            <p:ph idx="1"/>
          </p:nvPr>
        </p:nvSpPr>
        <p:spPr/>
        <p:txBody>
          <a:bodyPr/>
          <a:lstStyle/>
          <a:p>
            <a:pPr eaLnBrk="1" hangingPunct="1">
              <a:lnSpc>
                <a:spcPct val="80000"/>
              </a:lnSpc>
              <a:spcAft>
                <a:spcPct val="20000"/>
              </a:spcAft>
              <a:defRPr/>
            </a:pPr>
            <a:r>
              <a:rPr lang="en-US" sz="2800" b="1" u="sng" dirty="0" smtClean="0">
                <a:latin typeface="Corbel" charset="0"/>
                <a:ea typeface="ＭＳ Ｐゴシック" charset="0"/>
                <a:cs typeface="ＭＳ Ｐゴシック" charset="0"/>
              </a:rPr>
              <a:t>Objective</a:t>
            </a:r>
            <a:r>
              <a:rPr lang="en-US" sz="2800" b="1" dirty="0" smtClean="0">
                <a:latin typeface="Corbel" charset="0"/>
                <a:ea typeface="ＭＳ Ｐゴシック" charset="0"/>
                <a:cs typeface="ＭＳ Ｐゴシック" charset="0"/>
              </a:rPr>
              <a:t>: Documentation on data population of target media and test procedures providing third parties with information for an independent evaluation or replication of posted test results.</a:t>
            </a:r>
          </a:p>
          <a:p>
            <a:pPr marL="68263" indent="0" eaLnBrk="1" hangingPunct="1">
              <a:lnSpc>
                <a:spcPct val="80000"/>
              </a:lnSpc>
              <a:spcAft>
                <a:spcPct val="20000"/>
              </a:spcAft>
              <a:buFont typeface="Wingdings" charset="0"/>
              <a:buNone/>
              <a:defRPr/>
            </a:pPr>
            <a:r>
              <a:rPr lang="en-US" sz="2800" b="1" dirty="0">
                <a:latin typeface="Corbel" charset="0"/>
                <a:ea typeface="ＭＳ Ｐゴシック" charset="0"/>
                <a:cs typeface="ＭＳ Ｐゴシック" charset="0"/>
              </a:rPr>
              <a:t>	</a:t>
            </a:r>
            <a:endParaRPr lang="en-US" sz="2800" b="1" dirty="0" smtClean="0">
              <a:latin typeface="Corbel" charset="0"/>
              <a:ea typeface="ＭＳ Ｐゴシック" charset="0"/>
              <a:cs typeface="ＭＳ Ｐゴシック" charset="0"/>
            </a:endParaRPr>
          </a:p>
          <a:p>
            <a:pPr eaLnBrk="1" hangingPunct="1">
              <a:lnSpc>
                <a:spcPct val="80000"/>
              </a:lnSpc>
              <a:spcAft>
                <a:spcPct val="20000"/>
              </a:spcAft>
              <a:defRPr/>
            </a:pPr>
            <a:r>
              <a:rPr lang="en-US" sz="2800" b="1" dirty="0" smtClean="0">
                <a:latin typeface="Corbel" charset="0"/>
                <a:ea typeface="ＭＳ Ｐゴシック" charset="0"/>
                <a:cs typeface="ＭＳ Ｐゴシック" charset="0"/>
              </a:rPr>
              <a:t>Contents:</a:t>
            </a:r>
          </a:p>
          <a:p>
            <a:pPr lvl="1" eaLnBrk="1" hangingPunct="1">
              <a:lnSpc>
                <a:spcPct val="80000"/>
              </a:lnSpc>
              <a:spcAft>
                <a:spcPct val="20000"/>
              </a:spcAft>
              <a:defRPr/>
            </a:pPr>
            <a:r>
              <a:rPr lang="en-US" sz="2800" b="1" dirty="0" smtClean="0">
                <a:latin typeface="Corbel" charset="0"/>
                <a:ea typeface="ＭＳ Ｐゴシック" charset="0"/>
                <a:cs typeface="ＭＳ Ｐゴシック" charset="0"/>
              </a:rPr>
              <a:t>Techniques used for data population</a:t>
            </a:r>
          </a:p>
          <a:p>
            <a:pPr lvl="1" eaLnBrk="1" hangingPunct="1">
              <a:lnSpc>
                <a:spcPct val="80000"/>
              </a:lnSpc>
              <a:spcAft>
                <a:spcPct val="20000"/>
              </a:spcAft>
              <a:defRPr/>
            </a:pPr>
            <a:r>
              <a:rPr lang="en-US" sz="2800" b="1" dirty="0" smtClean="0">
                <a:latin typeface="Corbel" charset="0"/>
                <a:ea typeface="ＭＳ Ｐゴシック" charset="0"/>
                <a:cs typeface="ＭＳ Ｐゴシック" charset="0"/>
              </a:rPr>
              <a:t>Test Case Execution Procedures</a:t>
            </a:r>
            <a:endParaRPr lang="en-US" sz="2800" b="1" dirty="0">
              <a:latin typeface="Corbel" charset="0"/>
              <a:ea typeface="ＭＳ Ｐゴシック" charset="0"/>
              <a:cs typeface="ＭＳ Ｐゴシック" charset="0"/>
            </a:endParaRPr>
          </a:p>
        </p:txBody>
      </p:sp>
    </p:spTree>
    <p:extLst>
      <p:ext uri="{BB962C8B-B14F-4D97-AF65-F5344CB8AC3E}">
        <p14:creationId xmlns:p14="http://schemas.microsoft.com/office/powerpoint/2010/main" val="29528538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CFTT Methodology</a:t>
            </a:r>
            <a:r>
              <a:rPr lang="en-US" dirty="0">
                <a:latin typeface="Consolas" charset="0"/>
                <a:ea typeface="ＭＳ Ｐゴシック" charset="0"/>
                <a:cs typeface="ＭＳ Ｐゴシック" charset="0"/>
              </a:rPr>
              <a:t>	</a:t>
            </a:r>
          </a:p>
        </p:txBody>
      </p:sp>
      <p:sp>
        <p:nvSpPr>
          <p:cNvPr id="49154" name="Rectangle 4"/>
          <p:cNvSpPr txBox="1">
            <a:spLocks noChangeArrowheads="1"/>
          </p:cNvSpPr>
          <p:nvPr/>
        </p:nvSpPr>
        <p:spPr bwMode="auto">
          <a:xfrm>
            <a:off x="457200" y="1600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lnSpc>
                <a:spcPct val="80000"/>
              </a:lnSpc>
              <a:spcBef>
                <a:spcPct val="20000"/>
              </a:spcBef>
              <a:buFont typeface="Wingdings" charset="0"/>
              <a:buChar char="§"/>
            </a:pPr>
            <a:r>
              <a:rPr lang="en-US" sz="2800">
                <a:latin typeface="Corbel" charset="0"/>
              </a:rPr>
              <a:t>Test Specification – Requirements</a:t>
            </a:r>
          </a:p>
          <a:p>
            <a:pPr defTabSz="914400" eaLnBrk="1" hangingPunct="1">
              <a:lnSpc>
                <a:spcPct val="80000"/>
              </a:lnSpc>
              <a:spcBef>
                <a:spcPct val="20000"/>
              </a:spcBef>
              <a:buFont typeface="Wingdings" charset="0"/>
              <a:buChar char="§"/>
            </a:pPr>
            <a:r>
              <a:rPr lang="en-US" sz="2800">
                <a:latin typeface="Corbel" charset="0"/>
              </a:rPr>
              <a:t>Test Plan – Test Cases and Assertions</a:t>
            </a:r>
          </a:p>
          <a:p>
            <a:pPr defTabSz="914400" eaLnBrk="1" hangingPunct="1">
              <a:lnSpc>
                <a:spcPct val="80000"/>
              </a:lnSpc>
              <a:spcBef>
                <a:spcPct val="20000"/>
              </a:spcBef>
              <a:buFont typeface="Wingdings" charset="0"/>
              <a:buChar char="§"/>
            </a:pPr>
            <a:r>
              <a:rPr lang="en-US" sz="2800">
                <a:latin typeface="Corbel" charset="0"/>
              </a:rPr>
              <a:t>Setup and Test Procedures</a:t>
            </a:r>
          </a:p>
          <a:p>
            <a:pPr defTabSz="914400" eaLnBrk="1" hangingPunct="1">
              <a:lnSpc>
                <a:spcPct val="80000"/>
              </a:lnSpc>
              <a:spcBef>
                <a:spcPct val="20000"/>
              </a:spcBef>
              <a:buFont typeface="Wingdings" charset="0"/>
              <a:buChar char="§"/>
            </a:pPr>
            <a:r>
              <a:rPr lang="en-US" sz="3600" b="1">
                <a:latin typeface="Corbel" charset="0"/>
              </a:rPr>
              <a:t>Final Test Report Generation</a:t>
            </a:r>
          </a:p>
          <a:p>
            <a:pPr defTabSz="914400" eaLnBrk="1" hangingPunct="1">
              <a:lnSpc>
                <a:spcPct val="80000"/>
              </a:lnSpc>
              <a:spcBef>
                <a:spcPct val="20000"/>
              </a:spcBef>
              <a:buFont typeface="Arial" charset="0"/>
              <a:buChar char="•"/>
            </a:pPr>
            <a:endParaRPr lang="en-US" sz="2000" b="1">
              <a:latin typeface="Corbel" charset="0"/>
            </a:endParaRPr>
          </a:p>
          <a:p>
            <a:pPr defTabSz="914400" eaLnBrk="1" hangingPunct="1">
              <a:lnSpc>
                <a:spcPct val="80000"/>
              </a:lnSpc>
              <a:spcBef>
                <a:spcPct val="20000"/>
              </a:spcBef>
              <a:buFont typeface="Arial" charset="0"/>
              <a:buChar char="•"/>
            </a:pPr>
            <a:endParaRPr lang="en-US" sz="2000" b="1">
              <a:latin typeface="Corbel" charset="0"/>
            </a:endParaRPr>
          </a:p>
        </p:txBody>
      </p:sp>
    </p:spTree>
    <p:extLst>
      <p:ext uri="{BB962C8B-B14F-4D97-AF65-F5344CB8AC3E}">
        <p14:creationId xmlns:p14="http://schemas.microsoft.com/office/powerpoint/2010/main" val="39382724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latin typeface="Consolas" charset="0"/>
                <a:ea typeface="ＭＳ Ｐゴシック" charset="0"/>
                <a:cs typeface="ＭＳ Ｐゴシック" charset="0"/>
              </a:rPr>
              <a:t>Test Report</a:t>
            </a:r>
            <a:endParaRPr lang="en-US" dirty="0">
              <a:latin typeface="Consolas" charset="0"/>
              <a:ea typeface="ＭＳ Ｐゴシック" charset="0"/>
              <a:cs typeface="ＭＳ Ｐゴシック" charset="0"/>
            </a:endParaRPr>
          </a:p>
        </p:txBody>
      </p:sp>
      <p:sp>
        <p:nvSpPr>
          <p:cNvPr id="38915" name="Content Placeholder 2"/>
          <p:cNvSpPr>
            <a:spLocks noGrp="1"/>
          </p:cNvSpPr>
          <p:nvPr>
            <p:ph idx="1"/>
          </p:nvPr>
        </p:nvSpPr>
        <p:spPr/>
        <p:txBody>
          <a:bodyPr>
            <a:normAutofit/>
          </a:bodyPr>
          <a:lstStyle/>
          <a:p>
            <a:pPr eaLnBrk="1" hangingPunct="1">
              <a:lnSpc>
                <a:spcPct val="80000"/>
              </a:lnSpc>
              <a:spcAft>
                <a:spcPct val="20000"/>
              </a:spcAft>
              <a:defRPr/>
            </a:pPr>
            <a:r>
              <a:rPr lang="en-US" sz="3200" b="1" dirty="0" smtClean="0">
                <a:latin typeface="Corbel" charset="0"/>
                <a:ea typeface="ＭＳ Ｐゴシック" charset="0"/>
                <a:cs typeface="ＭＳ Ｐゴシック" charset="0"/>
              </a:rPr>
              <a:t>Results summary</a:t>
            </a:r>
          </a:p>
          <a:p>
            <a:pPr eaLnBrk="1" hangingPunct="1">
              <a:lnSpc>
                <a:spcPct val="80000"/>
              </a:lnSpc>
              <a:spcAft>
                <a:spcPct val="20000"/>
              </a:spcAft>
              <a:defRPr/>
            </a:pPr>
            <a:r>
              <a:rPr lang="en-US" sz="3200" b="1" dirty="0" smtClean="0">
                <a:latin typeface="Corbel" charset="0"/>
                <a:ea typeface="ＭＳ Ｐゴシック" charset="0"/>
                <a:cs typeface="ＭＳ Ｐゴシック" charset="0"/>
              </a:rPr>
              <a:t>Test case selection</a:t>
            </a:r>
          </a:p>
          <a:p>
            <a:pPr eaLnBrk="1" hangingPunct="1">
              <a:lnSpc>
                <a:spcPct val="80000"/>
              </a:lnSpc>
              <a:spcAft>
                <a:spcPct val="20000"/>
              </a:spcAft>
              <a:defRPr/>
            </a:pPr>
            <a:r>
              <a:rPr lang="en-US" sz="3200" b="1" dirty="0" smtClean="0">
                <a:latin typeface="Corbel" charset="0"/>
                <a:ea typeface="ＭＳ Ｐゴシック" charset="0"/>
                <a:cs typeface="ＭＳ Ｐゴシック" charset="0"/>
              </a:rPr>
              <a:t>Results by Test Case-Variation</a:t>
            </a:r>
          </a:p>
          <a:p>
            <a:pPr eaLnBrk="1" hangingPunct="1">
              <a:lnSpc>
                <a:spcPct val="80000"/>
              </a:lnSpc>
              <a:spcAft>
                <a:spcPct val="20000"/>
              </a:spcAft>
              <a:defRPr/>
            </a:pPr>
            <a:r>
              <a:rPr lang="en-US" sz="3200" b="1" dirty="0" smtClean="0">
                <a:latin typeface="Corbel" charset="0"/>
                <a:ea typeface="ＭＳ Ｐゴシック" charset="0"/>
                <a:cs typeface="ＭＳ Ｐゴシック" charset="0"/>
              </a:rPr>
              <a:t>Testing environment</a:t>
            </a:r>
          </a:p>
          <a:p>
            <a:pPr eaLnBrk="1" hangingPunct="1">
              <a:lnSpc>
                <a:spcPct val="80000"/>
              </a:lnSpc>
              <a:spcAft>
                <a:spcPct val="20000"/>
              </a:spcAft>
              <a:defRPr/>
            </a:pPr>
            <a:r>
              <a:rPr lang="en-US" sz="3200" b="1" dirty="0" smtClean="0">
                <a:latin typeface="Corbel" charset="0"/>
                <a:ea typeface="ＭＳ Ｐゴシック" charset="0"/>
                <a:cs typeface="ＭＳ Ｐゴシック" charset="0"/>
              </a:rPr>
              <a:t>Test results</a:t>
            </a:r>
          </a:p>
          <a:p>
            <a:pPr marL="68263" indent="0" eaLnBrk="1" hangingPunct="1">
              <a:lnSpc>
                <a:spcPct val="80000"/>
              </a:lnSpc>
              <a:spcAft>
                <a:spcPct val="20000"/>
              </a:spcAft>
              <a:buFont typeface="Wingdings" charset="0"/>
              <a:buNone/>
              <a:defRPr/>
            </a:pPr>
            <a:endParaRPr lang="en-US" sz="2800" b="1" dirty="0" smtClean="0">
              <a:latin typeface="Corbel" charset="0"/>
              <a:ea typeface="ＭＳ Ｐゴシック" charset="0"/>
              <a:cs typeface="ＭＳ Ｐゴシック" charset="0"/>
            </a:endParaRPr>
          </a:p>
          <a:p>
            <a:pPr marL="68263" indent="0" eaLnBrk="1" hangingPunct="1">
              <a:lnSpc>
                <a:spcPct val="80000"/>
              </a:lnSpc>
              <a:spcAft>
                <a:spcPct val="20000"/>
              </a:spcAft>
              <a:buFont typeface="Wingdings" charset="0"/>
              <a:buNone/>
              <a:defRPr/>
            </a:pPr>
            <a:endParaRPr lang="en-US" sz="2800" b="1" dirty="0" smtClean="0">
              <a:latin typeface="Corbel" charset="0"/>
              <a:ea typeface="ＭＳ Ｐゴシック" charset="0"/>
              <a:cs typeface="ＭＳ Ｐゴシック" charset="0"/>
            </a:endParaRPr>
          </a:p>
        </p:txBody>
      </p:sp>
    </p:spTree>
    <p:extLst>
      <p:ext uri="{BB962C8B-B14F-4D97-AF65-F5344CB8AC3E}">
        <p14:creationId xmlns:p14="http://schemas.microsoft.com/office/powerpoint/2010/main" val="7064718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latin typeface="Consolas" charset="0"/>
                <a:ea typeface="ＭＳ Ｐゴシック" charset="0"/>
                <a:cs typeface="ＭＳ Ｐゴシック" charset="0"/>
              </a:rPr>
              <a:t>Tool Validation</a:t>
            </a:r>
          </a:p>
        </p:txBody>
      </p:sp>
      <p:sp>
        <p:nvSpPr>
          <p:cNvPr id="53250" name="Content Placeholder 2"/>
          <p:cNvSpPr>
            <a:spLocks noGrp="1"/>
          </p:cNvSpPr>
          <p:nvPr>
            <p:ph idx="1"/>
          </p:nvPr>
        </p:nvSpPr>
        <p:spPr/>
        <p:txBody>
          <a:bodyPr/>
          <a:lstStyle/>
          <a:p>
            <a:pPr eaLnBrk="1" hangingPunct="1">
              <a:lnSpc>
                <a:spcPct val="80000"/>
              </a:lnSpc>
              <a:spcAft>
                <a:spcPct val="20000"/>
              </a:spcAft>
            </a:pPr>
            <a:r>
              <a:rPr lang="en-US" sz="3200" b="1" dirty="0">
                <a:latin typeface="Corbel" charset="0"/>
                <a:ea typeface="ＭＳ Ｐゴシック" charset="0"/>
                <a:cs typeface="ＭＳ Ｐゴシック" charset="0"/>
              </a:rPr>
              <a:t>Tool validation results issued by the CFTT project at NIST provide information necessary for: </a:t>
            </a:r>
          </a:p>
          <a:p>
            <a:pPr lvl="1" eaLnBrk="1" hangingPunct="1">
              <a:lnSpc>
                <a:spcPct val="80000"/>
              </a:lnSpc>
            </a:pPr>
            <a:r>
              <a:rPr lang="en-US" sz="2800" b="1" dirty="0">
                <a:latin typeface="Corbel" charset="0"/>
                <a:ea typeface="ＭＳ Ｐゴシック" charset="0"/>
              </a:rPr>
              <a:t>Toolmakers to improve tools</a:t>
            </a:r>
          </a:p>
          <a:p>
            <a:pPr lvl="1" eaLnBrk="1" hangingPunct="1">
              <a:lnSpc>
                <a:spcPct val="80000"/>
              </a:lnSpc>
            </a:pPr>
            <a:r>
              <a:rPr lang="en-US" sz="2800" b="1" dirty="0">
                <a:latin typeface="Corbel" charset="0"/>
                <a:ea typeface="ＭＳ Ｐゴシック" charset="0"/>
              </a:rPr>
              <a:t>Users to make informed choices about acquiring and using computer forensic tools</a:t>
            </a:r>
          </a:p>
          <a:p>
            <a:pPr lvl="1" eaLnBrk="1" hangingPunct="1">
              <a:lnSpc>
                <a:spcPct val="80000"/>
              </a:lnSpc>
              <a:spcAft>
                <a:spcPct val="20000"/>
              </a:spcAft>
            </a:pPr>
            <a:r>
              <a:rPr lang="en-US" sz="2800" b="1" dirty="0">
                <a:latin typeface="Corbel" charset="0"/>
                <a:ea typeface="ＭＳ Ｐゴシック" charset="0"/>
              </a:rPr>
              <a:t>And for interested parties to understand the tools capabilities</a:t>
            </a:r>
          </a:p>
          <a:p>
            <a:pPr eaLnBrk="1" hangingPunct="1"/>
            <a:endParaRPr lang="en-US" dirty="0">
              <a:latin typeface="Corbel" charset="0"/>
              <a:ea typeface="ＭＳ Ｐゴシック" charset="0"/>
              <a:cs typeface="ＭＳ Ｐゴシック" charset="0"/>
            </a:endParaRPr>
          </a:p>
        </p:txBody>
      </p:sp>
    </p:spTree>
    <p:extLst>
      <p:ext uri="{BB962C8B-B14F-4D97-AF65-F5344CB8AC3E}">
        <p14:creationId xmlns:p14="http://schemas.microsoft.com/office/powerpoint/2010/main" val="20965951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Computer Forensics Tool Catalog Website – The Perfect Tool</a:t>
            </a:r>
            <a:endParaRPr lang="en-US" sz="4000" dirty="0"/>
          </a:p>
        </p:txBody>
      </p:sp>
      <p:sp>
        <p:nvSpPr>
          <p:cNvPr id="3" name="Content Placeholder 2"/>
          <p:cNvSpPr>
            <a:spLocks noGrp="1"/>
          </p:cNvSpPr>
          <p:nvPr>
            <p:ph idx="1"/>
          </p:nvPr>
        </p:nvSpPr>
        <p:spPr/>
        <p:txBody>
          <a:bodyPr>
            <a:normAutofit/>
          </a:bodyPr>
          <a:lstStyle/>
          <a:p>
            <a:r>
              <a:rPr lang="en-US" sz="2800" dirty="0" smtClean="0"/>
              <a:t>Idea: one tool that does everything</a:t>
            </a:r>
          </a:p>
          <a:p>
            <a:r>
              <a:rPr lang="en-US" sz="2800" dirty="0" smtClean="0"/>
              <a:t>Reality: need a bunch of tools</a:t>
            </a:r>
          </a:p>
          <a:p>
            <a:endParaRPr lang="en-US" sz="2800" dirty="0" smtClean="0"/>
          </a:p>
          <a:p>
            <a:r>
              <a:rPr lang="en-US" sz="2800" dirty="0" smtClean="0"/>
              <a:t>Solution: an effective way for connecting practitioners to the tools they need</a:t>
            </a:r>
          </a:p>
        </p:txBody>
      </p:sp>
    </p:spTree>
    <p:extLst>
      <p:ext uri="{BB962C8B-B14F-4D97-AF65-F5344CB8AC3E}">
        <p14:creationId xmlns:p14="http://schemas.microsoft.com/office/powerpoint/2010/main" val="34702348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Tool Catalog Work?</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It’s taxonomy-driven</a:t>
            </a:r>
          </a:p>
          <a:p>
            <a:pPr marL="0" indent="0">
              <a:buNone/>
            </a:pPr>
            <a:r>
              <a:rPr lang="en-US" dirty="0" smtClean="0"/>
              <a:t>Taxonomy: Forensic functionalities + associated technical parameters and technical parameter values</a:t>
            </a:r>
          </a:p>
          <a:p>
            <a:pPr marL="0" indent="0">
              <a:buNone/>
            </a:pPr>
            <a:r>
              <a:rPr lang="en-US" dirty="0" smtClean="0"/>
              <a:t>Example: </a:t>
            </a:r>
            <a:r>
              <a:rPr lang="en-US" i="1" dirty="0" smtClean="0"/>
              <a:t>Deleted File Recovery</a:t>
            </a:r>
          </a:p>
          <a:p>
            <a:pPr marL="0" indent="0">
              <a:buNone/>
            </a:pPr>
            <a:r>
              <a:rPr lang="en-US" dirty="0"/>
              <a:t> </a:t>
            </a:r>
            <a:r>
              <a:rPr lang="en-US" dirty="0" smtClean="0"/>
              <a:t>   Technical Parameters:</a:t>
            </a:r>
          </a:p>
          <a:p>
            <a:pPr lvl="1">
              <a:buFont typeface="Arial"/>
              <a:buChar char="•"/>
            </a:pPr>
            <a:r>
              <a:rPr lang="en-US" dirty="0" smtClean="0"/>
              <a:t>“</a:t>
            </a:r>
            <a:r>
              <a:rPr lang="en-US" i="1" dirty="0" smtClean="0"/>
              <a:t>Tool host OS / runtime environment</a:t>
            </a:r>
            <a:r>
              <a:rPr lang="en-US" dirty="0" smtClean="0"/>
              <a:t>”: Windows, Linux, Mac</a:t>
            </a:r>
          </a:p>
          <a:p>
            <a:pPr lvl="1">
              <a:buFont typeface="Arial"/>
              <a:buChar char="•"/>
            </a:pPr>
            <a:r>
              <a:rPr lang="en-US" dirty="0" smtClean="0"/>
              <a:t>“</a:t>
            </a:r>
            <a:r>
              <a:rPr lang="en-US" i="1" dirty="0" smtClean="0"/>
              <a:t>Supported file systems</a:t>
            </a:r>
            <a:r>
              <a:rPr lang="en-US" dirty="0" smtClean="0"/>
              <a:t>”: FAT16, FAT32, NTFS, </a:t>
            </a:r>
            <a:r>
              <a:rPr lang="en-US" dirty="0" err="1" smtClean="0"/>
              <a:t>exFAT</a:t>
            </a:r>
            <a:r>
              <a:rPr lang="en-US" dirty="0" smtClean="0"/>
              <a:t>, EXT3</a:t>
            </a:r>
          </a:p>
          <a:p>
            <a:pPr lvl="1">
              <a:buFont typeface="Arial"/>
              <a:buChar char="•"/>
            </a:pPr>
            <a:r>
              <a:rPr lang="en-US" dirty="0" smtClean="0"/>
              <a:t>“</a:t>
            </a:r>
            <a:r>
              <a:rPr lang="en-US" i="1" dirty="0" smtClean="0"/>
              <a:t>Overwritten file identification</a:t>
            </a:r>
            <a:r>
              <a:rPr lang="en-US" dirty="0" smtClean="0"/>
              <a:t>”: supported, not supported</a:t>
            </a:r>
          </a:p>
          <a:p>
            <a:pPr marL="0" indent="0">
              <a:buNone/>
            </a:pPr>
            <a:endParaRPr lang="en-US" dirty="0"/>
          </a:p>
        </p:txBody>
      </p:sp>
    </p:spTree>
    <p:extLst>
      <p:ext uri="{BB962C8B-B14F-4D97-AF65-F5344CB8AC3E}">
        <p14:creationId xmlns:p14="http://schemas.microsoft.com/office/powerpoint/2010/main" val="32763727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Taxonomy-driven: benefits</a:t>
            </a:r>
            <a:endParaRPr lang="en-US" dirty="0"/>
          </a:p>
        </p:txBody>
      </p:sp>
      <p:sp>
        <p:nvSpPr>
          <p:cNvPr id="3" name="Content Placeholder 2"/>
          <p:cNvSpPr>
            <a:spLocks noGrp="1"/>
          </p:cNvSpPr>
          <p:nvPr>
            <p:ph idx="1"/>
          </p:nvPr>
        </p:nvSpPr>
        <p:spPr/>
        <p:txBody>
          <a:bodyPr/>
          <a:lstStyle/>
          <a:p>
            <a:pPr>
              <a:buFont typeface="Arial"/>
              <a:buChar char="•"/>
            </a:pPr>
            <a:r>
              <a:rPr lang="en-US" dirty="0" smtClean="0"/>
              <a:t>It’s searchable </a:t>
            </a:r>
          </a:p>
          <a:p>
            <a:pPr>
              <a:buFont typeface="Arial"/>
              <a:buChar char="•"/>
            </a:pPr>
            <a:r>
              <a:rPr lang="en-US" dirty="0" smtClean="0"/>
              <a:t>Uniform information across tools</a:t>
            </a:r>
          </a:p>
          <a:p>
            <a:pPr>
              <a:buFont typeface="Arial"/>
              <a:buChar char="•"/>
            </a:pPr>
            <a:r>
              <a:rPr lang="en-US" dirty="0" smtClean="0"/>
              <a:t>It’s </a:t>
            </a:r>
            <a:r>
              <a:rPr lang="en-US" dirty="0"/>
              <a:t>vendor </a:t>
            </a:r>
            <a:r>
              <a:rPr lang="en-US" dirty="0" smtClean="0"/>
              <a:t>populated </a:t>
            </a:r>
          </a:p>
          <a:p>
            <a:pPr lvl="1">
              <a:buFont typeface="Arial"/>
              <a:buChar char="•"/>
            </a:pPr>
            <a:r>
              <a:rPr lang="en-US" dirty="0" smtClean="0"/>
              <a:t>tool info more accurate, easier to collect</a:t>
            </a:r>
          </a:p>
          <a:p>
            <a:pPr lvl="1">
              <a:buFont typeface="Arial"/>
              <a:buChar char="•"/>
            </a:pPr>
            <a:r>
              <a:rPr lang="en-US" dirty="0" smtClean="0"/>
              <a:t>tool submissions reviewed at NIST before posting</a:t>
            </a:r>
          </a:p>
          <a:p>
            <a:pPr lvl="1">
              <a:buFont typeface="Arial"/>
              <a:buChar char="•"/>
            </a:pPr>
            <a:r>
              <a:rPr lang="en-US" dirty="0" smtClean="0"/>
              <a:t>field to list available test reports</a:t>
            </a:r>
          </a:p>
          <a:p>
            <a:pPr lvl="1">
              <a:buFont typeface="Arial"/>
              <a:buChar char="•"/>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1240617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New Tools, Entries, Functionalities by Month</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8290458"/>
              </p:ext>
            </p:extLst>
          </p:nvPr>
        </p:nvGraphicFramePr>
        <p:xfrm>
          <a:off x="254000" y="1299105"/>
          <a:ext cx="8686800" cy="49238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5036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the Catalog?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1591750"/>
              </p:ext>
            </p:extLst>
          </p:nvPr>
        </p:nvGraphicFramePr>
        <p:xfrm>
          <a:off x="457200" y="1412876"/>
          <a:ext cx="8229600" cy="5400039"/>
        </p:xfrm>
        <a:graphic>
          <a:graphicData uri="http://schemas.openxmlformats.org/drawingml/2006/table">
            <a:tbl>
              <a:tblPr firstRow="1" bandRow="1">
                <a:tableStyleId>{2D5ABB26-0587-4C30-8999-92F81FD0307C}</a:tableStyleId>
              </a:tblPr>
              <a:tblGrid>
                <a:gridCol w="2032000"/>
                <a:gridCol w="423333"/>
                <a:gridCol w="2540000"/>
                <a:gridCol w="491067"/>
                <a:gridCol w="2269067"/>
                <a:gridCol w="474133"/>
              </a:tblGrid>
              <a:tr h="370840">
                <a:tc>
                  <a:txBody>
                    <a:bodyPr/>
                    <a:lstStyle/>
                    <a:p>
                      <a:r>
                        <a:rPr lang="en-US" dirty="0" smtClean="0"/>
                        <a:t>Cloud Services</a:t>
                      </a:r>
                      <a:endParaRPr lang="en-US" dirty="0"/>
                    </a:p>
                  </a:txBody>
                  <a:tcPr/>
                </a:tc>
                <a:tc>
                  <a:txBody>
                    <a:bodyPr/>
                    <a:lstStyle/>
                    <a:p>
                      <a:pPr algn="ctr"/>
                      <a:r>
                        <a:rPr lang="en-US" dirty="0" smtClean="0"/>
                        <a:t>1</a:t>
                      </a:r>
                      <a:endParaRPr lang="en-US" dirty="0"/>
                    </a:p>
                  </a:txBody>
                  <a:tcPr/>
                </a:tc>
                <a:tc>
                  <a:txBody>
                    <a:bodyPr/>
                    <a:lstStyle/>
                    <a:p>
                      <a:r>
                        <a:rPr lang="en-US" dirty="0" smtClean="0"/>
                        <a:t>Hardware Write Block</a:t>
                      </a:r>
                      <a:endParaRPr lang="en-US" dirty="0"/>
                    </a:p>
                  </a:txBody>
                  <a:tcPr/>
                </a:tc>
                <a:tc>
                  <a:txBody>
                    <a:bodyPr/>
                    <a:lstStyle/>
                    <a:p>
                      <a:pPr algn="ctr"/>
                      <a:r>
                        <a:rPr lang="en-US" dirty="0" smtClean="0"/>
                        <a:t>14</a:t>
                      </a:r>
                      <a:endParaRPr lang="en-US" dirty="0"/>
                    </a:p>
                  </a:txBody>
                  <a:tcPr/>
                </a:tc>
                <a:tc>
                  <a:txBody>
                    <a:bodyPr/>
                    <a:lstStyle/>
                    <a:p>
                      <a:r>
                        <a:rPr lang="en-US" dirty="0" smtClean="0"/>
                        <a:t>Remote Capabilities/Remote</a:t>
                      </a:r>
                      <a:r>
                        <a:rPr lang="en-US" baseline="0" dirty="0" smtClean="0"/>
                        <a:t> Forensics</a:t>
                      </a:r>
                      <a:endParaRPr lang="en-US" dirty="0"/>
                    </a:p>
                  </a:txBody>
                  <a:tcPr/>
                </a:tc>
                <a:tc>
                  <a:txBody>
                    <a:bodyPr/>
                    <a:lstStyle/>
                    <a:p>
                      <a:pPr algn="ctr"/>
                      <a:r>
                        <a:rPr lang="en-US" dirty="0" smtClean="0"/>
                        <a:t>2</a:t>
                      </a:r>
                      <a:endParaRPr lang="en-US" dirty="0"/>
                    </a:p>
                  </a:txBody>
                  <a:tcPr/>
                </a:tc>
              </a:tr>
              <a:tr h="370840">
                <a:tc>
                  <a:txBody>
                    <a:bodyPr/>
                    <a:lstStyle/>
                    <a:p>
                      <a:r>
                        <a:rPr lang="en-US" dirty="0" smtClean="0"/>
                        <a:t>Deleted File Recovery</a:t>
                      </a:r>
                      <a:endParaRPr lang="en-US" dirty="0"/>
                    </a:p>
                  </a:txBody>
                  <a:tcPr/>
                </a:tc>
                <a:tc>
                  <a:txBody>
                    <a:bodyPr/>
                    <a:lstStyle/>
                    <a:p>
                      <a:pPr algn="ctr"/>
                      <a:r>
                        <a:rPr lang="en-US" dirty="0" smtClean="0"/>
                        <a:t>9</a:t>
                      </a:r>
                      <a:endParaRPr lang="en-US" dirty="0"/>
                    </a:p>
                  </a:txBody>
                  <a:tcPr/>
                </a:tc>
                <a:tc>
                  <a:txBody>
                    <a:bodyPr/>
                    <a:lstStyle/>
                    <a:p>
                      <a:r>
                        <a:rPr lang="en-US" dirty="0" smtClean="0"/>
                        <a:t>Hash Analysis</a:t>
                      </a:r>
                      <a:endParaRPr lang="en-US" dirty="0"/>
                    </a:p>
                  </a:txBody>
                  <a:tcPr/>
                </a:tc>
                <a:tc>
                  <a:txBody>
                    <a:bodyPr/>
                    <a:lstStyle/>
                    <a:p>
                      <a:pPr algn="ctr"/>
                      <a:r>
                        <a:rPr lang="en-US" dirty="0" smtClean="0"/>
                        <a:t>9</a:t>
                      </a:r>
                      <a:endParaRPr lang="en-US" dirty="0"/>
                    </a:p>
                  </a:txBody>
                  <a:tcPr/>
                </a:tc>
                <a:tc>
                  <a:txBody>
                    <a:bodyPr/>
                    <a:lstStyle/>
                    <a:p>
                      <a:r>
                        <a:rPr lang="en-US" dirty="0" smtClean="0"/>
                        <a:t>Social Media</a:t>
                      </a:r>
                      <a:endParaRPr lang="en-US" dirty="0"/>
                    </a:p>
                  </a:txBody>
                  <a:tcPr/>
                </a:tc>
                <a:tc>
                  <a:txBody>
                    <a:bodyPr/>
                    <a:lstStyle/>
                    <a:p>
                      <a:pPr algn="ctr"/>
                      <a:r>
                        <a:rPr lang="en-US" dirty="0" smtClean="0"/>
                        <a:t>5</a:t>
                      </a:r>
                      <a:endParaRPr lang="en-US" dirty="0"/>
                    </a:p>
                  </a:txBody>
                  <a:tcPr/>
                </a:tc>
              </a:tr>
              <a:tr h="370840">
                <a:tc>
                  <a:txBody>
                    <a:bodyPr/>
                    <a:lstStyle/>
                    <a:p>
                      <a:r>
                        <a:rPr lang="en-US" dirty="0" smtClean="0"/>
                        <a:t>Disk Imaging</a:t>
                      </a:r>
                      <a:endParaRPr lang="en-US" dirty="0"/>
                    </a:p>
                  </a:txBody>
                  <a:tcPr/>
                </a:tc>
                <a:tc>
                  <a:txBody>
                    <a:bodyPr/>
                    <a:lstStyle/>
                    <a:p>
                      <a:pPr algn="ctr"/>
                      <a:r>
                        <a:rPr lang="en-US" dirty="0" smtClean="0"/>
                        <a:t>12</a:t>
                      </a:r>
                    </a:p>
                  </a:txBody>
                  <a:tcPr/>
                </a:tc>
                <a:tc>
                  <a:txBody>
                    <a:bodyPr/>
                    <a:lstStyle/>
                    <a:p>
                      <a:r>
                        <a:rPr lang="en-US" dirty="0" smtClean="0"/>
                        <a:t>Image Analysis (Graphic Files)</a:t>
                      </a:r>
                      <a:endParaRPr lang="en-US" dirty="0"/>
                    </a:p>
                  </a:txBody>
                  <a:tcPr/>
                </a:tc>
                <a:tc>
                  <a:txBody>
                    <a:bodyPr/>
                    <a:lstStyle/>
                    <a:p>
                      <a:pPr algn="ctr"/>
                      <a:r>
                        <a:rPr lang="en-US" dirty="0" smtClean="0"/>
                        <a:t>2</a:t>
                      </a:r>
                      <a:endParaRPr lang="en-US" dirty="0"/>
                    </a:p>
                  </a:txBody>
                  <a:tcPr/>
                </a:tc>
                <a:tc>
                  <a:txBody>
                    <a:bodyPr/>
                    <a:lstStyle/>
                    <a:p>
                      <a:r>
                        <a:rPr lang="en-US" dirty="0" smtClean="0"/>
                        <a:t>Software Write Block</a:t>
                      </a:r>
                      <a:endParaRPr lang="en-US" dirty="0"/>
                    </a:p>
                  </a:txBody>
                  <a:tcPr/>
                </a:tc>
                <a:tc>
                  <a:txBody>
                    <a:bodyPr/>
                    <a:lstStyle/>
                    <a:p>
                      <a:pPr algn="ctr"/>
                      <a:r>
                        <a:rPr lang="en-US" dirty="0" smtClean="0"/>
                        <a:t>5</a:t>
                      </a:r>
                      <a:endParaRPr lang="en-US" dirty="0"/>
                    </a:p>
                  </a:txBody>
                  <a:tcPr/>
                </a:tc>
              </a:tr>
              <a:tr h="370840">
                <a:tc>
                  <a:txBody>
                    <a:bodyPr/>
                    <a:lstStyle/>
                    <a:p>
                      <a:r>
                        <a:rPr lang="en-US" dirty="0" smtClean="0"/>
                        <a:t>Email Parsing</a:t>
                      </a:r>
                      <a:endParaRPr lang="en-US" dirty="0"/>
                    </a:p>
                  </a:txBody>
                  <a:tcPr/>
                </a:tc>
                <a:tc>
                  <a:txBody>
                    <a:bodyPr/>
                    <a:lstStyle/>
                    <a:p>
                      <a:pPr algn="ctr"/>
                      <a:r>
                        <a:rPr lang="en-US" dirty="0" smtClean="0"/>
                        <a:t>10</a:t>
                      </a:r>
                      <a:endParaRPr lang="en-US" dirty="0"/>
                    </a:p>
                  </a:txBody>
                  <a:tcPr/>
                </a:tc>
                <a:tc>
                  <a:txBody>
                    <a:bodyPr/>
                    <a:lstStyle/>
                    <a:p>
                      <a:r>
                        <a:rPr lang="en-US" dirty="0" smtClean="0"/>
                        <a:t>Instant Messenger</a:t>
                      </a:r>
                      <a:endParaRPr lang="en-US" dirty="0"/>
                    </a:p>
                  </a:txBody>
                  <a:tcPr/>
                </a:tc>
                <a:tc>
                  <a:txBody>
                    <a:bodyPr/>
                    <a:lstStyle/>
                    <a:p>
                      <a:pPr algn="ctr"/>
                      <a:r>
                        <a:rPr lang="en-US" dirty="0" smtClean="0"/>
                        <a:t>3</a:t>
                      </a:r>
                      <a:endParaRPr lang="en-US" dirty="0"/>
                    </a:p>
                  </a:txBody>
                  <a:tcPr/>
                </a:tc>
                <a:tc>
                  <a:txBody>
                    <a:bodyPr/>
                    <a:lstStyle/>
                    <a:p>
                      <a:r>
                        <a:rPr lang="en-US" dirty="0" err="1" smtClean="0"/>
                        <a:t>Steganalysis</a:t>
                      </a:r>
                      <a:endParaRPr lang="en-US" dirty="0"/>
                    </a:p>
                  </a:txBody>
                  <a:tcPr/>
                </a:tc>
                <a:tc>
                  <a:txBody>
                    <a:bodyPr/>
                    <a:lstStyle/>
                    <a:p>
                      <a:pPr algn="ctr"/>
                      <a:r>
                        <a:rPr lang="en-US" dirty="0" smtClean="0"/>
                        <a:t>4</a:t>
                      </a:r>
                      <a:endParaRPr lang="en-US" dirty="0"/>
                    </a:p>
                  </a:txBody>
                  <a:tcPr/>
                </a:tc>
              </a:tr>
              <a:tr h="370840">
                <a:tc>
                  <a:txBody>
                    <a:bodyPr/>
                    <a:lstStyle/>
                    <a:p>
                      <a:r>
                        <a:rPr lang="en-US" dirty="0" smtClean="0"/>
                        <a:t>File Carving</a:t>
                      </a:r>
                      <a:endParaRPr lang="en-US" dirty="0"/>
                    </a:p>
                  </a:txBody>
                  <a:tcPr/>
                </a:tc>
                <a:tc>
                  <a:txBody>
                    <a:bodyPr/>
                    <a:lstStyle/>
                    <a:p>
                      <a:pPr algn="ctr"/>
                      <a:r>
                        <a:rPr lang="en-US" dirty="0" smtClean="0"/>
                        <a:t>2</a:t>
                      </a:r>
                      <a:endParaRPr lang="en-US" dirty="0"/>
                    </a:p>
                  </a:txBody>
                  <a:tcPr/>
                </a:tc>
                <a:tc>
                  <a:txBody>
                    <a:bodyPr/>
                    <a:lstStyle/>
                    <a:p>
                      <a:r>
                        <a:rPr lang="en-US" dirty="0" smtClean="0"/>
                        <a:t>Media Sanitization/Drive Reuse</a:t>
                      </a:r>
                      <a:endParaRPr lang="en-US" dirty="0"/>
                    </a:p>
                  </a:txBody>
                  <a:tcPr/>
                </a:tc>
                <a:tc>
                  <a:txBody>
                    <a:bodyPr/>
                    <a:lstStyle/>
                    <a:p>
                      <a:pPr algn="ctr"/>
                      <a:r>
                        <a:rPr lang="en-US" dirty="0" smtClean="0"/>
                        <a:t>4</a:t>
                      </a:r>
                      <a:endParaRPr lang="en-US" dirty="0"/>
                    </a:p>
                  </a:txBody>
                  <a:tcPr/>
                </a:tc>
                <a:tc>
                  <a:txBody>
                    <a:bodyPr/>
                    <a:lstStyle/>
                    <a:p>
                      <a:r>
                        <a:rPr lang="en-US" dirty="0" smtClean="0"/>
                        <a:t>String Search</a:t>
                      </a:r>
                      <a:endParaRPr lang="en-US" dirty="0"/>
                    </a:p>
                  </a:txBody>
                  <a:tcPr/>
                </a:tc>
                <a:tc>
                  <a:txBody>
                    <a:bodyPr/>
                    <a:lstStyle/>
                    <a:p>
                      <a:pPr algn="ctr"/>
                      <a:r>
                        <a:rPr lang="en-US" dirty="0" smtClean="0"/>
                        <a:t>6</a:t>
                      </a:r>
                      <a:endParaRPr lang="en-US" dirty="0"/>
                    </a:p>
                  </a:txBody>
                  <a:tcPr/>
                </a:tc>
              </a:tr>
              <a:tr h="370840">
                <a:tc>
                  <a:txBody>
                    <a:bodyPr/>
                    <a:lstStyle/>
                    <a:p>
                      <a:r>
                        <a:rPr lang="en-US" dirty="0" smtClean="0"/>
                        <a:t>Forensic Boot Environment</a:t>
                      </a:r>
                      <a:endParaRPr lang="en-US" dirty="0"/>
                    </a:p>
                  </a:txBody>
                  <a:tcPr/>
                </a:tc>
                <a:tc>
                  <a:txBody>
                    <a:bodyPr/>
                    <a:lstStyle/>
                    <a:p>
                      <a:pPr algn="ctr"/>
                      <a:r>
                        <a:rPr lang="en-US" dirty="0" smtClean="0"/>
                        <a:t>2</a:t>
                      </a:r>
                      <a:endParaRPr lang="en-US" dirty="0"/>
                    </a:p>
                  </a:txBody>
                  <a:tcPr/>
                </a:tc>
                <a:tc>
                  <a:txBody>
                    <a:bodyPr/>
                    <a:lstStyle/>
                    <a:p>
                      <a:r>
                        <a:rPr lang="en-US" dirty="0" smtClean="0"/>
                        <a:t>Memory Capture &amp;</a:t>
                      </a:r>
                      <a:r>
                        <a:rPr lang="en-US" baseline="0" dirty="0" smtClean="0"/>
                        <a:t> Analysis</a:t>
                      </a:r>
                      <a:endParaRPr lang="en-US" dirty="0"/>
                    </a:p>
                  </a:txBody>
                  <a:tcPr/>
                </a:tc>
                <a:tc>
                  <a:txBody>
                    <a:bodyPr/>
                    <a:lstStyle/>
                    <a:p>
                      <a:pPr algn="ctr"/>
                      <a:r>
                        <a:rPr lang="en-US" dirty="0" smtClean="0"/>
                        <a:t>11</a:t>
                      </a:r>
                      <a:endParaRPr lang="en-US" dirty="0"/>
                    </a:p>
                  </a:txBody>
                  <a:tcPr/>
                </a:tc>
                <a:tc>
                  <a:txBody>
                    <a:bodyPr/>
                    <a:lstStyle/>
                    <a:p>
                      <a:r>
                        <a:rPr lang="en-US" dirty="0" smtClean="0"/>
                        <a:t>Web Browser Forensics</a:t>
                      </a:r>
                      <a:endParaRPr lang="en-US" dirty="0"/>
                    </a:p>
                  </a:txBody>
                  <a:tcPr/>
                </a:tc>
                <a:tc>
                  <a:txBody>
                    <a:bodyPr/>
                    <a:lstStyle/>
                    <a:p>
                      <a:pPr algn="ctr"/>
                      <a:r>
                        <a:rPr lang="en-US" dirty="0" smtClean="0"/>
                        <a:t>2</a:t>
                      </a:r>
                      <a:endParaRPr lang="en-US" dirty="0"/>
                    </a:p>
                  </a:txBody>
                  <a:tcPr/>
                </a:tc>
              </a:tr>
              <a:tr h="370840">
                <a:tc>
                  <a:txBody>
                    <a:bodyPr/>
                    <a:lstStyle/>
                    <a:p>
                      <a:r>
                        <a:rPr lang="en-US" dirty="0" smtClean="0"/>
                        <a:t>Forensic Tool Suite (Mac Investigations)</a:t>
                      </a:r>
                      <a:endParaRPr lang="en-US" dirty="0"/>
                    </a:p>
                  </a:txBody>
                  <a:tcPr/>
                </a:tc>
                <a:tc>
                  <a:txBody>
                    <a:bodyPr/>
                    <a:lstStyle/>
                    <a:p>
                      <a:pPr algn="ctr"/>
                      <a:r>
                        <a:rPr lang="en-US" dirty="0" smtClean="0"/>
                        <a:t>3</a:t>
                      </a:r>
                      <a:endParaRPr lang="en-US" dirty="0"/>
                    </a:p>
                  </a:txBody>
                  <a:tcPr/>
                </a:tc>
                <a:tc>
                  <a:txBody>
                    <a:bodyPr/>
                    <a:lstStyle/>
                    <a:p>
                      <a:r>
                        <a:rPr lang="en-US" dirty="0" smtClean="0"/>
                        <a:t>Mobile Device Acquisition &amp; Analysis</a:t>
                      </a:r>
                      <a:endParaRPr lang="en-US" dirty="0"/>
                    </a:p>
                  </a:txBody>
                  <a:tcPr/>
                </a:tc>
                <a:tc>
                  <a:txBody>
                    <a:bodyPr/>
                    <a:lstStyle/>
                    <a:p>
                      <a:pPr algn="ctr"/>
                      <a:r>
                        <a:rPr lang="en-US" dirty="0" smtClean="0"/>
                        <a:t>19</a:t>
                      </a:r>
                      <a:endParaRPr lang="en-US" dirty="0"/>
                    </a:p>
                  </a:txBody>
                  <a:tcPr/>
                </a:tc>
                <a:tc>
                  <a:txBody>
                    <a:bodyPr/>
                    <a:lstStyle/>
                    <a:p>
                      <a:r>
                        <a:rPr lang="en-US" dirty="0" smtClean="0"/>
                        <a:t>Windows Registry Analysis</a:t>
                      </a:r>
                      <a:endParaRPr lang="en-US" dirty="0"/>
                    </a:p>
                  </a:txBody>
                  <a:tcPr/>
                </a:tc>
                <a:tc>
                  <a:txBody>
                    <a:bodyPr/>
                    <a:lstStyle/>
                    <a:p>
                      <a:pPr algn="ctr"/>
                      <a:r>
                        <a:rPr lang="en-US" dirty="0" smtClean="0"/>
                        <a:t>3</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Forensic Tool Suite (Windows Investigations)</a:t>
                      </a:r>
                    </a:p>
                  </a:txBody>
                  <a:tcPr/>
                </a:tc>
                <a:tc>
                  <a:txBody>
                    <a:bodyPr/>
                    <a:lstStyle/>
                    <a:p>
                      <a:pPr algn="ctr"/>
                      <a:r>
                        <a:rPr lang="en-US" dirty="0" smtClean="0"/>
                        <a:t>4</a:t>
                      </a:r>
                      <a:endParaRPr lang="en-US" dirty="0"/>
                    </a:p>
                  </a:txBody>
                  <a:tcPr/>
                </a:tc>
                <a:tc>
                  <a:txBody>
                    <a:bodyPr/>
                    <a:lstStyle/>
                    <a:p>
                      <a:r>
                        <a:rPr lang="en-US" dirty="0" smtClean="0"/>
                        <a:t>P2P Analysis</a:t>
                      </a:r>
                      <a:endParaRPr lang="en-US" dirty="0"/>
                    </a:p>
                  </a:txBody>
                  <a:tcPr/>
                </a:tc>
                <a:tc>
                  <a:txBody>
                    <a:bodyPr/>
                    <a:lstStyle/>
                    <a:p>
                      <a:pPr algn="ctr"/>
                      <a:r>
                        <a:rPr lang="en-US" dirty="0" smtClean="0"/>
                        <a:t>4</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878375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Calisto MT" charset="0"/>
                <a:ea typeface="ＭＳ Ｐゴシック" charset="0"/>
                <a:cs typeface="Times New Roman" charset="0"/>
              </a:rPr>
              <a:t>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a:t>
            </a:r>
            <a:r>
              <a:rPr lang="en-US" b="1" dirty="0" smtClean="0">
                <a:latin typeface="Calisto MT" charset="0"/>
                <a:ea typeface="ＭＳ Ｐゴシック" charset="0"/>
                <a:cs typeface="ＭＳ Ｐゴシック" charset="0"/>
              </a:rPr>
              <a:t> Neither NIST nor myself has financial interest in any of the real products mentioned as part of this talk.</a:t>
            </a:r>
          </a:p>
          <a:p>
            <a:pPr marL="0" indent="0">
              <a:buNone/>
            </a:pPr>
            <a:endParaRPr lang="en-US" dirty="0"/>
          </a:p>
        </p:txBody>
      </p:sp>
    </p:spTree>
    <p:extLst>
      <p:ext uri="{BB962C8B-B14F-4D97-AF65-F5344CB8AC3E}">
        <p14:creationId xmlns:p14="http://schemas.microsoft.com/office/powerpoint/2010/main" val="9779199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Community/Vendor Participation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4916569"/>
              </p:ext>
            </p:extLst>
          </p:nvPr>
        </p:nvGraphicFramePr>
        <p:xfrm>
          <a:off x="457200" y="1600200"/>
          <a:ext cx="8229600" cy="4655819"/>
        </p:xfrm>
        <a:graphic>
          <a:graphicData uri="http://schemas.openxmlformats.org/drawingml/2006/table">
            <a:tbl>
              <a:tblPr firstRow="1" bandRow="1">
                <a:tableStyleId>{2D5ABB26-0587-4C30-8999-92F81FD0307C}</a:tableStyleId>
              </a:tblPr>
              <a:tblGrid>
                <a:gridCol w="2743200"/>
                <a:gridCol w="2743200"/>
                <a:gridCol w="2743200"/>
              </a:tblGrid>
              <a:tr h="370840">
                <a:tc>
                  <a:txBody>
                    <a:bodyPr/>
                    <a:lstStyle/>
                    <a:p>
                      <a:pPr algn="l" fontAlgn="b"/>
                      <a:r>
                        <a:rPr lang="en-US" sz="1400" b="0" i="0" u="none" strike="noStrike" dirty="0">
                          <a:solidFill>
                            <a:schemeClr val="tx1"/>
                          </a:solidFill>
                          <a:effectLst/>
                          <a:latin typeface="Calibri"/>
                        </a:rPr>
                        <a:t>    ATC-NY</a:t>
                      </a:r>
                    </a:p>
                  </a:txBody>
                  <a:tcPr marL="12700" marR="12700" marT="12700" marB="0" anchor="b"/>
                </a:tc>
                <a:tc>
                  <a:txBody>
                    <a:bodyPr/>
                    <a:lstStyle/>
                    <a:p>
                      <a:pPr algn="l" fontAlgn="b"/>
                      <a:r>
                        <a:rPr lang="en-US" sz="1400" b="0" i="0" u="none" strike="noStrike">
                          <a:solidFill>
                            <a:schemeClr val="tx1"/>
                          </a:solidFill>
                          <a:effectLst/>
                          <a:latin typeface="Calibri"/>
                        </a:rPr>
                        <a:t>    Defense Cyber Crime Center</a:t>
                      </a:r>
                    </a:p>
                  </a:txBody>
                  <a:tcPr marL="12700" marR="12700" marT="12700" marB="0" anchor="b"/>
                </a:tc>
                <a:tc>
                  <a:txBody>
                    <a:bodyPr/>
                    <a:lstStyle/>
                    <a:p>
                      <a:pPr algn="l" fontAlgn="b"/>
                      <a:r>
                        <a:rPr lang="en-US" sz="1400" b="0" i="0" u="none" strike="noStrike">
                          <a:solidFill>
                            <a:schemeClr val="tx1"/>
                          </a:solidFill>
                          <a:effectLst/>
                          <a:latin typeface="Calibri"/>
                        </a:rPr>
                        <a:t>    Paraben Corporation</a:t>
                      </a:r>
                    </a:p>
                  </a:txBody>
                  <a:tcPr marL="12700" marR="12700" marT="12700" marB="0" anchor="b"/>
                </a:tc>
              </a:tr>
              <a:tr h="370840">
                <a:tc>
                  <a:txBody>
                    <a:bodyPr/>
                    <a:lstStyle/>
                    <a:p>
                      <a:pPr algn="l" fontAlgn="b"/>
                      <a:r>
                        <a:rPr lang="en-US" sz="1400" b="0" i="0" u="none" strike="noStrike">
                          <a:solidFill>
                            <a:schemeClr val="tx1"/>
                          </a:solidFill>
                          <a:effectLst/>
                          <a:latin typeface="Calibri"/>
                        </a:rPr>
                        <a:t>    AccessData</a:t>
                      </a:r>
                    </a:p>
                  </a:txBody>
                  <a:tcPr marL="12700" marR="12700" marT="12700" marB="0" anchor="b"/>
                </a:tc>
                <a:tc>
                  <a:txBody>
                    <a:bodyPr/>
                    <a:lstStyle/>
                    <a:p>
                      <a:pPr algn="l" fontAlgn="b"/>
                      <a:r>
                        <a:rPr lang="en-US" sz="1400" b="0" i="0" u="none" strike="noStrike">
                          <a:solidFill>
                            <a:schemeClr val="tx1"/>
                          </a:solidFill>
                          <a:effectLst/>
                          <a:latin typeface="Calibri"/>
                        </a:rPr>
                        <a:t>    Elcomsoft Co Ltd</a:t>
                      </a:r>
                    </a:p>
                  </a:txBody>
                  <a:tcPr marL="12700" marR="12700" marT="12700" marB="0" anchor="b"/>
                </a:tc>
                <a:tc>
                  <a:txBody>
                    <a:bodyPr/>
                    <a:lstStyle/>
                    <a:p>
                      <a:pPr algn="l" fontAlgn="b"/>
                      <a:r>
                        <a:rPr lang="en-US" sz="1400" b="0" i="0" u="none" strike="noStrike">
                          <a:solidFill>
                            <a:schemeClr val="tx1"/>
                          </a:solidFill>
                          <a:effectLst/>
                          <a:latin typeface="Calibri"/>
                        </a:rPr>
                        <a:t>    Sleuth Kit</a:t>
                      </a:r>
                    </a:p>
                  </a:txBody>
                  <a:tcPr marL="12700" marR="12700" marT="12700" marB="0" anchor="b"/>
                </a:tc>
              </a:tr>
              <a:tr h="370840">
                <a:tc>
                  <a:txBody>
                    <a:bodyPr/>
                    <a:lstStyle/>
                    <a:p>
                      <a:pPr algn="l" fontAlgn="b"/>
                      <a:r>
                        <a:rPr lang="en-US" sz="1400" b="0" i="0" u="none" strike="noStrike">
                          <a:solidFill>
                            <a:schemeClr val="tx1"/>
                          </a:solidFill>
                          <a:effectLst/>
                          <a:latin typeface="Calibri"/>
                        </a:rPr>
                        <a:t>    Arsenal Recon</a:t>
                      </a:r>
                    </a:p>
                  </a:txBody>
                  <a:tcPr marL="12700" marR="12700" marT="12700" marB="0" anchor="b"/>
                </a:tc>
                <a:tc>
                  <a:txBody>
                    <a:bodyPr/>
                    <a:lstStyle/>
                    <a:p>
                      <a:pPr algn="l" fontAlgn="b"/>
                      <a:r>
                        <a:rPr lang="en-US" sz="1400" b="0" i="0" u="none" strike="noStrike">
                          <a:solidFill>
                            <a:schemeClr val="tx1"/>
                          </a:solidFill>
                          <a:effectLst/>
                          <a:latin typeface="Calibri"/>
                        </a:rPr>
                        <a:t>    Fookes Software Ltd</a:t>
                      </a:r>
                    </a:p>
                  </a:txBody>
                  <a:tcPr marL="12700" marR="12700" marT="12700" marB="0" anchor="b"/>
                </a:tc>
                <a:tc>
                  <a:txBody>
                    <a:bodyPr/>
                    <a:lstStyle/>
                    <a:p>
                      <a:pPr algn="l" fontAlgn="b"/>
                      <a:r>
                        <a:rPr lang="en-US" sz="1400" b="0" i="0" u="none" strike="noStrike">
                          <a:solidFill>
                            <a:schemeClr val="tx1"/>
                          </a:solidFill>
                          <a:effectLst/>
                          <a:latin typeface="Calibri"/>
                        </a:rPr>
                        <a:t>    Susteen Inc.</a:t>
                      </a:r>
                    </a:p>
                  </a:txBody>
                  <a:tcPr marL="12700" marR="12700" marT="12700" marB="0" anchor="b"/>
                </a:tc>
              </a:tr>
              <a:tr h="370840">
                <a:tc>
                  <a:txBody>
                    <a:bodyPr/>
                    <a:lstStyle/>
                    <a:p>
                      <a:pPr algn="l" fontAlgn="b"/>
                      <a:r>
                        <a:rPr lang="en-US" sz="1400" b="0" i="0" u="none" strike="noStrike">
                          <a:solidFill>
                            <a:schemeClr val="tx1"/>
                          </a:solidFill>
                          <a:effectLst/>
                          <a:latin typeface="Calibri"/>
                        </a:rPr>
                        <a:t>    ArxSys</a:t>
                      </a:r>
                    </a:p>
                  </a:txBody>
                  <a:tcPr marL="12700" marR="12700" marT="12700" marB="0" anchor="b"/>
                </a:tc>
                <a:tc>
                  <a:txBody>
                    <a:bodyPr/>
                    <a:lstStyle/>
                    <a:p>
                      <a:pPr algn="l" fontAlgn="b"/>
                      <a:r>
                        <a:rPr lang="en-US" sz="1400" b="0" i="0" u="none" strike="noStrike">
                          <a:solidFill>
                            <a:schemeClr val="tx1"/>
                          </a:solidFill>
                          <a:effectLst/>
                          <a:latin typeface="Calibri"/>
                        </a:rPr>
                        <a:t>    Forensic Telecommunications Services Ltd</a:t>
                      </a:r>
                    </a:p>
                  </a:txBody>
                  <a:tcPr marL="12700" marR="12700" marT="12700" marB="0" anchor="b"/>
                </a:tc>
                <a:tc>
                  <a:txBody>
                    <a:bodyPr/>
                    <a:lstStyle/>
                    <a:p>
                      <a:pPr algn="l" fontAlgn="b"/>
                      <a:r>
                        <a:rPr lang="en-US" sz="1400" b="0" i="0" u="none" strike="noStrike">
                          <a:solidFill>
                            <a:schemeClr val="tx1"/>
                          </a:solidFill>
                          <a:effectLst/>
                          <a:latin typeface="Calibri"/>
                        </a:rPr>
                        <a:t>    SysTools Software Private Limited</a:t>
                      </a:r>
                    </a:p>
                  </a:txBody>
                  <a:tcPr marL="12700" marR="12700" marT="12700" marB="0" anchor="b"/>
                </a:tc>
              </a:tr>
              <a:tr h="370840">
                <a:tc>
                  <a:txBody>
                    <a:bodyPr/>
                    <a:lstStyle/>
                    <a:p>
                      <a:pPr algn="l" fontAlgn="b"/>
                      <a:r>
                        <a:rPr lang="en-US" sz="1400" b="0" i="0" u="none" strike="noStrike" dirty="0">
                          <a:solidFill>
                            <a:schemeClr val="tx1"/>
                          </a:solidFill>
                          <a:effectLst/>
                          <a:latin typeface="Calibri"/>
                        </a:rPr>
                        <a:t>    Backbone Security - Steganography Analysis and Research Center (SARC)</a:t>
                      </a:r>
                    </a:p>
                  </a:txBody>
                  <a:tcPr marL="12700" marR="12700" marT="12700" marB="0" anchor="b"/>
                </a:tc>
                <a:tc>
                  <a:txBody>
                    <a:bodyPr/>
                    <a:lstStyle/>
                    <a:p>
                      <a:pPr algn="l" fontAlgn="b"/>
                      <a:r>
                        <a:rPr lang="en-US" sz="1400" b="0" i="0" u="none" strike="noStrike">
                          <a:solidFill>
                            <a:schemeClr val="tx1"/>
                          </a:solidFill>
                          <a:effectLst/>
                          <a:latin typeface="Calibri"/>
                        </a:rPr>
                        <a:t>    ForensicSoft, Inc.</a:t>
                      </a:r>
                    </a:p>
                  </a:txBody>
                  <a:tcPr marL="12700" marR="12700" marT="12700" marB="0" anchor="b"/>
                </a:tc>
                <a:tc>
                  <a:txBody>
                    <a:bodyPr/>
                    <a:lstStyle/>
                    <a:p>
                      <a:pPr algn="l" fontAlgn="b"/>
                      <a:r>
                        <a:rPr lang="en-US" sz="1400" b="0" i="0" u="none" strike="noStrike">
                          <a:solidFill>
                            <a:schemeClr val="tx1"/>
                          </a:solidFill>
                          <a:effectLst/>
                          <a:latin typeface="Calibri"/>
                        </a:rPr>
                        <a:t>    Tableau by Guidance Software</a:t>
                      </a:r>
                    </a:p>
                  </a:txBody>
                  <a:tcPr marL="12700" marR="12700" marT="12700" marB="0" anchor="b"/>
                </a:tc>
              </a:tr>
              <a:tr h="370840">
                <a:tc>
                  <a:txBody>
                    <a:bodyPr/>
                    <a:lstStyle/>
                    <a:p>
                      <a:pPr algn="l" fontAlgn="b"/>
                      <a:r>
                        <a:rPr lang="en-US" sz="1400" b="0" i="0" u="none" strike="noStrike">
                          <a:solidFill>
                            <a:schemeClr val="tx1"/>
                          </a:solidFill>
                          <a:effectLst/>
                          <a:latin typeface="Calibri"/>
                        </a:rPr>
                        <a:t>    Belkasoft</a:t>
                      </a:r>
                    </a:p>
                  </a:txBody>
                  <a:tcPr marL="12700" marR="12700" marT="12700" marB="0" anchor="b"/>
                </a:tc>
                <a:tc>
                  <a:txBody>
                    <a:bodyPr/>
                    <a:lstStyle/>
                    <a:p>
                      <a:pPr algn="l" fontAlgn="b"/>
                      <a:r>
                        <a:rPr lang="en-US" sz="1400" b="0" i="0" u="none" strike="noStrike">
                          <a:solidFill>
                            <a:schemeClr val="tx1"/>
                          </a:solidFill>
                          <a:effectLst/>
                          <a:latin typeface="Calibri"/>
                        </a:rPr>
                        <a:t>    Fox-IT</a:t>
                      </a:r>
                    </a:p>
                  </a:txBody>
                  <a:tcPr marL="12700" marR="12700" marT="12700" marB="0" anchor="b"/>
                </a:tc>
                <a:tc>
                  <a:txBody>
                    <a:bodyPr/>
                    <a:lstStyle/>
                    <a:p>
                      <a:pPr algn="l" fontAlgn="b"/>
                      <a:r>
                        <a:rPr lang="en-US" sz="1400" b="0" i="0" u="none" strike="noStrike">
                          <a:solidFill>
                            <a:schemeClr val="tx1"/>
                          </a:solidFill>
                          <a:effectLst/>
                          <a:latin typeface="Calibri"/>
                        </a:rPr>
                        <a:t>    Teel Technologies</a:t>
                      </a:r>
                    </a:p>
                  </a:txBody>
                  <a:tcPr marL="12700" marR="12700" marT="12700" marB="0" anchor="b"/>
                </a:tc>
              </a:tr>
              <a:tr h="370840">
                <a:tc>
                  <a:txBody>
                    <a:bodyPr/>
                    <a:lstStyle/>
                    <a:p>
                      <a:pPr algn="l" fontAlgn="b"/>
                      <a:r>
                        <a:rPr lang="en-US" sz="1400" b="0" i="0" u="none" strike="noStrike">
                          <a:solidFill>
                            <a:schemeClr val="tx1"/>
                          </a:solidFill>
                          <a:effectLst/>
                          <a:latin typeface="Calibri"/>
                        </a:rPr>
                        <a:t>    BlackBag Technologies</a:t>
                      </a:r>
                    </a:p>
                  </a:txBody>
                  <a:tcPr marL="12700" marR="12700" marT="12700" marB="0" anchor="b"/>
                </a:tc>
                <a:tc>
                  <a:txBody>
                    <a:bodyPr/>
                    <a:lstStyle/>
                    <a:p>
                      <a:pPr algn="l" fontAlgn="b"/>
                      <a:r>
                        <a:rPr lang="en-US" sz="1400" b="0" i="0" u="none" strike="noStrike">
                          <a:solidFill>
                            <a:schemeClr val="tx1"/>
                          </a:solidFill>
                          <a:effectLst/>
                          <a:latin typeface="Calibri"/>
                        </a:rPr>
                        <a:t>    HBGary</a:t>
                      </a:r>
                    </a:p>
                  </a:txBody>
                  <a:tcPr marL="12700" marR="12700" marT="12700" marB="0" anchor="b"/>
                </a:tc>
                <a:tc>
                  <a:txBody>
                    <a:bodyPr/>
                    <a:lstStyle/>
                    <a:p>
                      <a:pPr algn="l" fontAlgn="b"/>
                      <a:r>
                        <a:rPr lang="en-US" sz="1400" b="0" i="0" u="none" strike="noStrike">
                          <a:solidFill>
                            <a:schemeClr val="tx1"/>
                          </a:solidFill>
                          <a:effectLst/>
                          <a:latin typeface="Calibri"/>
                        </a:rPr>
                        <a:t>    The Sleuth Kit</a:t>
                      </a:r>
                    </a:p>
                  </a:txBody>
                  <a:tcPr marL="12700" marR="12700" marT="12700" marB="0" anchor="b"/>
                </a:tc>
              </a:tr>
              <a:tr h="370840">
                <a:tc>
                  <a:txBody>
                    <a:bodyPr/>
                    <a:lstStyle/>
                    <a:p>
                      <a:pPr algn="l" fontAlgn="b"/>
                      <a:r>
                        <a:rPr lang="en-US" sz="1400" b="0" i="0" u="none" strike="noStrike">
                          <a:solidFill>
                            <a:schemeClr val="tx1"/>
                          </a:solidFill>
                          <a:effectLst/>
                          <a:latin typeface="Calibri"/>
                        </a:rPr>
                        <a:t>    CRU-DataPort / WiebeTech</a:t>
                      </a:r>
                    </a:p>
                  </a:txBody>
                  <a:tcPr marL="12700" marR="12700" marT="12700" marB="0" anchor="b"/>
                </a:tc>
                <a:tc>
                  <a:txBody>
                    <a:bodyPr/>
                    <a:lstStyle/>
                    <a:p>
                      <a:pPr algn="l" fontAlgn="b"/>
                      <a:r>
                        <a:rPr lang="en-US" sz="1400" b="0" i="0" u="none" strike="noStrike" dirty="0">
                          <a:solidFill>
                            <a:schemeClr val="tx1"/>
                          </a:solidFill>
                          <a:effectLst/>
                          <a:latin typeface="Calibri"/>
                        </a:rPr>
                        <a:t>    Hot Pepper Technology, Inc.</a:t>
                      </a:r>
                    </a:p>
                  </a:txBody>
                  <a:tcPr marL="12700" marR="12700" marT="12700" marB="0" anchor="b"/>
                </a:tc>
                <a:tc>
                  <a:txBody>
                    <a:bodyPr/>
                    <a:lstStyle/>
                    <a:p>
                      <a:pPr algn="l" fontAlgn="b"/>
                      <a:r>
                        <a:rPr lang="en-US" sz="1400" b="0" i="0" u="none" strike="noStrike">
                          <a:solidFill>
                            <a:schemeClr val="tx1"/>
                          </a:solidFill>
                          <a:effectLst/>
                          <a:latin typeface="Calibri"/>
                        </a:rPr>
                        <a:t>    X-Ways Software Technology AG</a:t>
                      </a:r>
                    </a:p>
                  </a:txBody>
                  <a:tcPr marL="12700" marR="12700" marT="12700" marB="0" anchor="b"/>
                </a:tc>
              </a:tr>
              <a:tr h="370840">
                <a:tc>
                  <a:txBody>
                    <a:bodyPr/>
                    <a:lstStyle/>
                    <a:p>
                      <a:pPr algn="l" fontAlgn="b"/>
                      <a:r>
                        <a:rPr lang="en-US" sz="1400" b="0" i="0" u="none" strike="noStrike">
                          <a:solidFill>
                            <a:schemeClr val="tx1"/>
                          </a:solidFill>
                          <a:effectLst/>
                          <a:latin typeface="Calibri"/>
                        </a:rPr>
                        <a:t>    CYANLINE LLC</a:t>
                      </a:r>
                    </a:p>
                  </a:txBody>
                  <a:tcPr marL="12700" marR="12700" marT="12700" marB="0" anchor="b"/>
                </a:tc>
                <a:tc>
                  <a:txBody>
                    <a:bodyPr/>
                    <a:lstStyle/>
                    <a:p>
                      <a:pPr algn="l" fontAlgn="b"/>
                      <a:r>
                        <a:rPr lang="en-US" sz="1400" b="0" i="0" u="none" strike="noStrike">
                          <a:solidFill>
                            <a:schemeClr val="tx1"/>
                          </a:solidFill>
                          <a:effectLst/>
                          <a:latin typeface="Calibri"/>
                        </a:rPr>
                        <a:t>    Intelligent Computer Solutions, Inc</a:t>
                      </a:r>
                    </a:p>
                  </a:txBody>
                  <a:tcPr marL="12700" marR="12700" marT="12700" marB="0" anchor="b"/>
                </a:tc>
                <a:tc>
                  <a:txBody>
                    <a:bodyPr/>
                    <a:lstStyle/>
                    <a:p>
                      <a:pPr algn="l" fontAlgn="b"/>
                      <a:r>
                        <a:rPr lang="en-US" sz="1400" b="0" i="0" u="none" strike="noStrike">
                          <a:solidFill>
                            <a:schemeClr val="tx1"/>
                          </a:solidFill>
                          <a:effectLst/>
                          <a:latin typeface="Calibri"/>
                        </a:rPr>
                        <a:t>    dtSearch Corp.</a:t>
                      </a:r>
                    </a:p>
                  </a:txBody>
                  <a:tcPr marL="12700" marR="12700" marT="12700" marB="0" anchor="b"/>
                </a:tc>
              </a:tr>
              <a:tr h="370840">
                <a:tc>
                  <a:txBody>
                    <a:bodyPr/>
                    <a:lstStyle/>
                    <a:p>
                      <a:pPr algn="l" fontAlgn="b"/>
                      <a:r>
                        <a:rPr lang="en-US" sz="1400" b="0" i="0" u="none" strike="noStrike">
                          <a:solidFill>
                            <a:schemeClr val="tx1"/>
                          </a:solidFill>
                          <a:effectLst/>
                          <a:latin typeface="Calibri"/>
                        </a:rPr>
                        <a:t>    Cellebrite Mobile Synchronization Ltd.</a:t>
                      </a:r>
                    </a:p>
                  </a:txBody>
                  <a:tcPr marL="12700" marR="12700" marT="12700" marB="0" anchor="b"/>
                </a:tc>
                <a:tc>
                  <a:txBody>
                    <a:bodyPr/>
                    <a:lstStyle/>
                    <a:p>
                      <a:pPr algn="l" fontAlgn="b"/>
                      <a:r>
                        <a:rPr lang="en-US" sz="1400" b="0" i="0" u="none" strike="noStrike">
                          <a:solidFill>
                            <a:schemeClr val="tx1"/>
                          </a:solidFill>
                          <a:effectLst/>
                          <a:latin typeface="Calibri"/>
                        </a:rPr>
                        <a:t>    Katana Forensics Inc.</a:t>
                      </a:r>
                    </a:p>
                  </a:txBody>
                  <a:tcPr marL="12700" marR="12700" marT="12700" marB="0" anchor="b"/>
                </a:tc>
                <a:tc>
                  <a:txBody>
                    <a:bodyPr/>
                    <a:lstStyle/>
                    <a:p>
                      <a:pPr algn="l" fontAlgn="b"/>
                      <a:r>
                        <a:rPr lang="en-US" sz="1400" b="0" i="0" u="none" strike="noStrike">
                          <a:solidFill>
                            <a:schemeClr val="tx1"/>
                          </a:solidFill>
                          <a:effectLst/>
                          <a:latin typeface="Calibri"/>
                        </a:rPr>
                        <a:t>    maresware</a:t>
                      </a:r>
                    </a:p>
                  </a:txBody>
                  <a:tcPr marL="12700" marR="12700" marT="12700" marB="0" anchor="b"/>
                </a:tc>
              </a:tr>
              <a:tr h="370840">
                <a:tc>
                  <a:txBody>
                    <a:bodyPr/>
                    <a:lstStyle/>
                    <a:p>
                      <a:pPr algn="l" fontAlgn="b"/>
                      <a:r>
                        <a:rPr lang="en-US" sz="1400" b="0" i="0" u="none" strike="noStrike">
                          <a:solidFill>
                            <a:schemeClr val="tx1"/>
                          </a:solidFill>
                          <a:effectLst/>
                          <a:latin typeface="Calibri"/>
                        </a:rPr>
                        <a:t>    Computer Evidence Specialists LLC</a:t>
                      </a:r>
                    </a:p>
                  </a:txBody>
                  <a:tcPr marL="12700" marR="12700" marT="12700" marB="0" anchor="b"/>
                </a:tc>
                <a:tc>
                  <a:txBody>
                    <a:bodyPr/>
                    <a:lstStyle/>
                    <a:p>
                      <a:pPr algn="l" fontAlgn="b"/>
                      <a:r>
                        <a:rPr lang="en-US" sz="1400" b="0" i="0" u="none" strike="noStrike">
                          <a:solidFill>
                            <a:schemeClr val="tx1"/>
                          </a:solidFill>
                          <a:effectLst/>
                          <a:latin typeface="Calibri"/>
                        </a:rPr>
                        <a:t>    Magnet Forensics</a:t>
                      </a:r>
                    </a:p>
                  </a:txBody>
                  <a:tcPr marL="12700" marR="12700" marT="12700" marB="0" anchor="b"/>
                </a:tc>
                <a:tc>
                  <a:txBody>
                    <a:bodyPr/>
                    <a:lstStyle/>
                    <a:p>
                      <a:pPr algn="l" fontAlgn="b"/>
                      <a:r>
                        <a:rPr lang="en-US" sz="1400" b="0" i="0" u="none" strike="noStrike">
                          <a:solidFill>
                            <a:schemeClr val="tx1"/>
                          </a:solidFill>
                          <a:effectLst/>
                          <a:latin typeface="Calibri"/>
                        </a:rPr>
                        <a:t>    perlustro lp</a:t>
                      </a:r>
                    </a:p>
                  </a:txBody>
                  <a:tcPr marL="12700" marR="12700" marT="12700" marB="0" anchor="b"/>
                </a:tc>
              </a:tr>
              <a:tr h="370840">
                <a:tc>
                  <a:txBody>
                    <a:bodyPr/>
                    <a:lstStyle/>
                    <a:p>
                      <a:pPr algn="l" fontAlgn="b"/>
                      <a:r>
                        <a:rPr lang="en-US" sz="1400" b="0" i="0" u="none" strike="noStrike" dirty="0">
                          <a:solidFill>
                            <a:schemeClr val="tx1"/>
                          </a:solidFill>
                          <a:effectLst/>
                          <a:latin typeface="Calibri"/>
                        </a:rPr>
                        <a:t>    Defense Cyber Crime Center (DC3)</a:t>
                      </a:r>
                    </a:p>
                  </a:txBody>
                  <a:tcPr marL="12700" marR="12700" marT="12700" marB="0" anchor="b"/>
                </a:tc>
                <a:tc>
                  <a:txBody>
                    <a:bodyPr/>
                    <a:lstStyle/>
                    <a:p>
                      <a:pPr algn="l" fontAlgn="b"/>
                      <a:r>
                        <a:rPr lang="en-US" sz="1400" b="0" i="0" u="none" strike="noStrike" dirty="0">
                          <a:solidFill>
                            <a:schemeClr val="tx1"/>
                          </a:solidFill>
                          <a:effectLst/>
                          <a:latin typeface="Calibri"/>
                        </a:rPr>
                        <a:t>    Micro </a:t>
                      </a:r>
                      <a:r>
                        <a:rPr lang="en-US" sz="1400" b="0" i="0" u="none" strike="noStrike" dirty="0" err="1">
                          <a:solidFill>
                            <a:schemeClr val="tx1"/>
                          </a:solidFill>
                          <a:effectLst/>
                          <a:latin typeface="Calibri"/>
                        </a:rPr>
                        <a:t>Systemation</a:t>
                      </a:r>
                      <a:r>
                        <a:rPr lang="en-US" sz="1400" b="0" i="0" u="none" strike="noStrike" dirty="0">
                          <a:solidFill>
                            <a:schemeClr val="tx1"/>
                          </a:solidFill>
                          <a:effectLst/>
                          <a:latin typeface="Calibri"/>
                        </a:rPr>
                        <a:t> AB (MSAB)</a:t>
                      </a:r>
                    </a:p>
                  </a:txBody>
                  <a:tcPr marL="12700" marR="12700" marT="12700" marB="0" anchor="b"/>
                </a:tc>
                <a:tc>
                  <a:txBody>
                    <a:bodyPr/>
                    <a:lstStyle/>
                    <a:p>
                      <a:pPr algn="l" fontAlgn="b"/>
                      <a:r>
                        <a:rPr lang="en-US" sz="1400" b="0" i="0" u="none" strike="noStrike" dirty="0">
                          <a:solidFill>
                            <a:schemeClr val="tx1"/>
                          </a:solidFill>
                          <a:effectLst/>
                          <a:latin typeface="Calibri"/>
                        </a:rPr>
                        <a:t>    </a:t>
                      </a:r>
                      <a:r>
                        <a:rPr lang="en-US" sz="1400" b="0" i="0" u="none" strike="noStrike" dirty="0" err="1">
                          <a:solidFill>
                            <a:schemeClr val="tx1"/>
                          </a:solidFill>
                          <a:effectLst/>
                          <a:latin typeface="Calibri"/>
                        </a:rPr>
                        <a:t>viaForensics</a:t>
                      </a:r>
                      <a:endParaRPr lang="en-US" sz="1400" b="0" i="0" u="none" strike="noStrike" dirty="0">
                        <a:solidFill>
                          <a:schemeClr val="tx1"/>
                        </a:solidFill>
                        <a:effectLst/>
                        <a:latin typeface="Calibri"/>
                      </a:endParaRPr>
                    </a:p>
                  </a:txBody>
                  <a:tcPr marL="12700" marR="12700" marT="12700" marB="0" anchor="b"/>
                </a:tc>
              </a:tr>
            </a:tbl>
          </a:graphicData>
        </a:graphic>
      </p:graphicFrame>
    </p:spTree>
    <p:extLst>
      <p:ext uri="{BB962C8B-B14F-4D97-AF65-F5344CB8AC3E}">
        <p14:creationId xmlns:p14="http://schemas.microsoft.com/office/powerpoint/2010/main" val="26023277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0777319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Federated Testing: Shared </a:t>
            </a:r>
            <a:r>
              <a:rPr lang="en-US" smtClean="0"/>
              <a:t>Test Materials &amp; Well</a:t>
            </a:r>
            <a:r>
              <a:rPr lang="en-US" dirty="0" smtClean="0"/>
              <a:t>-Tested Tools</a:t>
            </a:r>
            <a:endParaRPr lang="en-US" dirty="0"/>
          </a:p>
        </p:txBody>
      </p:sp>
      <p:sp>
        <p:nvSpPr>
          <p:cNvPr id="3" name="Content Placeholder 2"/>
          <p:cNvSpPr>
            <a:spLocks noGrp="1"/>
          </p:cNvSpPr>
          <p:nvPr>
            <p:ph idx="1"/>
          </p:nvPr>
        </p:nvSpPr>
        <p:spPr/>
        <p:txBody>
          <a:bodyPr/>
          <a:lstStyle/>
          <a:p>
            <a:r>
              <a:rPr lang="en-US" dirty="0" smtClean="0"/>
              <a:t>Tools, methods and procedures must be validated</a:t>
            </a:r>
          </a:p>
          <a:p>
            <a:pPr lvl="1"/>
            <a:r>
              <a:rPr lang="en-US" dirty="0" smtClean="0"/>
              <a:t>Correct and efficient processing of digital evidence</a:t>
            </a:r>
          </a:p>
          <a:p>
            <a:pPr lvl="1"/>
            <a:r>
              <a:rPr lang="en-US" dirty="0" smtClean="0"/>
              <a:t>Admissibility to courts/judicial proceedings</a:t>
            </a:r>
          </a:p>
          <a:p>
            <a:r>
              <a:rPr lang="en-US" dirty="0" smtClean="0"/>
              <a:t>Tool validation</a:t>
            </a:r>
          </a:p>
          <a:p>
            <a:pPr lvl="1"/>
            <a:r>
              <a:rPr lang="en-US" dirty="0" smtClean="0"/>
              <a:t>Difficult</a:t>
            </a:r>
          </a:p>
          <a:p>
            <a:pPr lvl="1"/>
            <a:r>
              <a:rPr lang="en-US" dirty="0" smtClean="0"/>
              <a:t>Expensive</a:t>
            </a:r>
          </a:p>
          <a:p>
            <a:pPr lvl="1"/>
            <a:r>
              <a:rPr lang="en-US" dirty="0" smtClean="0"/>
              <a:t>Time consuming</a:t>
            </a:r>
          </a:p>
        </p:txBody>
      </p:sp>
    </p:spTree>
    <p:extLst>
      <p:ext uri="{BB962C8B-B14F-4D97-AF65-F5344CB8AC3E}">
        <p14:creationId xmlns:p14="http://schemas.microsoft.com/office/powerpoint/2010/main" val="20921042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Federated Testing?</a:t>
            </a:r>
            <a:endParaRPr lang="en-US" dirty="0"/>
          </a:p>
        </p:txBody>
      </p:sp>
      <p:sp>
        <p:nvSpPr>
          <p:cNvPr id="3" name="Content Placeholder 2"/>
          <p:cNvSpPr>
            <a:spLocks noGrp="1"/>
          </p:cNvSpPr>
          <p:nvPr>
            <p:ph idx="1"/>
          </p:nvPr>
        </p:nvSpPr>
        <p:spPr>
          <a:xfrm>
            <a:off x="685800" y="1859296"/>
            <a:ext cx="7770813" cy="4257022"/>
          </a:xfrm>
        </p:spPr>
        <p:txBody>
          <a:bodyPr>
            <a:normAutofit fontScale="92500"/>
          </a:bodyPr>
          <a:lstStyle/>
          <a:p>
            <a:r>
              <a:rPr lang="en-US" dirty="0"/>
              <a:t>Same tools used across agencies, labs and digital evidence sections – a lot of duplicated </a:t>
            </a:r>
            <a:r>
              <a:rPr lang="en-US" dirty="0" smtClean="0"/>
              <a:t>work</a:t>
            </a:r>
          </a:p>
          <a:p>
            <a:r>
              <a:rPr lang="en-US" dirty="0"/>
              <a:t>The Computer Forensics Tool Testing (CFTT) Project at NIST currently creates tool specifications, test methods and test reports. </a:t>
            </a:r>
          </a:p>
          <a:p>
            <a:r>
              <a:rPr lang="en-US" dirty="0"/>
              <a:t>Federated Testing is an expansion of CFTT to provide the digital forensics community with shared test materials for tool validation. </a:t>
            </a:r>
            <a:endParaRPr lang="en-US" dirty="0" smtClean="0"/>
          </a:p>
          <a:p>
            <a:r>
              <a:rPr lang="en-US" dirty="0" smtClean="0"/>
              <a:t>Benefits:</a:t>
            </a:r>
          </a:p>
          <a:p>
            <a:pPr lvl="1"/>
            <a:r>
              <a:rPr lang="en-US" dirty="0" smtClean="0"/>
              <a:t>Cost savings</a:t>
            </a:r>
          </a:p>
          <a:p>
            <a:pPr lvl="1"/>
            <a:r>
              <a:rPr lang="en-US" dirty="0" smtClean="0"/>
              <a:t>Can improve quality of testing (rigorous methods and high quality testing materials)</a:t>
            </a:r>
            <a:endParaRPr lang="en-US" dirty="0"/>
          </a:p>
        </p:txBody>
      </p:sp>
    </p:spTree>
    <p:extLst>
      <p:ext uri="{BB962C8B-B14F-4D97-AF65-F5344CB8AC3E}">
        <p14:creationId xmlns:p14="http://schemas.microsoft.com/office/powerpoint/2010/main" val="30960522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a:t>
            </a:r>
            <a:r>
              <a:rPr lang="en-US" dirty="0" smtClean="0"/>
              <a:t>Areas</a:t>
            </a:r>
            <a:endParaRPr lang="en-US" dirty="0"/>
          </a:p>
        </p:txBody>
      </p:sp>
      <p:sp>
        <p:nvSpPr>
          <p:cNvPr id="3" name="Content Placeholder 2"/>
          <p:cNvSpPr>
            <a:spLocks noGrp="1"/>
          </p:cNvSpPr>
          <p:nvPr>
            <p:ph idx="1"/>
          </p:nvPr>
        </p:nvSpPr>
        <p:spPr/>
        <p:txBody>
          <a:bodyPr>
            <a:normAutofit/>
          </a:bodyPr>
          <a:lstStyle/>
          <a:p>
            <a:r>
              <a:rPr lang="en-US" dirty="0" smtClean="0"/>
              <a:t>CFTT has methodologies for:</a:t>
            </a:r>
          </a:p>
          <a:p>
            <a:pPr lvl="1"/>
            <a:r>
              <a:rPr lang="en-US" dirty="0"/>
              <a:t>disk </a:t>
            </a:r>
            <a:r>
              <a:rPr lang="en-US" dirty="0" smtClean="0"/>
              <a:t>imaging</a:t>
            </a:r>
          </a:p>
          <a:p>
            <a:pPr lvl="1"/>
            <a:r>
              <a:rPr lang="en-US" dirty="0" smtClean="0"/>
              <a:t>Hardware </a:t>
            </a:r>
            <a:r>
              <a:rPr lang="en-US" dirty="0"/>
              <a:t>Write </a:t>
            </a:r>
            <a:r>
              <a:rPr lang="en-US" dirty="0" smtClean="0"/>
              <a:t>Block*</a:t>
            </a:r>
            <a:endParaRPr lang="en-US" dirty="0"/>
          </a:p>
          <a:p>
            <a:pPr lvl="1"/>
            <a:r>
              <a:rPr lang="en-US" dirty="0"/>
              <a:t>Mobile </a:t>
            </a:r>
            <a:r>
              <a:rPr lang="en-US" dirty="0" smtClean="0"/>
              <a:t>Devices*</a:t>
            </a:r>
            <a:endParaRPr lang="en-US" dirty="0"/>
          </a:p>
          <a:p>
            <a:pPr lvl="1"/>
            <a:r>
              <a:rPr lang="en-US" dirty="0"/>
              <a:t>Forensic Media </a:t>
            </a:r>
            <a:r>
              <a:rPr lang="en-US" dirty="0" smtClean="0"/>
              <a:t>Preparation*</a:t>
            </a:r>
          </a:p>
          <a:p>
            <a:pPr lvl="1"/>
            <a:r>
              <a:rPr lang="en-US" dirty="0" smtClean="0"/>
              <a:t>Deleted File Recovery</a:t>
            </a:r>
          </a:p>
          <a:p>
            <a:pPr lvl="1"/>
            <a:r>
              <a:rPr lang="en-US" dirty="0" smtClean="0"/>
              <a:t>File Carving</a:t>
            </a:r>
          </a:p>
          <a:p>
            <a:r>
              <a:rPr lang="en-US" dirty="0" smtClean="0"/>
              <a:t>Implementing: </a:t>
            </a:r>
          </a:p>
          <a:p>
            <a:pPr lvl="1"/>
            <a:r>
              <a:rPr lang="en-US" dirty="0" smtClean="0"/>
              <a:t>disk imaging </a:t>
            </a:r>
            <a:r>
              <a:rPr lang="en-US" dirty="0" smtClean="0">
                <a:sym typeface="Wingdings"/>
              </a:rPr>
              <a:t> available Fall 2014</a:t>
            </a:r>
          </a:p>
        </p:txBody>
      </p:sp>
    </p:spTree>
    <p:extLst>
      <p:ext uri="{BB962C8B-B14F-4D97-AF65-F5344CB8AC3E}">
        <p14:creationId xmlns:p14="http://schemas.microsoft.com/office/powerpoint/2010/main" val="8454677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the test materials look like?</a:t>
            </a:r>
            <a:endParaRPr lang="en-US" dirty="0"/>
          </a:p>
        </p:txBody>
      </p:sp>
      <p:sp>
        <p:nvSpPr>
          <p:cNvPr id="3" name="Content Placeholder 2"/>
          <p:cNvSpPr>
            <a:spLocks noGrp="1"/>
          </p:cNvSpPr>
          <p:nvPr>
            <p:ph idx="1"/>
          </p:nvPr>
        </p:nvSpPr>
        <p:spPr/>
        <p:txBody>
          <a:bodyPr/>
          <a:lstStyle/>
          <a:p>
            <a:r>
              <a:rPr lang="en-US" dirty="0" smtClean="0"/>
              <a:t>Platform for delivering the materials: live Linux (Ubuntu) CD</a:t>
            </a:r>
          </a:p>
          <a:p>
            <a:r>
              <a:rPr lang="en-US" dirty="0" smtClean="0"/>
              <a:t>Components:</a:t>
            </a:r>
          </a:p>
          <a:p>
            <a:pPr lvl="1"/>
            <a:r>
              <a:rPr lang="en-US" dirty="0" smtClean="0"/>
              <a:t>Website</a:t>
            </a:r>
          </a:p>
          <a:p>
            <a:pPr lvl="2"/>
            <a:r>
              <a:rPr lang="en-US" dirty="0" smtClean="0"/>
              <a:t>Reference information</a:t>
            </a:r>
          </a:p>
          <a:p>
            <a:pPr lvl="2"/>
            <a:r>
              <a:rPr lang="en-US" dirty="0" smtClean="0"/>
              <a:t>Test Plan</a:t>
            </a:r>
          </a:p>
          <a:p>
            <a:pPr lvl="2"/>
            <a:r>
              <a:rPr lang="en-US" dirty="0" smtClean="0"/>
              <a:t>Final report</a:t>
            </a:r>
          </a:p>
          <a:p>
            <a:pPr lvl="1"/>
            <a:r>
              <a:rPr lang="en-US" dirty="0" smtClean="0"/>
              <a:t>Command line test support tools</a:t>
            </a:r>
          </a:p>
          <a:p>
            <a:pPr lvl="2"/>
            <a:r>
              <a:rPr lang="en-US" dirty="0" smtClean="0"/>
              <a:t>Test case setup and analyze results</a:t>
            </a:r>
            <a:endParaRPr lang="en-US" dirty="0"/>
          </a:p>
        </p:txBody>
      </p:sp>
    </p:spTree>
    <p:extLst>
      <p:ext uri="{BB962C8B-B14F-4D97-AF65-F5344CB8AC3E}">
        <p14:creationId xmlns:p14="http://schemas.microsoft.com/office/powerpoint/2010/main" val="38405463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609243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Computer Forensics Tool Catalog Website</a:t>
            </a:r>
          </a:p>
          <a:p>
            <a:pPr lvl="1"/>
            <a:r>
              <a:rPr lang="en-US" dirty="0" smtClean="0"/>
              <a:t>Purpose: provide an effective way for connecting practitioners with the tools they need</a:t>
            </a:r>
          </a:p>
          <a:p>
            <a:pPr lvl="1"/>
            <a:r>
              <a:rPr lang="en-US" dirty="0" smtClean="0"/>
              <a:t>Taxonomy-driven, vendor populated &amp; searchable</a:t>
            </a:r>
          </a:p>
          <a:p>
            <a:r>
              <a:rPr lang="en-US" dirty="0" smtClean="0"/>
              <a:t>Federated Testing</a:t>
            </a:r>
          </a:p>
          <a:p>
            <a:pPr lvl="1"/>
            <a:r>
              <a:rPr lang="en-US" dirty="0" smtClean="0"/>
              <a:t>Tool validation is difficult, expensive and time consuming</a:t>
            </a:r>
          </a:p>
          <a:p>
            <a:pPr lvl="1"/>
            <a:r>
              <a:rPr lang="en-US" dirty="0" smtClean="0"/>
              <a:t>Federated Testing is an expansion of CFTT to provide the digital forensics community with shared test materials for tool validation – coming this Fall!</a:t>
            </a:r>
          </a:p>
          <a:p>
            <a:pPr lvl="1"/>
            <a:endParaRPr lang="en-US" dirty="0"/>
          </a:p>
        </p:txBody>
      </p:sp>
    </p:spTree>
    <p:extLst>
      <p:ext uri="{BB962C8B-B14F-4D97-AF65-F5344CB8AC3E}">
        <p14:creationId xmlns:p14="http://schemas.microsoft.com/office/powerpoint/2010/main" val="35276163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a:t>
            </a:r>
            <a:endParaRPr lang="en-US" dirty="0"/>
          </a:p>
        </p:txBody>
      </p:sp>
      <p:sp>
        <p:nvSpPr>
          <p:cNvPr id="3" name="Content Placeholder 2"/>
          <p:cNvSpPr>
            <a:spLocks noGrp="1"/>
          </p:cNvSpPr>
          <p:nvPr>
            <p:ph idx="1"/>
          </p:nvPr>
        </p:nvSpPr>
        <p:spPr/>
        <p:txBody>
          <a:bodyPr/>
          <a:lstStyle/>
          <a:p>
            <a:r>
              <a:rPr lang="en-US" sz="2400" dirty="0" smtClean="0"/>
              <a:t>Computer Forensics Tool Catalog website - Spread </a:t>
            </a:r>
            <a:r>
              <a:rPr lang="en-US" sz="2400" dirty="0"/>
              <a:t>the word. Ask vendors you work with to list their tools. Give us feedback; tell us what you like/don’t like.</a:t>
            </a:r>
          </a:p>
          <a:p>
            <a:r>
              <a:rPr lang="en-US" dirty="0" smtClean="0"/>
              <a:t>Federated Testing – Give me you contact information. We’d love to get your feedback!</a:t>
            </a:r>
            <a:endParaRPr lang="en-US" dirty="0"/>
          </a:p>
        </p:txBody>
      </p:sp>
    </p:spTree>
    <p:extLst>
      <p:ext uri="{BB962C8B-B14F-4D97-AF65-F5344CB8AC3E}">
        <p14:creationId xmlns:p14="http://schemas.microsoft.com/office/powerpoint/2010/main" val="195793462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a:bodyPr>
          <a:lstStyle/>
          <a:p>
            <a:pPr eaLnBrk="1" hangingPunct="1"/>
            <a:r>
              <a:rPr lang="en-US" sz="4700" dirty="0">
                <a:effectLst>
                  <a:outerShdw blurRad="38100" dist="38100" dir="2700000" algn="tl">
                    <a:srgbClr val="DDDDDD"/>
                  </a:outerShdw>
                </a:effectLst>
                <a:latin typeface="Calisto MT" charset="0"/>
                <a:ea typeface="ＭＳ Ｐゴシック" charset="0"/>
                <a:cs typeface="ＭＳ Ｐゴシック" charset="0"/>
              </a:rPr>
              <a:t>Project </a:t>
            </a:r>
            <a:r>
              <a:rPr lang="en-US" sz="4700" dirty="0" smtClean="0">
                <a:effectLst>
                  <a:outerShdw blurRad="38100" dist="38100" dir="2700000" algn="tl">
                    <a:srgbClr val="DDDDDD"/>
                  </a:outerShdw>
                </a:effectLst>
                <a:latin typeface="Calisto MT" charset="0"/>
                <a:ea typeface="ＭＳ Ｐゴシック" charset="0"/>
                <a:cs typeface="ＭＳ Ｐゴシック" charset="0"/>
              </a:rPr>
              <a:t>Sponsors</a:t>
            </a:r>
            <a:endParaRPr lang="en-US" sz="4700" dirty="0">
              <a:effectLst>
                <a:outerShdw blurRad="38100" dist="38100" dir="2700000" algn="tl">
                  <a:srgbClr val="DDDDDD"/>
                </a:outerShdw>
              </a:effectLst>
              <a:latin typeface="Calisto MT" charset="0"/>
              <a:ea typeface="ＭＳ Ｐゴシック" charset="0"/>
              <a:cs typeface="ＭＳ Ｐゴシック" charset="0"/>
            </a:endParaRPr>
          </a:p>
        </p:txBody>
      </p:sp>
      <p:sp>
        <p:nvSpPr>
          <p:cNvPr id="54278" name="Rectangle 3"/>
          <p:cNvSpPr>
            <a:spLocks noGrp="1" noChangeArrowheads="1"/>
          </p:cNvSpPr>
          <p:nvPr>
            <p:ph idx="1"/>
          </p:nvPr>
        </p:nvSpPr>
        <p:spPr/>
        <p:txBody>
          <a:bodyPr>
            <a:normAutofit/>
          </a:bodyPr>
          <a:lstStyle/>
          <a:p>
            <a:pPr>
              <a:lnSpc>
                <a:spcPct val="80000"/>
              </a:lnSpc>
            </a:pPr>
            <a:r>
              <a:rPr lang="en-US" sz="2400" dirty="0" smtClean="0">
                <a:latin typeface="Calisto MT" charset="0"/>
                <a:ea typeface="ＭＳ Ｐゴシック" charset="0"/>
                <a:cs typeface="ＭＳ Ｐゴシック" charset="0"/>
              </a:rPr>
              <a:t>Department of Homeland Security, Science and Technology Directorate </a:t>
            </a:r>
            <a:r>
              <a:rPr lang="en-US" sz="2400" dirty="0">
                <a:latin typeface="Calisto MT" charset="0"/>
                <a:ea typeface="ＭＳ Ｐゴシック" charset="0"/>
                <a:cs typeface="ＭＳ Ｐゴシック" charset="0"/>
              </a:rPr>
              <a:t>(Major funding)</a:t>
            </a:r>
          </a:p>
          <a:p>
            <a:pPr eaLnBrk="1" hangingPunct="1">
              <a:lnSpc>
                <a:spcPct val="80000"/>
              </a:lnSpc>
            </a:pPr>
            <a:r>
              <a:rPr lang="en-US" sz="2400" dirty="0" smtClean="0">
                <a:latin typeface="Calisto MT" charset="0"/>
                <a:ea typeface="ＭＳ Ｐゴシック" charset="0"/>
                <a:cs typeface="ＭＳ Ｐゴシック" charset="0"/>
              </a:rPr>
              <a:t>NIST</a:t>
            </a:r>
            <a:r>
              <a:rPr lang="en-US" sz="2400" dirty="0">
                <a:latin typeface="Calisto MT" charset="0"/>
                <a:ea typeface="ＭＳ Ｐゴシック" charset="0"/>
                <a:cs typeface="ＭＳ Ｐゴシック" charset="0"/>
              </a:rPr>
              <a:t>/OLES (Program management)</a:t>
            </a:r>
          </a:p>
        </p:txBody>
      </p:sp>
    </p:spTree>
    <p:extLst>
      <p:ext uri="{BB962C8B-B14F-4D97-AF65-F5344CB8AC3E}">
        <p14:creationId xmlns:p14="http://schemas.microsoft.com/office/powerpoint/2010/main" val="3463286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Overview of CFTT</a:t>
            </a:r>
          </a:p>
          <a:p>
            <a:r>
              <a:rPr lang="en-US" sz="3200" dirty="0" smtClean="0"/>
              <a:t>Computer Forensic Tool Catalog website</a:t>
            </a:r>
          </a:p>
          <a:p>
            <a:r>
              <a:rPr lang="en-US" sz="3200" dirty="0" smtClean="0"/>
              <a:t>Federated Testing Project</a:t>
            </a:r>
          </a:p>
          <a:p>
            <a:r>
              <a:rPr lang="en-US" sz="3200" dirty="0" smtClean="0"/>
              <a:t>Summary</a:t>
            </a:r>
          </a:p>
          <a:p>
            <a:r>
              <a:rPr lang="en-US" sz="3200" dirty="0" smtClean="0"/>
              <a:t>Sponsors</a:t>
            </a:r>
          </a:p>
          <a:p>
            <a:r>
              <a:rPr lang="en-US" sz="3200" dirty="0" smtClean="0"/>
              <a:t>Questions</a:t>
            </a:r>
          </a:p>
        </p:txBody>
      </p:sp>
    </p:spTree>
    <p:extLst>
      <p:ext uri="{BB962C8B-B14F-4D97-AF65-F5344CB8AC3E}">
        <p14:creationId xmlns:p14="http://schemas.microsoft.com/office/powerpoint/2010/main" val="13648918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effectLst>
                  <a:outerShdw blurRad="38100" dist="38100" dir="2700000" algn="tl">
                    <a:srgbClr val="DDDDDD"/>
                  </a:outerShdw>
                </a:effectLst>
                <a:latin typeface="Calisto MT" charset="0"/>
                <a:ea typeface="ＭＳ Ｐゴシック" charset="0"/>
                <a:cs typeface="ＭＳ Ｐゴシック" charset="0"/>
              </a:rPr>
              <a:t>Contacts</a:t>
            </a:r>
          </a:p>
        </p:txBody>
      </p:sp>
      <p:sp>
        <p:nvSpPr>
          <p:cNvPr id="56323" name="Content Placeholder 2"/>
          <p:cNvSpPr>
            <a:spLocks noGrp="1"/>
          </p:cNvSpPr>
          <p:nvPr>
            <p:ph idx="1"/>
          </p:nvPr>
        </p:nvSpPr>
        <p:spPr/>
        <p:txBody>
          <a:bodyPr>
            <a:normAutofit/>
          </a:bodyPr>
          <a:lstStyle/>
          <a:p>
            <a:pPr>
              <a:buNone/>
            </a:pPr>
            <a:r>
              <a:rPr lang="en-US" sz="2400" dirty="0"/>
              <a:t>Computer Forensics Tool </a:t>
            </a:r>
            <a:r>
              <a:rPr lang="en-US" sz="2400" dirty="0" smtClean="0"/>
              <a:t>Catalog:</a:t>
            </a:r>
          </a:p>
          <a:p>
            <a:pPr>
              <a:buNone/>
            </a:pPr>
            <a:r>
              <a:rPr lang="en-US" sz="2400" dirty="0" smtClean="0"/>
              <a:t> </a:t>
            </a:r>
            <a:r>
              <a:rPr lang="en-US" sz="2400" dirty="0" err="1" smtClean="0"/>
              <a:t>www.cftt.nist.gov</a:t>
            </a:r>
            <a:r>
              <a:rPr lang="en-US" sz="2400" dirty="0"/>
              <a:t>/</a:t>
            </a:r>
            <a:r>
              <a:rPr lang="en-US" sz="2400" dirty="0" err="1" smtClean="0"/>
              <a:t>tool_catalog</a:t>
            </a:r>
            <a:r>
              <a:rPr lang="en-US" sz="2400" dirty="0" smtClean="0"/>
              <a:t>/</a:t>
            </a:r>
            <a:r>
              <a:rPr lang="en-US" sz="2400" dirty="0" err="1" smtClean="0"/>
              <a:t>index.php</a:t>
            </a:r>
            <a:endParaRPr lang="en-US" sz="2400" dirty="0" smtClean="0">
              <a:latin typeface="Calisto MT" charset="0"/>
              <a:ea typeface="ＭＳ Ｐゴシック" charset="0"/>
              <a:cs typeface="ＭＳ Ｐゴシック" charset="0"/>
            </a:endParaRPr>
          </a:p>
          <a:p>
            <a:pPr eaLnBrk="1" hangingPunct="1">
              <a:buFont typeface="Wingdings" charset="0"/>
              <a:buNone/>
            </a:pPr>
            <a:r>
              <a:rPr lang="en-US" sz="2400" dirty="0" smtClean="0">
                <a:latin typeface="Calisto MT" charset="0"/>
                <a:ea typeface="ＭＳ Ｐゴシック" charset="0"/>
                <a:cs typeface="ＭＳ Ｐゴシック" charset="0"/>
              </a:rPr>
              <a:t>Ben </a:t>
            </a:r>
            <a:r>
              <a:rPr lang="en-US" sz="2400" dirty="0">
                <a:latin typeface="Calisto MT" charset="0"/>
                <a:ea typeface="ＭＳ Ｐゴシック" charset="0"/>
                <a:cs typeface="ＭＳ Ｐゴシック" charset="0"/>
              </a:rPr>
              <a:t>Livelsberger			</a:t>
            </a:r>
            <a:r>
              <a:rPr lang="en-US" sz="2400" u="sng" dirty="0" smtClean="0">
                <a:latin typeface="Calisto MT" charset="0"/>
                <a:ea typeface="ＭＳ Ｐゴシック" charset="0"/>
                <a:cs typeface="ＭＳ Ｐゴシック" charset="0"/>
              </a:rPr>
              <a:t>www.cftt.nist.gov</a:t>
            </a:r>
            <a:endParaRPr lang="en-US" sz="2400" u="sng" dirty="0">
              <a:latin typeface="Calisto MT" charset="0"/>
              <a:ea typeface="ＭＳ Ｐゴシック" charset="0"/>
              <a:cs typeface="ＭＳ Ｐゴシック" charset="0"/>
            </a:endParaRPr>
          </a:p>
          <a:p>
            <a:pPr>
              <a:buNone/>
            </a:pPr>
            <a:r>
              <a:rPr lang="en-US" sz="2200" u="sng" dirty="0" err="1" smtClean="0">
                <a:latin typeface="Calisto MT" charset="0"/>
                <a:ea typeface="ＭＳ Ｐゴシック" charset="0"/>
                <a:cs typeface="ＭＳ Ｐゴシック" charset="0"/>
              </a:rPr>
              <a:t>benjamin.livelsberger@nist.gov</a:t>
            </a:r>
            <a:r>
              <a:rPr lang="en-US" sz="2400" dirty="0">
                <a:latin typeface="Calisto MT" charset="0"/>
                <a:ea typeface="ＭＳ Ｐゴシック" charset="0"/>
                <a:cs typeface="ＭＳ Ｐゴシック" charset="0"/>
              </a:rPr>
              <a:t>	</a:t>
            </a:r>
            <a:r>
              <a:rPr lang="en-US" sz="2400" u="sng" dirty="0" err="1" smtClean="0">
                <a:latin typeface="Calisto MT" charset="0"/>
                <a:ea typeface="ＭＳ Ｐゴシック" charset="0"/>
                <a:cs typeface="ＭＳ Ｐゴシック" charset="0"/>
              </a:rPr>
              <a:t>cftt</a:t>
            </a:r>
            <a:r>
              <a:rPr lang="en-US" sz="2400" u="sng" dirty="0" err="1">
                <a:latin typeface="Calisto MT" charset="0"/>
                <a:ea typeface="ＭＳ Ｐゴシック" charset="0"/>
                <a:cs typeface="ＭＳ Ｐゴシック" charset="0"/>
              </a:rPr>
              <a:t>@nist.gov</a:t>
            </a:r>
            <a:r>
              <a:rPr lang="en-US" sz="2400" dirty="0">
                <a:latin typeface="Calisto MT" charset="0"/>
                <a:ea typeface="ＭＳ Ｐゴシック" charset="0"/>
                <a:cs typeface="ＭＳ Ｐゴシック" charset="0"/>
              </a:rPr>
              <a:t>			</a:t>
            </a:r>
          </a:p>
          <a:p>
            <a:pPr eaLnBrk="1" hangingPunct="1">
              <a:buFont typeface="Wingdings" charset="0"/>
              <a:buNone/>
            </a:pPr>
            <a:r>
              <a:rPr lang="en-US" sz="2400" dirty="0" smtClean="0">
                <a:latin typeface="Calisto MT" charset="0"/>
                <a:ea typeface="ＭＳ Ｐゴシック" charset="0"/>
                <a:cs typeface="ＭＳ Ｐゴシック" charset="0"/>
              </a:rPr>
              <a:t>Sue </a:t>
            </a:r>
            <a:r>
              <a:rPr lang="en-US" sz="2400" dirty="0" err="1">
                <a:latin typeface="Calisto MT" charset="0"/>
                <a:ea typeface="ＭＳ Ｐゴシック" charset="0"/>
                <a:cs typeface="ＭＳ Ｐゴシック" charset="0"/>
              </a:rPr>
              <a:t>Ballou</a:t>
            </a:r>
            <a:r>
              <a:rPr lang="en-US" sz="2400" dirty="0">
                <a:latin typeface="Calisto MT" charset="0"/>
                <a:ea typeface="ＭＳ Ｐゴシック" charset="0"/>
                <a:cs typeface="ＭＳ Ｐゴシック" charset="0"/>
              </a:rPr>
              <a:t>, Office </a:t>
            </a:r>
            <a:r>
              <a:rPr lang="en-US" sz="2400" dirty="0" smtClean="0">
                <a:latin typeface="Calisto MT" charset="0"/>
                <a:ea typeface="ＭＳ Ｐゴシック" charset="0"/>
                <a:cs typeface="ＭＳ Ｐゴシック" charset="0"/>
              </a:rPr>
              <a:t>of Special Programs</a:t>
            </a:r>
            <a:endParaRPr lang="en-US" sz="2400" dirty="0">
              <a:latin typeface="Calisto MT" charset="0"/>
              <a:ea typeface="ＭＳ Ｐゴシック" charset="0"/>
              <a:cs typeface="ＭＳ Ｐゴシック" charset="0"/>
            </a:endParaRPr>
          </a:p>
          <a:p>
            <a:pPr eaLnBrk="1" hangingPunct="1">
              <a:buFont typeface="Wingdings" charset="0"/>
              <a:buNone/>
            </a:pPr>
            <a:r>
              <a:rPr lang="en-US" sz="2400" u="sng" dirty="0" err="1">
                <a:latin typeface="Calisto MT" charset="0"/>
                <a:ea typeface="ＭＳ Ｐゴシック" charset="0"/>
                <a:cs typeface="ＭＳ Ｐゴシック" charset="0"/>
              </a:rPr>
              <a:t>susan.ballou@</a:t>
            </a:r>
            <a:r>
              <a:rPr lang="en-US" sz="2400" u="sng" dirty="0" err="1" smtClean="0">
                <a:latin typeface="Calisto MT" charset="0"/>
                <a:ea typeface="ＭＳ Ｐゴシック" charset="0"/>
                <a:cs typeface="ＭＳ Ｐゴシック" charset="0"/>
              </a:rPr>
              <a:t>nist.gov</a:t>
            </a:r>
            <a:r>
              <a:rPr lang="en-US" sz="2400" dirty="0" smtClean="0">
                <a:latin typeface="Calisto MT" charset="0"/>
                <a:ea typeface="ＭＳ Ｐゴシック" charset="0"/>
                <a:cs typeface="ＭＳ Ｐゴシック" charset="0"/>
              </a:rPr>
              <a:t> </a:t>
            </a:r>
          </a:p>
          <a:p>
            <a:pPr eaLnBrk="1" hangingPunct="1">
              <a:buFont typeface="Wingdings" charset="0"/>
              <a:buNone/>
            </a:pPr>
            <a:endParaRPr lang="en-US" sz="2400" dirty="0">
              <a:latin typeface="Calisto MT" charset="0"/>
              <a:ea typeface="ＭＳ Ｐゴシック" charset="0"/>
              <a:cs typeface="ＭＳ Ｐゴシック" charset="0"/>
            </a:endParaRPr>
          </a:p>
          <a:p>
            <a:pPr eaLnBrk="1" hangingPunct="1">
              <a:buFont typeface="Wingdings" charset="0"/>
              <a:buNone/>
            </a:pPr>
            <a:endParaRPr lang="en-US" sz="2400" dirty="0">
              <a:latin typeface="Calisto MT" charset="0"/>
              <a:ea typeface="ＭＳ Ｐゴシック" charset="0"/>
              <a:cs typeface="ＭＳ Ｐゴシック" charset="0"/>
            </a:endParaRPr>
          </a:p>
        </p:txBody>
      </p:sp>
    </p:spTree>
    <p:extLst>
      <p:ext uri="{BB962C8B-B14F-4D97-AF65-F5344CB8AC3E}">
        <p14:creationId xmlns:p14="http://schemas.microsoft.com/office/powerpoint/2010/main" val="2489721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r>
              <a:rPr lang="en-US" dirty="0"/>
              <a:t>?</a:t>
            </a:r>
          </a:p>
        </p:txBody>
      </p:sp>
    </p:spTree>
    <p:extLst>
      <p:ext uri="{BB962C8B-B14F-4D97-AF65-F5344CB8AC3E}">
        <p14:creationId xmlns:p14="http://schemas.microsoft.com/office/powerpoint/2010/main" val="28760872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latin typeface="Consolas" charset="0"/>
                <a:ea typeface="ＭＳ Ｐゴシック" charset="0"/>
                <a:cs typeface="ＭＳ Ｐゴシック" charset="0"/>
              </a:rPr>
              <a:t>CFTT Overview</a:t>
            </a:r>
            <a:r>
              <a:rPr lang="en-US" dirty="0">
                <a:latin typeface="Consolas" charset="0"/>
                <a:ea typeface="ＭＳ Ｐゴシック" charset="0"/>
                <a:cs typeface="ＭＳ Ｐゴシック" charset="0"/>
              </a:rPr>
              <a:t>	 </a:t>
            </a:r>
          </a:p>
        </p:txBody>
      </p:sp>
      <p:sp>
        <p:nvSpPr>
          <p:cNvPr id="30722" name="Content Placeholder 10"/>
          <p:cNvSpPr>
            <a:spLocks noGrp="1"/>
          </p:cNvSpPr>
          <p:nvPr>
            <p:ph idx="1"/>
          </p:nvPr>
        </p:nvSpPr>
        <p:spPr>
          <a:xfrm>
            <a:off x="914400" y="1295400"/>
            <a:ext cx="7772400" cy="5060950"/>
          </a:xfrm>
        </p:spPr>
        <p:txBody>
          <a:bodyPr/>
          <a:lstStyle/>
          <a:p>
            <a:pPr eaLnBrk="1" hangingPunct="1"/>
            <a:r>
              <a:rPr lang="en-US" sz="2800" b="1" dirty="0">
                <a:latin typeface="Corbel" charset="0"/>
                <a:ea typeface="ＭＳ Ｐゴシック" charset="0"/>
                <a:cs typeface="ＭＳ Ｐゴシック" charset="0"/>
              </a:rPr>
              <a:t>Computer Forensics Tool Testing Project</a:t>
            </a:r>
          </a:p>
          <a:p>
            <a:pPr>
              <a:buFont typeface="Wingdings" charset="0"/>
              <a:buNone/>
            </a:pPr>
            <a:r>
              <a:rPr lang="en-US" sz="2800" b="1" dirty="0">
                <a:latin typeface="Corbel" charset="0"/>
                <a:ea typeface="ＭＳ Ｐゴシック" charset="0"/>
                <a:cs typeface="ＭＳ Ｐゴシック" charset="0"/>
              </a:rPr>
              <a:t>James Lyle, Project Leader</a:t>
            </a:r>
            <a:endParaRPr lang="en-US" sz="2800" dirty="0">
              <a:latin typeface="Corbel" charset="0"/>
              <a:ea typeface="ＭＳ Ｐゴシック" charset="0"/>
              <a:cs typeface="ＭＳ Ｐゴシック" charset="0"/>
            </a:endParaRPr>
          </a:p>
          <a:p>
            <a:pPr>
              <a:buFont typeface="Wingdings" charset="0"/>
              <a:buNone/>
            </a:pPr>
            <a:r>
              <a:rPr lang="en-US" sz="2800" dirty="0">
                <a:latin typeface="Corbel" charset="0"/>
                <a:ea typeface="ＭＳ Ｐゴシック" charset="0"/>
                <a:cs typeface="ＭＳ Ｐゴシック" charset="0"/>
              </a:rPr>
              <a:t>100 Bureau Drive, Stop 8970</a:t>
            </a:r>
          </a:p>
          <a:p>
            <a:pPr>
              <a:buFont typeface="Wingdings" charset="0"/>
              <a:buNone/>
            </a:pPr>
            <a:r>
              <a:rPr lang="en-US" sz="2800" dirty="0">
                <a:latin typeface="Corbel" charset="0"/>
                <a:ea typeface="ＭＳ Ｐゴシック" charset="0"/>
                <a:cs typeface="ＭＳ Ｐゴシック" charset="0"/>
              </a:rPr>
              <a:t>Gaithersburg, MD 20899-8970 USA</a:t>
            </a:r>
          </a:p>
          <a:p>
            <a:pPr>
              <a:buFont typeface="Wingdings" charset="0"/>
              <a:buNone/>
            </a:pPr>
            <a:r>
              <a:rPr lang="en-US" sz="2800" dirty="0">
                <a:latin typeface="Corbel" charset="0"/>
                <a:ea typeface="ＭＳ Ｐゴシック" charset="0"/>
                <a:cs typeface="ＭＳ Ｐゴシック" charset="0"/>
              </a:rPr>
              <a:t>E-mail </a:t>
            </a:r>
            <a:r>
              <a:rPr lang="en-US" sz="2800" dirty="0">
                <a:latin typeface="Corbel" charset="0"/>
                <a:ea typeface="ＭＳ Ｐゴシック" charset="0"/>
                <a:cs typeface="ＭＳ Ｐゴシック" charset="0"/>
                <a:hlinkClick r:id="rId3"/>
              </a:rPr>
              <a:t>cftt@nist.gov</a:t>
            </a:r>
            <a:endParaRPr lang="en-US" sz="2800" dirty="0">
              <a:latin typeface="Corbel" charset="0"/>
              <a:ea typeface="ＭＳ Ｐゴシック" charset="0"/>
              <a:cs typeface="ＭＳ Ｐゴシック" charset="0"/>
            </a:endParaRPr>
          </a:p>
          <a:p>
            <a:pPr eaLnBrk="1" hangingPunct="1">
              <a:lnSpc>
                <a:spcPct val="80000"/>
              </a:lnSpc>
              <a:spcAft>
                <a:spcPct val="20000"/>
              </a:spcAft>
              <a:buFont typeface="Wingdings" charset="0"/>
              <a:buNone/>
            </a:pPr>
            <a:r>
              <a:rPr lang="en-US" sz="2800" b="1" dirty="0">
                <a:latin typeface="Corbel" charset="0"/>
                <a:ea typeface="ＭＳ Ｐゴシック" charset="0"/>
                <a:cs typeface="ＭＳ Ｐゴシック" charset="0"/>
              </a:rPr>
              <a:t>Website: </a:t>
            </a:r>
            <a:r>
              <a:rPr lang="en-US" sz="2800" b="1" dirty="0">
                <a:latin typeface="Corbel" charset="0"/>
                <a:ea typeface="ＭＳ Ｐゴシック" charset="0"/>
                <a:cs typeface="ＭＳ Ｐゴシック" charset="0"/>
                <a:hlinkClick r:id="rId4"/>
              </a:rPr>
              <a:t>www.cftt.nist.gov</a:t>
            </a:r>
            <a:endParaRPr lang="en-US" sz="2800" b="1" dirty="0">
              <a:latin typeface="Corbel" charset="0"/>
              <a:ea typeface="ＭＳ Ｐゴシック" charset="0"/>
              <a:cs typeface="ＭＳ Ｐゴシック" charset="0"/>
            </a:endParaRPr>
          </a:p>
          <a:p>
            <a:pPr eaLnBrk="1" hangingPunct="1">
              <a:buFont typeface="Wingdings" charset="0"/>
              <a:buNone/>
            </a:pPr>
            <a:endParaRPr lang="en-US" sz="2800" b="1" dirty="0">
              <a:latin typeface="Corbel" charset="0"/>
              <a:ea typeface="ＭＳ Ｐゴシック" charset="0"/>
              <a:cs typeface="ＭＳ Ｐゴシック" charset="0"/>
            </a:endParaRPr>
          </a:p>
          <a:p>
            <a:pPr eaLnBrk="1" hangingPunct="1"/>
            <a:endParaRPr lang="en-US" sz="2800" b="1" dirty="0">
              <a:latin typeface="Corbel" charset="0"/>
              <a:ea typeface="ＭＳ Ｐゴシック" charset="0"/>
              <a:cs typeface="ＭＳ Ｐゴシック" charset="0"/>
            </a:endParaRPr>
          </a:p>
          <a:p>
            <a:pPr lvl="1" eaLnBrk="1" hangingPunct="1"/>
            <a:endParaRPr lang="en-US" sz="2000" b="1" dirty="0">
              <a:latin typeface="Corbel" charset="0"/>
              <a:ea typeface="ＭＳ Ｐゴシック" charset="0"/>
            </a:endParaRPr>
          </a:p>
        </p:txBody>
      </p:sp>
      <p:pic>
        <p:nvPicPr>
          <p:cNvPr id="30723" name="Picture 5" descr="CFTT-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819650"/>
            <a:ext cx="156686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9050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a:latin typeface="Consolas" charset="0"/>
                <a:ea typeface="ＭＳ Ｐゴシック" charset="0"/>
                <a:cs typeface="ＭＳ Ｐゴシック" charset="0"/>
              </a:rPr>
              <a:t>CFTT Overview</a:t>
            </a:r>
          </a:p>
        </p:txBody>
      </p:sp>
      <p:sp>
        <p:nvSpPr>
          <p:cNvPr id="32770" name="Content Placeholder 2"/>
          <p:cNvSpPr>
            <a:spLocks noGrp="1"/>
          </p:cNvSpPr>
          <p:nvPr>
            <p:ph idx="1"/>
          </p:nvPr>
        </p:nvSpPr>
        <p:spPr/>
        <p:txBody>
          <a:bodyPr>
            <a:normAutofit lnSpcReduction="10000"/>
          </a:bodyPr>
          <a:lstStyle/>
          <a:p>
            <a:pPr eaLnBrk="1" hangingPunct="1">
              <a:lnSpc>
                <a:spcPct val="70000"/>
              </a:lnSpc>
              <a:spcAft>
                <a:spcPct val="20000"/>
              </a:spcAft>
            </a:pPr>
            <a:r>
              <a:rPr lang="en-US" sz="2500" b="1">
                <a:latin typeface="Corbel" charset="0"/>
                <a:ea typeface="ＭＳ Ｐゴシック" charset="0"/>
                <a:cs typeface="ＭＳ Ｐゴシック" charset="0"/>
              </a:rPr>
              <a:t>CFTT – Computer Forensics Tool Testing Program provides a measure of assurance that the tools used in the investigations of computer-related crimes produce valid results.</a:t>
            </a:r>
            <a:r>
              <a:rPr lang="en-US" sz="2500">
                <a:latin typeface="Corbel" charset="0"/>
                <a:ea typeface="ＭＳ Ｐゴシック" charset="0"/>
                <a:cs typeface="ＭＳ Ｐゴシック" charset="0"/>
              </a:rPr>
              <a:t> </a:t>
            </a:r>
            <a:endParaRPr lang="en-US" sz="2500" b="1">
              <a:latin typeface="Corbel" charset="0"/>
              <a:ea typeface="ＭＳ Ｐゴシック" charset="0"/>
              <a:cs typeface="ＭＳ Ｐゴシック" charset="0"/>
            </a:endParaRPr>
          </a:p>
          <a:p>
            <a:pPr eaLnBrk="1" hangingPunct="1">
              <a:lnSpc>
                <a:spcPct val="70000"/>
              </a:lnSpc>
              <a:spcAft>
                <a:spcPct val="20000"/>
              </a:spcAft>
            </a:pPr>
            <a:r>
              <a:rPr lang="en-US" sz="2500" b="1">
                <a:latin typeface="Corbel" charset="0"/>
                <a:ea typeface="ＭＳ Ｐゴシック" charset="0"/>
                <a:cs typeface="ＭＳ Ｐゴシック" charset="0"/>
              </a:rPr>
              <a:t>Directed by a steering committee composed of representatives of the law enforcement community. </a:t>
            </a:r>
          </a:p>
          <a:p>
            <a:pPr eaLnBrk="1" hangingPunct="1">
              <a:lnSpc>
                <a:spcPct val="70000"/>
              </a:lnSpc>
              <a:spcAft>
                <a:spcPct val="20000"/>
              </a:spcAft>
            </a:pPr>
            <a:r>
              <a:rPr lang="en-US" sz="2500" b="1">
                <a:latin typeface="Corbel" charset="0"/>
                <a:ea typeface="ＭＳ Ｐゴシック" charset="0"/>
                <a:cs typeface="ＭＳ Ｐゴシック" charset="0"/>
              </a:rPr>
              <a:t>The steering committee selects tool categories for investigation and testing. A vendor may request testing of a tool, however the steering committee makes the decision about which tools to test.</a:t>
            </a:r>
          </a:p>
          <a:p>
            <a:pPr eaLnBrk="1" hangingPunct="1">
              <a:lnSpc>
                <a:spcPct val="70000"/>
              </a:lnSpc>
              <a:spcAft>
                <a:spcPct val="20000"/>
              </a:spcAft>
            </a:pPr>
            <a:r>
              <a:rPr lang="en-US" sz="2500" b="1">
                <a:latin typeface="Corbel" charset="0"/>
                <a:ea typeface="ＭＳ Ｐゴシック" charset="0"/>
                <a:cs typeface="ＭＳ Ｐゴシック" charset="0"/>
              </a:rPr>
              <a:t>CFTT is a joint project of: DHS, OLES, FBI, DoD, Secret Service, NIJ and other agencies.</a:t>
            </a:r>
          </a:p>
          <a:p>
            <a:pPr eaLnBrk="1" hangingPunct="1">
              <a:lnSpc>
                <a:spcPct val="90000"/>
              </a:lnSpc>
            </a:pPr>
            <a:endParaRPr lang="en-US">
              <a:latin typeface="Corbel" charset="0"/>
              <a:ea typeface="ＭＳ Ｐゴシック" charset="0"/>
              <a:cs typeface="ＭＳ Ｐゴシック" charset="0"/>
            </a:endParaRPr>
          </a:p>
        </p:txBody>
      </p:sp>
    </p:spTree>
    <p:extLst>
      <p:ext uri="{BB962C8B-B14F-4D97-AF65-F5344CB8AC3E}">
        <p14:creationId xmlns:p14="http://schemas.microsoft.com/office/powerpoint/2010/main" val="2256509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CFTT Methodology</a:t>
            </a:r>
            <a:r>
              <a:rPr lang="en-US" dirty="0">
                <a:latin typeface="Consolas" charset="0"/>
                <a:ea typeface="ＭＳ Ｐゴシック" charset="0"/>
                <a:cs typeface="ＭＳ Ｐゴシック" charset="0"/>
              </a:rPr>
              <a:t>	</a:t>
            </a:r>
          </a:p>
        </p:txBody>
      </p:sp>
      <p:sp>
        <p:nvSpPr>
          <p:cNvPr id="34818" name="Rectangle 4"/>
          <p:cNvSpPr txBox="1">
            <a:spLocks noChangeArrowheads="1"/>
          </p:cNvSpPr>
          <p:nvPr/>
        </p:nvSpPr>
        <p:spPr bwMode="auto">
          <a:xfrm>
            <a:off x="457200" y="1600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lnSpc>
                <a:spcPct val="80000"/>
              </a:lnSpc>
              <a:spcBef>
                <a:spcPct val="20000"/>
              </a:spcBef>
              <a:buFont typeface="Wingdings" charset="0"/>
              <a:buChar char="§"/>
            </a:pPr>
            <a:r>
              <a:rPr lang="en-US" sz="3600" b="1">
                <a:latin typeface="Corbel" charset="0"/>
              </a:rPr>
              <a:t>Test Specification – Requirements</a:t>
            </a:r>
          </a:p>
          <a:p>
            <a:pPr defTabSz="914400" eaLnBrk="1" hangingPunct="1">
              <a:lnSpc>
                <a:spcPct val="80000"/>
              </a:lnSpc>
              <a:spcBef>
                <a:spcPct val="20000"/>
              </a:spcBef>
              <a:buFont typeface="Wingdings" charset="0"/>
              <a:buChar char="§"/>
            </a:pPr>
            <a:r>
              <a:rPr lang="en-US" sz="2800">
                <a:latin typeface="Corbel" charset="0"/>
              </a:rPr>
              <a:t>Test Plan – Test Cases and Assertions</a:t>
            </a:r>
          </a:p>
          <a:p>
            <a:pPr defTabSz="914400" eaLnBrk="1" hangingPunct="1">
              <a:lnSpc>
                <a:spcPct val="80000"/>
              </a:lnSpc>
              <a:spcBef>
                <a:spcPct val="20000"/>
              </a:spcBef>
              <a:buFont typeface="Wingdings" charset="0"/>
              <a:buChar char="§"/>
            </a:pPr>
            <a:r>
              <a:rPr lang="en-US" sz="2800">
                <a:latin typeface="Corbel" charset="0"/>
              </a:rPr>
              <a:t>Setup and Test Procedures</a:t>
            </a:r>
          </a:p>
          <a:p>
            <a:pPr defTabSz="914400" eaLnBrk="1" hangingPunct="1">
              <a:lnSpc>
                <a:spcPct val="80000"/>
              </a:lnSpc>
              <a:spcBef>
                <a:spcPct val="20000"/>
              </a:spcBef>
              <a:buFont typeface="Wingdings" charset="0"/>
              <a:buChar char="§"/>
            </a:pPr>
            <a:r>
              <a:rPr lang="en-US" sz="2800">
                <a:latin typeface="Corbel" charset="0"/>
              </a:rPr>
              <a:t>Final Test Report Generation</a:t>
            </a:r>
          </a:p>
          <a:p>
            <a:pPr defTabSz="914400" eaLnBrk="1" hangingPunct="1">
              <a:lnSpc>
                <a:spcPct val="80000"/>
              </a:lnSpc>
              <a:spcBef>
                <a:spcPct val="20000"/>
              </a:spcBef>
              <a:buFont typeface="Arial" charset="0"/>
              <a:buChar char="•"/>
            </a:pPr>
            <a:endParaRPr lang="en-US" sz="2000" b="1">
              <a:latin typeface="Corbel" charset="0"/>
            </a:endParaRPr>
          </a:p>
          <a:p>
            <a:pPr defTabSz="914400" eaLnBrk="1" hangingPunct="1">
              <a:lnSpc>
                <a:spcPct val="80000"/>
              </a:lnSpc>
              <a:spcBef>
                <a:spcPct val="20000"/>
              </a:spcBef>
              <a:buFont typeface="Arial" charset="0"/>
              <a:buChar char="•"/>
            </a:pPr>
            <a:endParaRPr lang="en-US" sz="2000" b="1">
              <a:latin typeface="Corbel" charset="0"/>
            </a:endParaRPr>
          </a:p>
        </p:txBody>
      </p:sp>
    </p:spTree>
    <p:extLst>
      <p:ext uri="{BB962C8B-B14F-4D97-AF65-F5344CB8AC3E}">
        <p14:creationId xmlns:p14="http://schemas.microsoft.com/office/powerpoint/2010/main" val="484213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Requirements</a:t>
            </a:r>
            <a:endParaRPr lang="en-US" dirty="0">
              <a:latin typeface="Consolas" charset="0"/>
              <a:ea typeface="ＭＳ Ｐゴシック" charset="0"/>
              <a:cs typeface="ＭＳ Ｐゴシック" charset="0"/>
            </a:endParaRPr>
          </a:p>
        </p:txBody>
      </p:sp>
      <p:sp>
        <p:nvSpPr>
          <p:cNvPr id="36866" name="Content Placeholder 2"/>
          <p:cNvSpPr>
            <a:spLocks noGrp="1"/>
          </p:cNvSpPr>
          <p:nvPr>
            <p:ph idx="1"/>
          </p:nvPr>
        </p:nvSpPr>
        <p:spPr/>
        <p:txBody>
          <a:bodyPr/>
          <a:lstStyle/>
          <a:p>
            <a:pPr eaLnBrk="1" hangingPunct="1">
              <a:lnSpc>
                <a:spcPct val="80000"/>
              </a:lnSpc>
              <a:spcAft>
                <a:spcPct val="20000"/>
              </a:spcAft>
            </a:pPr>
            <a:r>
              <a:rPr lang="en-US" sz="2800" b="1">
                <a:latin typeface="Corbel" charset="0"/>
                <a:ea typeface="ＭＳ Ｐゴシック" charset="0"/>
                <a:cs typeface="ＭＳ Ｐゴシック" charset="0"/>
              </a:rPr>
              <a:t>Requirements – Statements used to derive test assertions that define expectations of a tool or application. </a:t>
            </a:r>
          </a:p>
          <a:p>
            <a:pPr lvl="1" eaLnBrk="1" hangingPunct="1">
              <a:lnSpc>
                <a:spcPct val="80000"/>
              </a:lnSpc>
            </a:pPr>
            <a:r>
              <a:rPr lang="en-US" sz="2800" b="1" u="sng">
                <a:latin typeface="Corbel" charset="0"/>
                <a:ea typeface="ＭＳ Ｐゴシック" charset="0"/>
              </a:rPr>
              <a:t>Core Requirements</a:t>
            </a:r>
            <a:r>
              <a:rPr lang="en-US" sz="2800" b="1">
                <a:latin typeface="Corbel" charset="0"/>
                <a:ea typeface="ＭＳ Ｐゴシック" charset="0"/>
              </a:rPr>
              <a:t> – Requirements that all mobile device acquisition tools shall meet.</a:t>
            </a:r>
          </a:p>
          <a:p>
            <a:pPr lvl="1" eaLnBrk="1" hangingPunct="1">
              <a:lnSpc>
                <a:spcPct val="80000"/>
              </a:lnSpc>
            </a:pPr>
            <a:endParaRPr lang="en-US" sz="2800" b="1" u="sng">
              <a:latin typeface="Corbel" charset="0"/>
              <a:ea typeface="ＭＳ Ｐゴシック" charset="0"/>
            </a:endParaRPr>
          </a:p>
          <a:p>
            <a:pPr lvl="1" eaLnBrk="1" hangingPunct="1">
              <a:lnSpc>
                <a:spcPct val="80000"/>
              </a:lnSpc>
            </a:pPr>
            <a:r>
              <a:rPr lang="en-US" sz="2800" b="1" u="sng">
                <a:latin typeface="Corbel" charset="0"/>
                <a:ea typeface="ＭＳ Ｐゴシック" charset="0"/>
              </a:rPr>
              <a:t>Optional Requirements </a:t>
            </a:r>
            <a:r>
              <a:rPr lang="en-US" sz="2800" b="1">
                <a:latin typeface="Corbel" charset="0"/>
                <a:ea typeface="ＭＳ Ｐゴシック" charset="0"/>
              </a:rPr>
              <a:t>– Requirements that all mobile device acquisition tools shall meet on the condition that specified features or options are offered by the tool.</a:t>
            </a:r>
            <a:endParaRPr lang="en-US" sz="2800">
              <a:latin typeface="Corbel" charset="0"/>
              <a:ea typeface="ＭＳ Ｐゴシック" charset="0"/>
              <a:cs typeface="ＭＳ Ｐゴシック" charset="0"/>
            </a:endParaRPr>
          </a:p>
        </p:txBody>
      </p:sp>
    </p:spTree>
    <p:extLst>
      <p:ext uri="{BB962C8B-B14F-4D97-AF65-F5344CB8AC3E}">
        <p14:creationId xmlns:p14="http://schemas.microsoft.com/office/powerpoint/2010/main" val="4204717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CFTT Methodology</a:t>
            </a:r>
            <a:r>
              <a:rPr lang="en-US" dirty="0">
                <a:latin typeface="Consolas" charset="0"/>
                <a:ea typeface="ＭＳ Ｐゴシック" charset="0"/>
                <a:cs typeface="ＭＳ Ｐゴシック" charset="0"/>
              </a:rPr>
              <a:t>	</a:t>
            </a:r>
          </a:p>
        </p:txBody>
      </p:sp>
      <p:sp>
        <p:nvSpPr>
          <p:cNvPr id="38914" name="Rectangle 4"/>
          <p:cNvSpPr txBox="1">
            <a:spLocks noChangeArrowheads="1"/>
          </p:cNvSpPr>
          <p:nvPr/>
        </p:nvSpPr>
        <p:spPr bwMode="auto">
          <a:xfrm>
            <a:off x="457200" y="1600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lnSpc>
                <a:spcPct val="80000"/>
              </a:lnSpc>
              <a:spcBef>
                <a:spcPct val="20000"/>
              </a:spcBef>
              <a:buFont typeface="Wingdings" charset="0"/>
              <a:buChar char="§"/>
            </a:pPr>
            <a:r>
              <a:rPr lang="en-US" sz="2800">
                <a:latin typeface="Corbel" charset="0"/>
              </a:rPr>
              <a:t>Test Specification – Requirements</a:t>
            </a:r>
          </a:p>
          <a:p>
            <a:pPr defTabSz="914400" eaLnBrk="1" hangingPunct="1">
              <a:lnSpc>
                <a:spcPct val="80000"/>
              </a:lnSpc>
              <a:spcBef>
                <a:spcPct val="20000"/>
              </a:spcBef>
              <a:buFont typeface="Wingdings" charset="0"/>
              <a:buChar char="§"/>
            </a:pPr>
            <a:r>
              <a:rPr lang="en-US" sz="3600" b="1">
                <a:latin typeface="Corbel" charset="0"/>
              </a:rPr>
              <a:t>Test Plan – Test Cases and Assertions</a:t>
            </a:r>
          </a:p>
          <a:p>
            <a:pPr defTabSz="914400" eaLnBrk="1" hangingPunct="1">
              <a:lnSpc>
                <a:spcPct val="80000"/>
              </a:lnSpc>
              <a:spcBef>
                <a:spcPct val="20000"/>
              </a:spcBef>
              <a:buFont typeface="Wingdings" charset="0"/>
              <a:buChar char="§"/>
            </a:pPr>
            <a:r>
              <a:rPr lang="en-US" sz="2800">
                <a:latin typeface="Corbel" charset="0"/>
              </a:rPr>
              <a:t>Setup and Test Procedures</a:t>
            </a:r>
          </a:p>
          <a:p>
            <a:pPr defTabSz="914400" eaLnBrk="1" hangingPunct="1">
              <a:lnSpc>
                <a:spcPct val="80000"/>
              </a:lnSpc>
              <a:spcBef>
                <a:spcPct val="20000"/>
              </a:spcBef>
              <a:buFont typeface="Wingdings" charset="0"/>
              <a:buChar char="§"/>
            </a:pPr>
            <a:r>
              <a:rPr lang="en-US" sz="2800">
                <a:latin typeface="Corbel" charset="0"/>
              </a:rPr>
              <a:t>Final Test Report Generation</a:t>
            </a:r>
          </a:p>
          <a:p>
            <a:pPr defTabSz="914400" eaLnBrk="1" hangingPunct="1">
              <a:lnSpc>
                <a:spcPct val="80000"/>
              </a:lnSpc>
              <a:spcBef>
                <a:spcPct val="20000"/>
              </a:spcBef>
              <a:buFont typeface="Arial" charset="0"/>
              <a:buChar char="•"/>
            </a:pPr>
            <a:endParaRPr lang="en-US" sz="2000" b="1">
              <a:latin typeface="Corbel" charset="0"/>
            </a:endParaRPr>
          </a:p>
          <a:p>
            <a:pPr defTabSz="914400" eaLnBrk="1" hangingPunct="1">
              <a:lnSpc>
                <a:spcPct val="80000"/>
              </a:lnSpc>
              <a:spcBef>
                <a:spcPct val="20000"/>
              </a:spcBef>
              <a:buFont typeface="Arial" charset="0"/>
              <a:buChar char="•"/>
            </a:pPr>
            <a:endParaRPr lang="en-US" sz="2000" b="1">
              <a:latin typeface="Corbel" charset="0"/>
            </a:endParaRPr>
          </a:p>
        </p:txBody>
      </p:sp>
    </p:spTree>
    <p:extLst>
      <p:ext uri="{BB962C8B-B14F-4D97-AF65-F5344CB8AC3E}">
        <p14:creationId xmlns:p14="http://schemas.microsoft.com/office/powerpoint/2010/main" val="10416117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en-US" dirty="0" smtClean="0">
                <a:latin typeface="Consolas" charset="0"/>
                <a:ea typeface="ＭＳ Ｐゴシック" charset="0"/>
                <a:cs typeface="ＭＳ Ｐゴシック" charset="0"/>
              </a:rPr>
              <a:t>Test Plan</a:t>
            </a:r>
            <a:endParaRPr lang="en-US" dirty="0">
              <a:latin typeface="Consolas" charset="0"/>
              <a:ea typeface="ＭＳ Ｐゴシック" charset="0"/>
              <a:cs typeface="ＭＳ Ｐゴシック" charset="0"/>
            </a:endParaRPr>
          </a:p>
        </p:txBody>
      </p:sp>
      <p:sp>
        <p:nvSpPr>
          <p:cNvPr id="38915" name="Content Placeholder 2"/>
          <p:cNvSpPr>
            <a:spLocks noGrp="1"/>
          </p:cNvSpPr>
          <p:nvPr>
            <p:ph idx="1"/>
          </p:nvPr>
        </p:nvSpPr>
        <p:spPr/>
        <p:txBody>
          <a:bodyPr/>
          <a:lstStyle/>
          <a:p>
            <a:pPr eaLnBrk="1" hangingPunct="1">
              <a:lnSpc>
                <a:spcPct val="80000"/>
              </a:lnSpc>
              <a:spcAft>
                <a:spcPct val="20000"/>
              </a:spcAft>
              <a:defRPr/>
            </a:pPr>
            <a:r>
              <a:rPr lang="en-US" sz="2800" b="1" dirty="0" smtClean="0">
                <a:latin typeface="Corbel" charset="0"/>
                <a:ea typeface="ＭＳ Ｐゴシック" charset="0"/>
                <a:cs typeface="ＭＳ Ｐゴシック" charset="0"/>
              </a:rPr>
              <a:t>Test Cases – Describe the combination of test parameters required to test each assertion.</a:t>
            </a:r>
          </a:p>
          <a:p>
            <a:pPr marL="68263" indent="0" eaLnBrk="1" hangingPunct="1">
              <a:lnSpc>
                <a:spcPct val="80000"/>
              </a:lnSpc>
              <a:spcAft>
                <a:spcPct val="20000"/>
              </a:spcAft>
              <a:buFont typeface="Wingdings" charset="0"/>
              <a:buNone/>
              <a:defRPr/>
            </a:pPr>
            <a:r>
              <a:rPr lang="en-US" sz="2800" b="1" dirty="0">
                <a:latin typeface="Corbel" charset="0"/>
                <a:ea typeface="ＭＳ Ｐゴシック" charset="0"/>
                <a:cs typeface="ＭＳ Ｐゴシック" charset="0"/>
              </a:rPr>
              <a:t>	</a:t>
            </a:r>
            <a:endParaRPr lang="en-US" sz="2800" b="1" dirty="0" smtClean="0">
              <a:latin typeface="Corbel" charset="0"/>
              <a:ea typeface="ＭＳ Ｐゴシック" charset="0"/>
              <a:cs typeface="ＭＳ Ｐゴシック" charset="0"/>
            </a:endParaRPr>
          </a:p>
          <a:p>
            <a:pPr eaLnBrk="1" hangingPunct="1">
              <a:lnSpc>
                <a:spcPct val="80000"/>
              </a:lnSpc>
              <a:spcAft>
                <a:spcPct val="20000"/>
              </a:spcAft>
              <a:defRPr/>
            </a:pPr>
            <a:r>
              <a:rPr lang="en-US" sz="2800" b="1" dirty="0" smtClean="0">
                <a:latin typeface="Corbel" charset="0"/>
                <a:ea typeface="ＭＳ Ｐゴシック" charset="0"/>
                <a:cs typeface="ＭＳ Ｐゴシック" charset="0"/>
              </a:rPr>
              <a:t>Assertions – General statements or conditions that can be checked after a test is executed</a:t>
            </a:r>
            <a:endParaRPr lang="en-US" sz="2800" dirty="0">
              <a:latin typeface="Corbel" charset="0"/>
              <a:ea typeface="ＭＳ Ｐゴシック" charset="0"/>
              <a:cs typeface="ＭＳ Ｐゴシック" charset="0"/>
            </a:endParaRPr>
          </a:p>
        </p:txBody>
      </p:sp>
    </p:spTree>
    <p:extLst>
      <p:ext uri="{BB962C8B-B14F-4D97-AF65-F5344CB8AC3E}">
        <p14:creationId xmlns:p14="http://schemas.microsoft.com/office/powerpoint/2010/main" val="25770273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15436</TotalTime>
  <Words>1402</Words>
  <Application>Microsoft Macintosh PowerPoint</Application>
  <PresentationFormat>On-screen Show (4:3)</PresentationFormat>
  <Paragraphs>256</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Story</vt:lpstr>
      <vt:lpstr>Federated Testing: Well-Tested Tools, Shared Test Materials &amp; Shared Test Reports; The Computer Forensics Tool Catalog Website: Connecting Forensic Examiners With the Tools They Need</vt:lpstr>
      <vt:lpstr>Disclaimer</vt:lpstr>
      <vt:lpstr>Overview</vt:lpstr>
      <vt:lpstr>CFTT Overview  </vt:lpstr>
      <vt:lpstr>CFTT Overview</vt:lpstr>
      <vt:lpstr>CFTT Methodology </vt:lpstr>
      <vt:lpstr>Requirements</vt:lpstr>
      <vt:lpstr>CFTT Methodology </vt:lpstr>
      <vt:lpstr>Test Plan</vt:lpstr>
      <vt:lpstr>CFTT Methodology </vt:lpstr>
      <vt:lpstr>Setup and Test Procedures</vt:lpstr>
      <vt:lpstr>CFTT Methodology </vt:lpstr>
      <vt:lpstr>Test Report</vt:lpstr>
      <vt:lpstr>Tool Validation</vt:lpstr>
      <vt:lpstr>Computer Forensics Tool Catalog Website – The Perfect Tool</vt:lpstr>
      <vt:lpstr>How Does the Tool Catalog Work?</vt:lpstr>
      <vt:lpstr>Taxonomy-driven: benefits</vt:lpstr>
      <vt:lpstr>New Tools, Entries, Functionalities by Month</vt:lpstr>
      <vt:lpstr>What’s in the Catalog?</vt:lpstr>
      <vt:lpstr>Community/Vendor Participation</vt:lpstr>
      <vt:lpstr>Demo</vt:lpstr>
      <vt:lpstr>Federated Testing: Shared Test Materials &amp; Well-Tested Tools</vt:lpstr>
      <vt:lpstr>What is Federated Testing?</vt:lpstr>
      <vt:lpstr>Target Areas</vt:lpstr>
      <vt:lpstr>What will the test materials look like?</vt:lpstr>
      <vt:lpstr>Demo</vt:lpstr>
      <vt:lpstr>Summary</vt:lpstr>
      <vt:lpstr>Summary (cont.)</vt:lpstr>
      <vt:lpstr>Project Sponsors</vt:lpstr>
      <vt:lpstr>Contacts</vt:lpstr>
      <vt:lpstr>Questions?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Federated Testing: Well-Tested Tools, Shared Test Materials &amp; Shared Test Reports; The Computer Forensics Tool Catalog Website: Connecting Forensic Examiner With Tools</dc:title>
  <dc:creator>Benjamin Livelsberger</dc:creator>
  <cp:lastModifiedBy>Benjamin Livelsberger</cp:lastModifiedBy>
  <cp:revision>67</cp:revision>
  <dcterms:created xsi:type="dcterms:W3CDTF">2014-04-14T14:01:06Z</dcterms:created>
  <dcterms:modified xsi:type="dcterms:W3CDTF">2014-05-02T19:44:42Z</dcterms:modified>
</cp:coreProperties>
</file>